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1" r:id="rId5"/>
  </p:sldMasterIdLst>
  <p:notesMasterIdLst>
    <p:notesMasterId r:id="rId1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82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lacial Indifference" pitchFamily="2" charset="0"/>
      <p:regular r:id="rId19"/>
      <p:bold r:id="rId20"/>
      <p:italic r:id="rId21"/>
    </p:embeddedFont>
    <p:embeddedFont>
      <p:font typeface="Source Sans Pro" panose="020B0503030403020204" pitchFamily="34" charset="77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6" roundtripDataSignature="AMtx7mhDIq/fY4h69bFzfnGjOp4Nz2lW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168" y="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2"/>
          <p:cNvSpPr txBox="1">
            <a:spLocks noGrp="1"/>
          </p:cNvSpPr>
          <p:nvPr>
            <p:ph type="subTitle" idx="1"/>
          </p:nvPr>
        </p:nvSpPr>
        <p:spPr>
          <a:xfrm>
            <a:off x="0" y="5448822"/>
            <a:ext cx="12192000" cy="120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DCC6ED-5B0F-BC4B-A571-3857E02A42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09332" y="1835666"/>
            <a:ext cx="6373335" cy="31866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 type="title">
  <p:cSld name="TITLE">
    <p:bg>
      <p:bgPr>
        <a:solidFill>
          <a:schemeClr val="dk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2042" y="5069205"/>
            <a:ext cx="2507915" cy="1059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884330"/>
            <a:ext cx="12192000" cy="97366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ftr" idx="11"/>
          </p:nvPr>
        </p:nvSpPr>
        <p:spPr>
          <a:xfrm>
            <a:off x="838200" y="6193790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5920" y="5959166"/>
            <a:ext cx="1910080" cy="80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/>
          <p:nvPr/>
        </p:nvSpPr>
        <p:spPr>
          <a:xfrm>
            <a:off x="0" y="5884329"/>
            <a:ext cx="12192000" cy="973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ftr" idx="11"/>
          </p:nvPr>
        </p:nvSpPr>
        <p:spPr>
          <a:xfrm>
            <a:off x="838200" y="6193790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65920" y="5959166"/>
            <a:ext cx="1910080" cy="80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/>
          <p:nvPr/>
        </p:nvSpPr>
        <p:spPr>
          <a:xfrm>
            <a:off x="0" y="5884330"/>
            <a:ext cx="12192000" cy="9736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838200" y="6193790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9" name="Google Shape;3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65920" y="5959166"/>
            <a:ext cx="1910080" cy="80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Header">
  <p:cSld name="4_Section 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/>
          <p:nvPr/>
        </p:nvSpPr>
        <p:spPr>
          <a:xfrm>
            <a:off x="0" y="5884330"/>
            <a:ext cx="12192000" cy="973670"/>
          </a:xfrm>
          <a:prstGeom prst="rect">
            <a:avLst/>
          </a:prstGeom>
          <a:solidFill>
            <a:srgbClr val="3CB8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ftr" idx="11"/>
          </p:nvPr>
        </p:nvSpPr>
        <p:spPr>
          <a:xfrm>
            <a:off x="838200" y="6193790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5" name="Google Shape;4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65920" y="5959166"/>
            <a:ext cx="1910080" cy="80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65920" y="5959166"/>
            <a:ext cx="1910080" cy="807076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9"/>
          <p:cNvSpPr txBox="1">
            <a:spLocks noGrp="1"/>
          </p:cNvSpPr>
          <p:nvPr>
            <p:ph type="ftr" idx="11"/>
          </p:nvPr>
        </p:nvSpPr>
        <p:spPr>
          <a:xfrm>
            <a:off x="838200" y="6193790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2092" y="1894981"/>
            <a:ext cx="7347814" cy="306803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1"/>
          <p:cNvSpPr txBox="1">
            <a:spLocks noGrp="1"/>
          </p:cNvSpPr>
          <p:nvPr>
            <p:ph type="subTitle" idx="1"/>
          </p:nvPr>
        </p:nvSpPr>
        <p:spPr>
          <a:xfrm>
            <a:off x="0" y="5448822"/>
            <a:ext cx="12192000" cy="120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 type="title">
  <p:cSld name="TITLE">
    <p:bg>
      <p:bgPr>
        <a:solidFill>
          <a:schemeClr val="dk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2042" y="5069205"/>
            <a:ext cx="2507915" cy="1059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86" name="Google Shape;8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594-A695-4AAA-971C-2645DAB1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6318E"/>
                </a:solidFill>
                <a:latin typeface="Glacial Indifference" pitchFamily="50" charset="0"/>
              </a:rPr>
              <a:t>Questions? </a:t>
            </a:r>
            <a:r>
              <a:rPr lang="en-US" dirty="0">
                <a:solidFill>
                  <a:srgbClr val="66318E"/>
                </a:solidFill>
                <a:latin typeface="Glacial Indifference" pitchFamily="50" charset="0"/>
              </a:rPr>
              <a:t>Connect with the Gathering!</a:t>
            </a:r>
            <a:endParaRPr lang="en-US" b="1" dirty="0">
              <a:solidFill>
                <a:srgbClr val="66318E"/>
              </a:solidFill>
              <a:latin typeface="Glacial Indifference" pitchFamily="50" charset="0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B58149-D7D6-4FAC-97F0-91B56F6D2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46" y="1967064"/>
            <a:ext cx="513348" cy="513348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47CFE9-7401-40FC-A351-4627346FE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25" y="2885045"/>
            <a:ext cx="513348" cy="513348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229EBC-3887-4C49-BBB2-51DBFDBFE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546" y="3826367"/>
            <a:ext cx="513348" cy="513348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69CBA8DE-34F7-4341-A360-4D3ED2C77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556" y="4775066"/>
            <a:ext cx="513348" cy="5133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E69B9C-16A3-4FD9-B1FF-B0994736231D}"/>
              </a:ext>
            </a:extLst>
          </p:cNvPr>
          <p:cNvSpPr txBox="1"/>
          <p:nvPr/>
        </p:nvSpPr>
        <p:spPr>
          <a:xfrm>
            <a:off x="1588167" y="1992905"/>
            <a:ext cx="3753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6318E"/>
                </a:solidFill>
                <a:latin typeface="Glacial Indifference" pitchFamily="50" charset="0"/>
                <a:ea typeface="Source Sans Pro" panose="020B0503030403020204" pitchFamily="34" charset="0"/>
              </a:rPr>
              <a:t>FB.com/</a:t>
            </a:r>
            <a:r>
              <a:rPr lang="en-US" sz="2400" b="1" dirty="0" err="1">
                <a:solidFill>
                  <a:srgbClr val="66318E"/>
                </a:solidFill>
                <a:latin typeface="Glacial Indifference" pitchFamily="50" charset="0"/>
                <a:ea typeface="Source Sans Pro" panose="020B0503030403020204" pitchFamily="34" charset="0"/>
              </a:rPr>
              <a:t>YouthGathering</a:t>
            </a:r>
            <a:endParaRPr lang="en-US" sz="2400" b="1" dirty="0">
              <a:solidFill>
                <a:srgbClr val="66318E"/>
              </a:solidFill>
              <a:latin typeface="Glacial Indifference" pitchFamily="50" charset="0"/>
              <a:ea typeface="Source Sans Pro" panose="020B05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6CF27C-C120-4CC7-86BF-DDAAD65F82D0}"/>
              </a:ext>
            </a:extLst>
          </p:cNvPr>
          <p:cNvSpPr txBox="1"/>
          <p:nvPr/>
        </p:nvSpPr>
        <p:spPr>
          <a:xfrm>
            <a:off x="1588168" y="2917003"/>
            <a:ext cx="2610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6318E"/>
                </a:solidFill>
                <a:latin typeface="Glacial Indifference" pitchFamily="50" charset="0"/>
                <a:ea typeface="Source Sans Pro" panose="020B0503030403020204" pitchFamily="34" charset="0"/>
              </a:rPr>
              <a:t>@</a:t>
            </a:r>
            <a:r>
              <a:rPr lang="en-US" sz="2400" b="1" dirty="0" err="1">
                <a:solidFill>
                  <a:srgbClr val="66318E"/>
                </a:solidFill>
                <a:latin typeface="Glacial Indifference" pitchFamily="50" charset="0"/>
                <a:ea typeface="Source Sans Pro" panose="020B0503030403020204" pitchFamily="34" charset="0"/>
              </a:rPr>
              <a:t>elcagathering</a:t>
            </a:r>
            <a:endParaRPr lang="en-US" sz="2400" b="1" dirty="0">
              <a:solidFill>
                <a:srgbClr val="66318E"/>
              </a:solidFill>
              <a:latin typeface="Glacial Indifference" pitchFamily="50" charset="0"/>
              <a:ea typeface="Source Sans Pro" panose="020B05030304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3036E6-8FFD-4A83-887E-8D7761E3827E}"/>
              </a:ext>
            </a:extLst>
          </p:cNvPr>
          <p:cNvSpPr txBox="1"/>
          <p:nvPr/>
        </p:nvSpPr>
        <p:spPr>
          <a:xfrm>
            <a:off x="1588167" y="3850632"/>
            <a:ext cx="239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6318E"/>
                </a:solidFill>
                <a:latin typeface="Glacial Indifference" pitchFamily="50" charset="0"/>
                <a:ea typeface="Source Sans Pro" panose="020B0503030403020204" pitchFamily="34" charset="0"/>
              </a:rPr>
              <a:t>@</a:t>
            </a:r>
            <a:r>
              <a:rPr lang="en-US" sz="2400" b="1" dirty="0" err="1">
                <a:solidFill>
                  <a:srgbClr val="66318E"/>
                </a:solidFill>
                <a:latin typeface="Glacial Indifference" pitchFamily="50" charset="0"/>
                <a:ea typeface="Source Sans Pro" panose="020B0503030403020204" pitchFamily="34" charset="0"/>
              </a:rPr>
              <a:t>elcagathering</a:t>
            </a:r>
            <a:r>
              <a:rPr lang="en-US" sz="2400" b="1" dirty="0">
                <a:solidFill>
                  <a:srgbClr val="66318E"/>
                </a:solidFill>
                <a:latin typeface="Glacial Indifference" pitchFamily="50" charset="0"/>
                <a:ea typeface="Source Sans Pro" panose="020B0503030403020204" pitchFamily="34" charset="0"/>
              </a:rPr>
              <a:t>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EA7C09-1A57-43BA-ADAD-73DC09136FC7}"/>
              </a:ext>
            </a:extLst>
          </p:cNvPr>
          <p:cNvSpPr txBox="1"/>
          <p:nvPr/>
        </p:nvSpPr>
        <p:spPr>
          <a:xfrm>
            <a:off x="1588167" y="4802466"/>
            <a:ext cx="239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6318E"/>
                </a:solidFill>
                <a:latin typeface="Glacial Indifference" pitchFamily="50" charset="0"/>
                <a:ea typeface="Source Sans Pro" panose="020B0503030403020204" pitchFamily="34" charset="0"/>
              </a:rPr>
              <a:t>@</a:t>
            </a:r>
            <a:r>
              <a:rPr lang="en-US" sz="2400" b="1" dirty="0" err="1">
                <a:solidFill>
                  <a:srgbClr val="66318E"/>
                </a:solidFill>
                <a:latin typeface="Glacial Indifference" pitchFamily="50" charset="0"/>
                <a:ea typeface="Source Sans Pro" panose="020B0503030403020204" pitchFamily="34" charset="0"/>
              </a:rPr>
              <a:t>elcagathering</a:t>
            </a:r>
            <a:r>
              <a:rPr lang="en-US" sz="2400" b="1" dirty="0">
                <a:solidFill>
                  <a:srgbClr val="66318E"/>
                </a:solidFill>
                <a:latin typeface="Glacial Indifference" pitchFamily="50" charset="0"/>
                <a:ea typeface="Source Sans Pro" panose="020B0503030403020204" pitchFamily="34" charset="0"/>
              </a:rPr>
              <a:t>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386C96-6861-478D-9117-2B153ADFDE48}"/>
              </a:ext>
            </a:extLst>
          </p:cNvPr>
          <p:cNvSpPr txBox="1"/>
          <p:nvPr/>
        </p:nvSpPr>
        <p:spPr>
          <a:xfrm>
            <a:off x="6096000" y="2435315"/>
            <a:ext cx="46802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6318E"/>
                </a:solidFill>
                <a:latin typeface="Glacial Indifference" pitchFamily="50" charset="0"/>
                <a:ea typeface="Source Sans Pro" panose="020B0503030403020204" pitchFamily="34" charset="0"/>
              </a:rPr>
              <a:t>ELCA.org/Gathering</a:t>
            </a:r>
          </a:p>
          <a:p>
            <a:endParaRPr lang="en-US" sz="3200" b="1" dirty="0">
              <a:solidFill>
                <a:srgbClr val="66318E"/>
              </a:solidFill>
              <a:latin typeface="Glacial Indifference" pitchFamily="50" charset="0"/>
              <a:ea typeface="Source Sans Pro" panose="020B0503030403020204" pitchFamily="34" charset="0"/>
            </a:endParaRPr>
          </a:p>
          <a:p>
            <a:r>
              <a:rPr lang="en-US" sz="3200" b="1" dirty="0">
                <a:solidFill>
                  <a:srgbClr val="66318E"/>
                </a:solidFill>
                <a:latin typeface="Glacial Indifference" pitchFamily="50" charset="0"/>
                <a:ea typeface="Source Sans Pro" panose="020B0503030403020204" pitchFamily="34" charset="0"/>
              </a:rPr>
              <a:t>gathering@elca.org</a:t>
            </a:r>
          </a:p>
          <a:p>
            <a:endParaRPr lang="en-US" sz="3200" b="1" dirty="0">
              <a:solidFill>
                <a:srgbClr val="66318E"/>
              </a:solidFill>
              <a:latin typeface="Glacial Indifference" pitchFamily="50" charset="0"/>
              <a:ea typeface="Source Sans Pro" panose="020B0503030403020204" pitchFamily="34" charset="0"/>
            </a:endParaRPr>
          </a:p>
          <a:p>
            <a:r>
              <a:rPr lang="en-US" sz="3200" b="1" dirty="0">
                <a:solidFill>
                  <a:srgbClr val="66318E"/>
                </a:solidFill>
                <a:latin typeface="Glacial Indifference" pitchFamily="50" charset="0"/>
                <a:ea typeface="Source Sans Pro" panose="020B0503030403020204" pitchFamily="34" charset="0"/>
              </a:rPr>
              <a:t>888-411-ELCA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809947-5B8F-48BE-BF40-909965BAFE85}"/>
              </a:ext>
            </a:extLst>
          </p:cNvPr>
          <p:cNvCxnSpPr>
            <a:cxnSpLocks/>
          </p:cNvCxnSpPr>
          <p:nvPr/>
        </p:nvCxnSpPr>
        <p:spPr>
          <a:xfrm>
            <a:off x="5642810" y="1832703"/>
            <a:ext cx="0" cy="37597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" name="Picture 23" descr="A picture containing sitting, room, red&#10;&#10;Description automatically generated">
            <a:extLst>
              <a:ext uri="{FF2B5EF4-FFF2-40B4-BE49-F238E27FC236}">
                <a16:creationId xmlns:a16="http://schemas.microsoft.com/office/drawing/2014/main" id="{B9F692D5-664B-483F-A079-18AF183219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64" y="6104676"/>
            <a:ext cx="3850106" cy="50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9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ELCA Gathering 2021">
      <a:dk1>
        <a:srgbClr val="000000"/>
      </a:dk1>
      <a:lt1>
        <a:srgbClr val="FFFFFF"/>
      </a:lt1>
      <a:dk2>
        <a:srgbClr val="7A4AA9"/>
      </a:dk2>
      <a:lt2>
        <a:srgbClr val="E7E6E6"/>
      </a:lt2>
      <a:accent1>
        <a:srgbClr val="7A4AA9"/>
      </a:accent1>
      <a:accent2>
        <a:srgbClr val="77AAD5"/>
      </a:accent2>
      <a:accent3>
        <a:srgbClr val="37D2A9"/>
      </a:accent3>
      <a:accent4>
        <a:srgbClr val="407AA9"/>
      </a:accent4>
      <a:accent5>
        <a:srgbClr val="AA7ED5"/>
      </a:accent5>
      <a:accent6>
        <a:srgbClr val="75D2A9"/>
      </a:accent6>
      <a:hlink>
        <a:srgbClr val="77ACFF"/>
      </a:hlink>
      <a:folHlink>
        <a:srgbClr val="7A4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LCA Gathering 2021">
      <a:dk1>
        <a:srgbClr val="000000"/>
      </a:dk1>
      <a:lt1>
        <a:srgbClr val="FFFFFF"/>
      </a:lt1>
      <a:dk2>
        <a:srgbClr val="7A4AA9"/>
      </a:dk2>
      <a:lt2>
        <a:srgbClr val="E7E6E6"/>
      </a:lt2>
      <a:accent1>
        <a:srgbClr val="7A4AA9"/>
      </a:accent1>
      <a:accent2>
        <a:srgbClr val="77AAD5"/>
      </a:accent2>
      <a:accent3>
        <a:srgbClr val="37D2A9"/>
      </a:accent3>
      <a:accent4>
        <a:srgbClr val="407AA9"/>
      </a:accent4>
      <a:accent5>
        <a:srgbClr val="AA7ED5"/>
      </a:accent5>
      <a:accent6>
        <a:srgbClr val="75D2A9"/>
      </a:accent6>
      <a:hlink>
        <a:srgbClr val="77ACFF"/>
      </a:hlink>
      <a:folHlink>
        <a:srgbClr val="7A4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LCA-Document" ma:contentTypeID="0x0101009C49CB76883F4D29A3A38B8F877398AD000974FD063C8C4D38BD02BABB281DEB2100FC8C5E0A0D71CA4FB77870BC02D992DB" ma:contentTypeVersion="49" ma:contentTypeDescription="Describes an ELCA Document.  Use this content type for Microsoft Office/PDF documents." ma:contentTypeScope="" ma:versionID="e85636b3c22dcf2140740171fb9b7ab7">
  <xsd:schema xmlns:xsd="http://www.w3.org/2001/XMLSchema" xmlns:xs="http://www.w3.org/2001/XMLSchema" xmlns:p="http://schemas.microsoft.com/office/2006/metadata/properties" xmlns:ns2="d087f69f-f3c5-4cc5-af88-9bcec61be179" xmlns:ns3="8a140621-1a49-429d-a76a-0b4eaceb60d3" targetNamespace="http://schemas.microsoft.com/office/2006/metadata/properties" ma:root="true" ma:fieldsID="893914aca02976e3d275a5db0d663b56" ns2:_="" ns3:_="">
    <xsd:import namespace="d087f69f-f3c5-4cc5-af88-9bcec61be179"/>
    <xsd:import namespace="8a140621-1a49-429d-a76a-0b4eaceb60d3"/>
    <xsd:element name="properties">
      <xsd:complexType>
        <xsd:sequence>
          <xsd:element name="documentManagement">
            <xsd:complexType>
              <xsd:all>
                <xsd:element ref="ns2:Resource_x0020_Description" minOccurs="0"/>
                <xsd:element ref="ns2:Resource_x0020_Expiration_x0020_Date" minOccurs="0"/>
                <xsd:element ref="ns2:Exclude_x0020_Resource_x0020_From_x0020_Search" minOccurs="0"/>
                <xsd:element ref="ns3:TaxCatchAll" minOccurs="0"/>
                <xsd:element ref="ns3:Resource_x0020_Never_x0020_Expires" minOccurs="0"/>
                <xsd:element ref="ns3:ELCA_Include_In_YouthGathering_Search" minOccurs="0"/>
                <xsd:element ref="ns2:Date" minOccurs="0"/>
                <xsd:element ref="ns2:To_x0020_Be_x0020_Archiv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7f69f-f3c5-4cc5-af88-9bcec61be179" elementFormDefault="qualified">
    <xsd:import namespace="http://schemas.microsoft.com/office/2006/documentManagement/types"/>
    <xsd:import namespace="http://schemas.microsoft.com/office/infopath/2007/PartnerControls"/>
    <xsd:element name="Resource_x0020_Description" ma:index="8" nillable="true" ma:displayName="Resource Description" ma:internalName="Resource_x0020_Description" ma:readOnly="false">
      <xsd:simpleType>
        <xsd:restriction base="dms:Note">
          <xsd:maxLength value="255"/>
        </xsd:restriction>
      </xsd:simpleType>
    </xsd:element>
    <xsd:element name="Resource_x0020_Expiration_x0020_Date" ma:index="14" nillable="true" ma:displayName="Resource Expiration Date" ma:format="DateOnly" ma:internalName="Resource_x0020_Expiration_x0020_Date" ma:readOnly="false">
      <xsd:simpleType>
        <xsd:restriction base="dms:DateTime"/>
      </xsd:simpleType>
    </xsd:element>
    <xsd:element name="Exclude_x0020_Resource_x0020_From_x0020_Search" ma:index="15" nillable="true" ma:displayName="Exclude Resource From Search" ma:internalName="Exclude_x0020_Resource_x0020_From_x0020_Search">
      <xsd:simpleType>
        <xsd:restriction base="dms:Boolean"/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  <xsd:element name="To_x0020_Be_x0020_Archived" ma:index="21" nillable="true" ma:displayName="To Be Archived" ma:default="0" ma:internalName="To_x0020_Be_x0020_Archiv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40621-1a49-429d-a76a-0b4eaceb60d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2ee51497-b75c-448a-a0c6-084b3df3fdc8}" ma:internalName="TaxCatchAll" ma:showField="CatchAllData" ma:web="8a140621-1a49-429d-a76a-0b4eaceb60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source_x0020_Never_x0020_Expires" ma:index="17" nillable="true" ma:displayName="Resource Never Expires" ma:default="0" ma:internalName="Resource_x0020_Never_x0020_Expires">
      <xsd:simpleType>
        <xsd:restriction base="dms:Boolean"/>
      </xsd:simpleType>
    </xsd:element>
    <xsd:element name="ELCA_Include_In_YouthGathering_Search" ma:index="19" nillable="true" ma:displayName="ELCA_Include_In_YouthGathering_Search" ma:default="0" ma:description="To be on crawl for Youth Gathering selection on Search.elca.org site" ma:internalName="ELCA_Include_In_YouthGathering_Search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ource_x0020_Expiration_x0020_Date xmlns="d087f69f-f3c5-4cc5-af88-9bcec61be179" xsi:nil="true"/>
    <TaxCatchAll xmlns="8a140621-1a49-429d-a76a-0b4eaceb60d3">
      <Value>307</Value>
      <Value>208</Value>
      <Value>501</Value>
      <Value>5</Value>
      <Value>308</Value>
    </TaxCatchAll>
    <Resource_x0020_Never_x0020_Expires xmlns="8a140621-1a49-429d-a76a-0b4eaceb60d3">true</Resource_x0020_Never_x0020_Expires>
    <Exclude_x0020_Resource_x0020_From_x0020_Search xmlns="d087f69f-f3c5-4cc5-af88-9bcec61be179">false</Exclude_x0020_Resource_x0020_From_x0020_Search>
    <ELCA_Include_In_YouthGathering_Search xmlns="8a140621-1a49-429d-a76a-0b4eaceb60d3">true</ELCA_Include_In_YouthGathering_Search>
    <Resource_x0020_Description xmlns="d087f69f-f3c5-4cc5-af88-9bcec61be179" xsi:nil="true"/>
    <Date xmlns="d087f69f-f3c5-4cc5-af88-9bcec61be179" xsi:nil="true"/>
    <To_x0020_Be_x0020_Archived xmlns="d087f69f-f3c5-4cc5-af88-9bcec61be179">false</To_x0020_Be_x0020_Archive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C390E2-F407-420A-A0D4-DEC652C86FA9}"/>
</file>

<file path=customXml/itemProps2.xml><?xml version="1.0" encoding="utf-8"?>
<ds:datastoreItem xmlns:ds="http://schemas.openxmlformats.org/officeDocument/2006/customXml" ds:itemID="{61B75895-CDC6-48F6-8D57-7BE6DB0A2995}">
  <ds:schemaRefs>
    <ds:schemaRef ds:uri="http://schemas.microsoft.com/office/2006/metadata/properties"/>
    <ds:schemaRef ds:uri="http://schemas.microsoft.com/office/infopath/2007/PartnerControls"/>
    <ds:schemaRef ds:uri="d087f69f-f3c5-4cc5-af88-9bcec61be179"/>
    <ds:schemaRef ds:uri="8a140621-1a49-429d-a76a-0b4eaceb60d3"/>
  </ds:schemaRefs>
</ds:datastoreItem>
</file>

<file path=customXml/itemProps3.xml><?xml version="1.0" encoding="utf-8"?>
<ds:datastoreItem xmlns:ds="http://schemas.openxmlformats.org/officeDocument/2006/customXml" ds:itemID="{999B342A-BDC4-44F8-A4D2-A45EF4A093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</Words>
  <Application>Microsoft Macintosh PowerPoint</Application>
  <PresentationFormat>Widescreen</PresentationFormat>
  <Paragraphs>10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Arial</vt:lpstr>
      <vt:lpstr>Glacial Indifference</vt:lpstr>
      <vt:lpstr>Source Sans Pro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Connect with the Gathering!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ELCA Youth Gathering - PowerPoint Presentation Template</dc:title>
  <dc:creator>Sarah Self</dc:creator>
  <cp:lastModifiedBy>Sarah Self</cp:lastModifiedBy>
  <cp:revision>2</cp:revision>
  <dcterms:created xsi:type="dcterms:W3CDTF">2019-10-23T12:11:14Z</dcterms:created>
  <dcterms:modified xsi:type="dcterms:W3CDTF">2020-09-09T19:36:05Z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0x0101009C49CB76883F4D29A3A38B8F877398AD000974FD063C8C4D38BD02BABB281DEB2100FC8C5E0A0D71CA4FB77870BC02D992DB</vt:lpwstr>
  </property>
  <property fmtid="{D5CDD505-2E9C-101B-9397-08002B2CF9AE}" pid="3" name="pff9ff76d6d04245968fbeacd7773757">
    <vt:lpwstr>English|2a561fb9-8cee-4c70-9ce6-5f63a2094213</vt:lpwstr>
  </property>
  <property fmtid="{D5CDD505-2E9C-101B-9397-08002B2CF9AE}" pid="4" name="b8cf5103550044b6adff90de73dcc70d">
    <vt:lpwstr>2022|82b8e3c3-67ca-485e-a7a7-7569eaa070ce</vt:lpwstr>
  </property>
  <property fmtid="{D5CDD505-2E9C-101B-9397-08002B2CF9AE}" pid="5" name="p0eec0248d09446db2b674e7726de702">
    <vt:lpwstr>Youth Gathering|7f8bc36c-e775-4d61-b18c-c6d1b8d2700c</vt:lpwstr>
  </property>
  <property fmtid="{D5CDD505-2E9C-101B-9397-08002B2CF9AE}" pid="6" name="dbcb669f85a94c79882e4591e49db382">
    <vt:lpwstr>ELCA Youth Gathering|1f570607-8a73-4190-bfd1-3eba3c7399e3</vt:lpwstr>
  </property>
  <property fmtid="{D5CDD505-2E9C-101B-9397-08002B2CF9AE}" pid="7" name="f4e18a6ced514bde9eff9825603cfd24">
    <vt:lpwstr>Youth Leader|e0e00e4f-697e-44ac-9aee-348aed904492</vt:lpwstr>
  </property>
  <property fmtid="{D5CDD505-2E9C-101B-9397-08002B2CF9AE}" pid="8" name="Resource Category">
    <vt:lpwstr>307;#ELCA Youth Gathering|1f570607-8a73-4190-bfd1-3eba3c7399e3</vt:lpwstr>
  </property>
  <property fmtid="{D5CDD505-2E9C-101B-9397-08002B2CF9AE}" pid="9" name="Resource Primary Audience">
    <vt:lpwstr>208;#Youth Leader|e0e00e4f-697e-44ac-9aee-348aed904492</vt:lpwstr>
  </property>
  <property fmtid="{D5CDD505-2E9C-101B-9397-08002B2CF9AE}" pid="10" name="Resource Language">
    <vt:lpwstr>5;#English|2a561fb9-8cee-4c70-9ce6-5f63a2094213</vt:lpwstr>
  </property>
  <property fmtid="{D5CDD505-2E9C-101B-9397-08002B2CF9AE}" pid="11" name="Resource Interests">
    <vt:lpwstr>308;#Youth Gathering|7f8bc36c-e775-4d61-b18c-c6d1b8d2700c</vt:lpwstr>
  </property>
  <property fmtid="{D5CDD505-2E9C-101B-9397-08002B2CF9AE}" pid="12" name="Resource Subcategory">
    <vt:lpwstr>501;#2022|82b8e3c3-67ca-485e-a7a7-7569eaa070ce</vt:lpwstr>
  </property>
  <property fmtid="{D5CDD505-2E9C-101B-9397-08002B2CF9AE}" pid="13" name="_dlc_policyId">
    <vt:lpwstr/>
  </property>
  <property fmtid="{D5CDD505-2E9C-101B-9397-08002B2CF9AE}" pid="14" name="ItemRetentionFormula">
    <vt:lpwstr/>
  </property>
  <property fmtid="{D5CDD505-2E9C-101B-9397-08002B2CF9AE}" pid="15" name="WorkflowChangePath">
    <vt:lpwstr>8b4633e0-e339-4ef2-8df3-a043f9012779,4;</vt:lpwstr>
  </property>
  <property fmtid="{D5CDD505-2E9C-101B-9397-08002B2CF9AE}" pid="16" name="Metrics File with Extension">
    <vt:lpwstr>2876</vt:lpwstr>
  </property>
</Properties>
</file>