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6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82" d="100"/>
          <a:sy n="82" d="100"/>
        </p:scale>
        <p:origin x="145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Text&#10;&#10;Description automatically generated with medium confidence">
            <a:extLst>
              <a:ext uri="{FF2B5EF4-FFF2-40B4-BE49-F238E27FC236}">
                <a16:creationId xmlns:a16="http://schemas.microsoft.com/office/drawing/2014/main" id="{1E0892CD-597F-656C-32FB-8177AFCA181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864" y="6183416"/>
            <a:ext cx="1676190" cy="493079"/>
          </a:xfrm>
          <a:prstGeom prst="rect">
            <a:avLst/>
          </a:prstGeom>
        </p:spPr>
      </p:pic>
    </p:spTree>
    <p:extLst>
      <p:ext uri="{BB962C8B-B14F-4D97-AF65-F5344CB8AC3E}">
        <p14:creationId xmlns:p14="http://schemas.microsoft.com/office/powerpoint/2010/main" val="312354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with horizontal bran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83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with stacked brand">
    <p:spTree>
      <p:nvGrpSpPr>
        <p:cNvPr id="1" name=""/>
        <p:cNvGrpSpPr/>
        <p:nvPr/>
      </p:nvGrpSpPr>
      <p:grpSpPr>
        <a:xfrm>
          <a:off x="0" y="0"/>
          <a:ext cx="0" cy="0"/>
          <a:chOff x="0" y="0"/>
          <a:chExt cx="0" cy="0"/>
        </a:xfrm>
      </p:grpSpPr>
      <p:pic>
        <p:nvPicPr>
          <p:cNvPr id="8" name="Picture 7" descr="A picture containing window&#10;&#10;Description automatically generated">
            <a:extLst>
              <a:ext uri="{FF2B5EF4-FFF2-40B4-BE49-F238E27FC236}">
                <a16:creationId xmlns:a16="http://schemas.microsoft.com/office/drawing/2014/main" id="{5F2D7C1F-D723-4947-C389-298B47B0C5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175" y="5973372"/>
            <a:ext cx="490931" cy="677894"/>
          </a:xfrm>
          <a:prstGeom prst="rect">
            <a:avLst/>
          </a:prstGeom>
        </p:spPr>
      </p:pic>
    </p:spTree>
    <p:extLst>
      <p:ext uri="{BB962C8B-B14F-4D97-AF65-F5344CB8AC3E}">
        <p14:creationId xmlns:p14="http://schemas.microsoft.com/office/powerpoint/2010/main" val="341948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_black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BA237E9-BE54-10BE-0305-7AADA52BEAFD}"/>
              </a:ext>
            </a:extLst>
          </p:cNvPr>
          <p:cNvSpPr>
            <a:spLocks noGrp="1"/>
          </p:cNvSpPr>
          <p:nvPr>
            <p:ph type="title"/>
          </p:nvPr>
        </p:nvSpPr>
        <p:spPr>
          <a:xfrm>
            <a:off x="2282025" y="365126"/>
            <a:ext cx="6476932" cy="1325563"/>
          </a:xfrm>
        </p:spPr>
        <p:txBody>
          <a:bodyPr lIns="0" rIns="0"/>
          <a:lstStyle>
            <a:lvl1pPr algn="r">
              <a:defRPr/>
            </a:lvl1pPr>
          </a:lstStyle>
          <a:p>
            <a:r>
              <a:rPr lang="en-US" dirty="0"/>
              <a:t>Click to edit Master title style</a:t>
            </a:r>
          </a:p>
        </p:txBody>
      </p:sp>
      <p:sp>
        <p:nvSpPr>
          <p:cNvPr id="7" name="Content Placeholder 2">
            <a:extLst>
              <a:ext uri="{FF2B5EF4-FFF2-40B4-BE49-F238E27FC236}">
                <a16:creationId xmlns:a16="http://schemas.microsoft.com/office/drawing/2014/main" id="{8091A81A-B8BA-B8C7-5420-8D7DFC45A85E}"/>
              </a:ext>
            </a:extLst>
          </p:cNvPr>
          <p:cNvSpPr>
            <a:spLocks noGrp="1"/>
          </p:cNvSpPr>
          <p:nvPr>
            <p:ph idx="1"/>
          </p:nvPr>
        </p:nvSpPr>
        <p:spPr>
          <a:xfrm>
            <a:off x="699715" y="1955260"/>
            <a:ext cx="8063285" cy="3803514"/>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7168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pos="2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_black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9738A6D2-9FE6-7E5B-16A8-B237B87C9D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8014" y="6146502"/>
            <a:ext cx="457143" cy="452190"/>
          </a:xfrm>
          <a:prstGeom prst="rect">
            <a:avLst/>
          </a:prstGeom>
        </p:spPr>
      </p:pic>
      <p:sp>
        <p:nvSpPr>
          <p:cNvPr id="6" name="Title 1">
            <a:extLst>
              <a:ext uri="{FF2B5EF4-FFF2-40B4-BE49-F238E27FC236}">
                <a16:creationId xmlns:a16="http://schemas.microsoft.com/office/drawing/2014/main" id="{8BA237E9-BE54-10BE-0305-7AADA52BEAFD}"/>
              </a:ext>
            </a:extLst>
          </p:cNvPr>
          <p:cNvSpPr>
            <a:spLocks noGrp="1"/>
          </p:cNvSpPr>
          <p:nvPr>
            <p:ph type="title"/>
          </p:nvPr>
        </p:nvSpPr>
        <p:spPr>
          <a:xfrm>
            <a:off x="2250219" y="365126"/>
            <a:ext cx="6512781" cy="1325563"/>
          </a:xfrm>
        </p:spPr>
        <p:txBody>
          <a:bodyPr lIns="0" rIns="0"/>
          <a:lstStyle>
            <a:lvl1pPr algn="r">
              <a:defRPr/>
            </a:lvl1pPr>
          </a:lstStyle>
          <a:p>
            <a:r>
              <a:rPr lang="en-US" dirty="0"/>
              <a:t>Click to edit Master title style</a:t>
            </a:r>
          </a:p>
        </p:txBody>
      </p:sp>
      <p:sp>
        <p:nvSpPr>
          <p:cNvPr id="7" name="Content Placeholder 2">
            <a:extLst>
              <a:ext uri="{FF2B5EF4-FFF2-40B4-BE49-F238E27FC236}">
                <a16:creationId xmlns:a16="http://schemas.microsoft.com/office/drawing/2014/main" id="{8091A81A-B8BA-B8C7-5420-8D7DFC45A85E}"/>
              </a:ext>
            </a:extLst>
          </p:cNvPr>
          <p:cNvSpPr>
            <a:spLocks noGrp="1"/>
          </p:cNvSpPr>
          <p:nvPr>
            <p:ph idx="1"/>
          </p:nvPr>
        </p:nvSpPr>
        <p:spPr>
          <a:xfrm>
            <a:off x="1256306" y="1955260"/>
            <a:ext cx="7506694" cy="3803514"/>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889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_color triangl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descr="A picture containing window, building, grate&#10;&#10;Description automatically generated">
            <a:extLst>
              <a:ext uri="{FF2B5EF4-FFF2-40B4-BE49-F238E27FC236}">
                <a16:creationId xmlns:a16="http://schemas.microsoft.com/office/drawing/2014/main" id="{9ABA0096-FDEE-5158-DAB5-5D9486C5D2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38014" y="6145831"/>
            <a:ext cx="457143" cy="452190"/>
          </a:xfrm>
          <a:prstGeom prst="rect">
            <a:avLst/>
          </a:prstGeom>
        </p:spPr>
      </p:pic>
      <p:sp>
        <p:nvSpPr>
          <p:cNvPr id="10" name="Title Placeholder 1">
            <a:extLst>
              <a:ext uri="{FF2B5EF4-FFF2-40B4-BE49-F238E27FC236}">
                <a16:creationId xmlns:a16="http://schemas.microsoft.com/office/drawing/2014/main" id="{CADC3904-FB31-8496-378F-8F8FB2C40717}"/>
              </a:ext>
            </a:extLst>
          </p:cNvPr>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13" name="Content Placeholder 12">
            <a:extLst>
              <a:ext uri="{FF2B5EF4-FFF2-40B4-BE49-F238E27FC236}">
                <a16:creationId xmlns:a16="http://schemas.microsoft.com/office/drawing/2014/main" id="{EDDC9FA4-A4CF-6761-9EF6-D773CE613373}"/>
              </a:ext>
            </a:extLst>
          </p:cNvPr>
          <p:cNvSpPr>
            <a:spLocks noGrp="1"/>
          </p:cNvSpPr>
          <p:nvPr>
            <p:ph sz="quarter" idx="10"/>
          </p:nvPr>
        </p:nvSpPr>
        <p:spPr>
          <a:xfrm>
            <a:off x="380999" y="1828800"/>
            <a:ext cx="8381999"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3744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lus globe">
    <p:bg>
      <p:bgPr>
        <a:solidFill>
          <a:schemeClr val="bg1"/>
        </a:solidFill>
        <a:effectLst/>
      </p:bgPr>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5BEA0356-37FD-BA44-5B15-1AB80CEEF968}"/>
              </a:ext>
            </a:extLst>
          </p:cNvPr>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9" name="Text Placeholder 2">
            <a:extLst>
              <a:ext uri="{FF2B5EF4-FFF2-40B4-BE49-F238E27FC236}">
                <a16:creationId xmlns:a16="http://schemas.microsoft.com/office/drawing/2014/main" id="{52B4AC82-B8FF-7351-D05B-A169602E4689}"/>
              </a:ext>
            </a:extLst>
          </p:cNvPr>
          <p:cNvSpPr>
            <a:spLocks noGrp="1"/>
          </p:cNvSpPr>
          <p:nvPr>
            <p:ph idx="1"/>
          </p:nvPr>
        </p:nvSpPr>
        <p:spPr>
          <a:xfrm>
            <a:off x="381000" y="1825625"/>
            <a:ext cx="8382000"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A picture containing window, building, grate&#10;&#10;Description automatically generated">
            <a:extLst>
              <a:ext uri="{FF2B5EF4-FFF2-40B4-BE49-F238E27FC236}">
                <a16:creationId xmlns:a16="http://schemas.microsoft.com/office/drawing/2014/main" id="{E3102EBA-6C50-0D4A-B0FD-4FE135B3FA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38014" y="6145831"/>
            <a:ext cx="457143" cy="452190"/>
          </a:xfrm>
          <a:prstGeom prst="rect">
            <a:avLst/>
          </a:prstGeom>
        </p:spPr>
      </p:pic>
    </p:spTree>
    <p:extLst>
      <p:ext uri="{BB962C8B-B14F-4D97-AF65-F5344CB8AC3E}">
        <p14:creationId xmlns:p14="http://schemas.microsoft.com/office/powerpoint/2010/main" val="2321237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black lines">
    <p:bg>
      <p:bgPr>
        <a:solidFill>
          <a:schemeClr val="bg1"/>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0CE80A1F-D4AC-0F56-4F34-DF054C504E04}"/>
              </a:ext>
            </a:extLst>
          </p:cNvPr>
          <p:cNvCxnSpPr>
            <a:cxnSpLocks/>
          </p:cNvCxnSpPr>
          <p:nvPr userDrawn="1"/>
        </p:nvCxnSpPr>
        <p:spPr>
          <a:xfrm flipV="1">
            <a:off x="384054" y="0"/>
            <a:ext cx="0" cy="60785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63E2283-0B5B-0E81-4C36-CED2743CD16E}"/>
              </a:ext>
            </a:extLst>
          </p:cNvPr>
          <p:cNvCxnSpPr>
            <a:cxnSpLocks/>
          </p:cNvCxnSpPr>
          <p:nvPr userDrawn="1"/>
        </p:nvCxnSpPr>
        <p:spPr>
          <a:xfrm flipV="1">
            <a:off x="8763352" y="6078595"/>
            <a:ext cx="0" cy="7794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DE00412E-7781-D65A-E78C-AD6A93040020}"/>
              </a:ext>
            </a:extLst>
          </p:cNvPr>
          <p:cNvSpPr>
            <a:spLocks noGrp="1"/>
          </p:cNvSpPr>
          <p:nvPr>
            <p:ph type="title"/>
          </p:nvPr>
        </p:nvSpPr>
        <p:spPr>
          <a:xfrm>
            <a:off x="685800" y="365126"/>
            <a:ext cx="8074146" cy="1325563"/>
          </a:xfrm>
        </p:spPr>
        <p:txBody>
          <a:bodyPr lIns="0" rIns="0"/>
          <a:lstStyle/>
          <a:p>
            <a:r>
              <a:rPr lang="en-US" dirty="0"/>
              <a:t>Click to edit Master title style</a:t>
            </a:r>
          </a:p>
        </p:txBody>
      </p:sp>
      <p:sp>
        <p:nvSpPr>
          <p:cNvPr id="6" name="Content Placeholder 2">
            <a:extLst>
              <a:ext uri="{FF2B5EF4-FFF2-40B4-BE49-F238E27FC236}">
                <a16:creationId xmlns:a16="http://schemas.microsoft.com/office/drawing/2014/main" id="{C520F745-6F3D-A46E-25D7-AFC5CE668E33}"/>
              </a:ext>
            </a:extLst>
          </p:cNvPr>
          <p:cNvSpPr>
            <a:spLocks noGrp="1"/>
          </p:cNvSpPr>
          <p:nvPr>
            <p:ph idx="1"/>
          </p:nvPr>
        </p:nvSpPr>
        <p:spPr>
          <a:xfrm>
            <a:off x="685800" y="1825626"/>
            <a:ext cx="8074146" cy="4252968"/>
          </a:xfrm>
        </p:spPr>
        <p:txBody>
          <a:bodyPr lIns="0" r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82E04022-6AE1-BACB-2103-3E61872FEDE7}"/>
              </a:ext>
            </a:extLst>
          </p:cNvPr>
          <p:cNvCxnSpPr/>
          <p:nvPr userDrawn="1"/>
        </p:nvCxnSpPr>
        <p:spPr>
          <a:xfrm>
            <a:off x="0" y="607859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3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43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with horizontal br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104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825625"/>
            <a:ext cx="4133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4133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323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with horizontal br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32077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65126"/>
            <a:ext cx="8382000" cy="1325563"/>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825625"/>
            <a:ext cx="8382000" cy="435133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Text&#10;&#10;Description automatically generated">
            <a:extLst>
              <a:ext uri="{FF2B5EF4-FFF2-40B4-BE49-F238E27FC236}">
                <a16:creationId xmlns:a16="http://schemas.microsoft.com/office/drawing/2014/main" id="{E08DBB30-0677-019A-D70A-239922398F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8352" y="6257675"/>
            <a:ext cx="1578819" cy="451279"/>
          </a:xfrm>
          <a:prstGeom prst="rect">
            <a:avLst/>
          </a:prstGeom>
        </p:spPr>
      </p:pic>
    </p:spTree>
    <p:extLst>
      <p:ext uri="{BB962C8B-B14F-4D97-AF65-F5344CB8AC3E}">
        <p14:creationId xmlns:p14="http://schemas.microsoft.com/office/powerpoint/2010/main" val="3302741306"/>
      </p:ext>
    </p:extLst>
  </p:cSld>
  <p:clrMap bg1="lt1" tx1="dk1" bg2="lt2" tx2="dk2" accent1="accent1" accent2="accent2" accent3="accent3" accent4="accent4" accent5="accent5" accent6="accent6" hlink="hlink" folHlink="folHlink"/>
  <p:sldLayoutIdLst>
    <p:sldLayoutId id="2147483667" r:id="rId1"/>
    <p:sldLayoutId id="2147483682" r:id="rId2"/>
    <p:sldLayoutId id="2147483660" r:id="rId3"/>
    <p:sldLayoutId id="2147483680" r:id="rId4"/>
    <p:sldLayoutId id="2147483665" r:id="rId5"/>
    <p:sldLayoutId id="2147483681" r:id="rId6"/>
    <p:sldLayoutId id="2147483668" r:id="rId7"/>
    <p:sldLayoutId id="2147483670" r:id="rId8"/>
    <p:sldLayoutId id="2147483672" r:id="rId9"/>
    <p:sldLayoutId id="2147483673" r:id="rId10"/>
    <p:sldLayoutId id="214748365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solidFill>
          <a:latin typeface="Avenir" panose="020B05030202030202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520" userDrawn="1">
          <p15:clr>
            <a:srgbClr val="F26B43"/>
          </p15:clr>
        </p15:guide>
        <p15:guide id="3" pos="240" userDrawn="1">
          <p15:clr>
            <a:srgbClr val="F26B43"/>
          </p15:clr>
        </p15:guide>
        <p15:guide id="4" orient="horz" pos="3888" userDrawn="1">
          <p15:clr>
            <a:srgbClr val="F26B43"/>
          </p15:clr>
        </p15:guide>
        <p15:guide id="5" orient="horz" pos="1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ED09B9-EBE8-114B-0795-F35312F73473}"/>
              </a:ext>
            </a:extLst>
          </p:cNvPr>
          <p:cNvSpPr>
            <a:spLocks noGrp="1"/>
          </p:cNvSpPr>
          <p:nvPr>
            <p:ph type="title"/>
          </p:nvPr>
        </p:nvSpPr>
        <p:spPr/>
        <p:txBody>
          <a:bodyPr>
            <a:noAutofit/>
          </a:bodyPr>
          <a:lstStyle/>
          <a:p>
            <a:pPr algn="ctr"/>
            <a:r>
              <a:rPr lang="en-US" sz="4800" dirty="0"/>
              <a:t>Lutheran Disaster Response: </a:t>
            </a:r>
            <a:br>
              <a:rPr lang="en-US" sz="4800" dirty="0"/>
            </a:br>
            <a:r>
              <a:rPr lang="en-US" sz="4800" dirty="0"/>
              <a:t>Crisis in the Holy Land</a:t>
            </a:r>
          </a:p>
        </p:txBody>
      </p:sp>
      <p:sp>
        <p:nvSpPr>
          <p:cNvPr id="5" name="Content Placeholder 4">
            <a:extLst>
              <a:ext uri="{FF2B5EF4-FFF2-40B4-BE49-F238E27FC236}">
                <a16:creationId xmlns:a16="http://schemas.microsoft.com/office/drawing/2014/main" id="{86761823-0E31-F865-3864-9CED9FCC5798}"/>
              </a:ext>
            </a:extLst>
          </p:cNvPr>
          <p:cNvSpPr>
            <a:spLocks noGrp="1"/>
          </p:cNvSpPr>
          <p:nvPr>
            <p:ph sz="quarter" idx="10"/>
          </p:nvPr>
        </p:nvSpPr>
        <p:spPr>
          <a:xfrm>
            <a:off x="381000" y="1828799"/>
            <a:ext cx="4938252" cy="4857135"/>
          </a:xfrm>
        </p:spPr>
        <p:txBody>
          <a:bodyPr>
            <a:normAutofit fontScale="85000" lnSpcReduction="20000"/>
          </a:bodyPr>
          <a:lstStyle/>
          <a:p>
            <a:pPr marL="0" indent="0">
              <a:lnSpc>
                <a:spcPct val="110000"/>
              </a:lnSpc>
              <a:buNone/>
            </a:pPr>
            <a:r>
              <a:rPr lang="en-US" sz="3300" dirty="0">
                <a:effectLst/>
                <a:latin typeface="Times New Roman" panose="02020603050405020304" pitchFamily="18" charset="0"/>
                <a:ea typeface="Calibri" panose="020F0502020204030204" pitchFamily="34" charset="0"/>
                <a:cs typeface="Times New Roman" panose="02020603050405020304" pitchFamily="18" charset="0"/>
              </a:rPr>
              <a:t>As the conflict between Hamas and Israel continues, the humanitarian crisis in the Holy Land continues to worsen. </a:t>
            </a:r>
            <a:r>
              <a:rPr lang="en-US" sz="3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Lutheran Disaster Response is supporting longstanding partners in the region, including Augusta Victoria Hospital and the Evangelical Lutheran Church in Jordan and the Holy Land, to provide humanitarian aid for those within and outside of Gaza.</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3" name="Picture 2" descr="A qr code on a black background&#10;&#10;Description automatically generated">
            <a:extLst>
              <a:ext uri="{FF2B5EF4-FFF2-40B4-BE49-F238E27FC236}">
                <a16:creationId xmlns:a16="http://schemas.microsoft.com/office/drawing/2014/main" id="{1B052209-637A-43EE-64CE-6E1226E080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8039" y="3429000"/>
            <a:ext cx="2258573" cy="2258573"/>
          </a:xfrm>
          <a:prstGeom prst="rect">
            <a:avLst/>
          </a:prstGeom>
        </p:spPr>
      </p:pic>
      <p:sp>
        <p:nvSpPr>
          <p:cNvPr id="6" name="TextBox 5">
            <a:extLst>
              <a:ext uri="{FF2B5EF4-FFF2-40B4-BE49-F238E27FC236}">
                <a16:creationId xmlns:a16="http://schemas.microsoft.com/office/drawing/2014/main" id="{57998762-924B-63E8-6A52-E8AB85897FA2}"/>
              </a:ext>
            </a:extLst>
          </p:cNvPr>
          <p:cNvSpPr txBox="1"/>
          <p:nvPr/>
        </p:nvSpPr>
        <p:spPr>
          <a:xfrm>
            <a:off x="5483941" y="1779639"/>
            <a:ext cx="3424084"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Scan to learn more and make a gift to support the response:</a:t>
            </a:r>
          </a:p>
        </p:txBody>
      </p:sp>
    </p:spTree>
    <p:extLst>
      <p:ext uri="{BB962C8B-B14F-4D97-AF65-F5344CB8AC3E}">
        <p14:creationId xmlns:p14="http://schemas.microsoft.com/office/powerpoint/2010/main" val="272590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source_x0020_Expiration_x0020_Date xmlns="d087f69f-f3c5-4cc5-af88-9bcec61be179" xsi:nil="true"/>
    <TaxCatchAll xmlns="8a140621-1a49-429d-a76a-0b4eaceb60d3">
      <Value>19</Value>
      <Value>94</Value>
      <Value>107</Value>
      <Value>92</Value>
      <Value>5</Value>
    </TaxCatchAll>
    <Resource_x0020_Never_x0020_Expires xmlns="8a140621-1a49-429d-a76a-0b4eaceb60d3">true</Resource_x0020_Never_x0020_Expires>
    <Exclude_x0020_Resource_x0020_From_x0020_Search xmlns="d087f69f-f3c5-4cc5-af88-9bcec61be179">false</Exclude_x0020_Resource_x0020_From_x0020_Search>
    <ELCA_Include_In_YouthGathering_Search xmlns="8a140621-1a49-429d-a76a-0b4eaceb60d3">false</ELCA_Include_In_YouthGathering_Search>
    <Resource_x0020_Description xmlns="d087f69f-f3c5-4cc5-af88-9bcec61be179" xsi:nil="true"/>
    <Date xmlns="d087f69f-f3c5-4cc5-af88-9bcec61be179" xsi:nil="true"/>
    <To_x0020_Be_x0020_Archived xmlns="d087f69f-f3c5-4cc5-af88-9bcec61be179">false</To_x0020_Be_x0020_Archived>
  </documentManagement>
</p:properties>
</file>

<file path=customXml/item2.xml><?xml version="1.0" encoding="utf-8"?>
<ct:contentTypeSchema xmlns:ct="http://schemas.microsoft.com/office/2006/metadata/contentType" xmlns:ma="http://schemas.microsoft.com/office/2006/metadata/properties/metaAttributes" ct:_="" ma:_="" ma:contentTypeName="ELCA-Document" ma:contentTypeID="0x0101009C49CB76883F4D29A3A38B8F877398AD000974FD063C8C4D38BD02BABB281DEB2100FC8C5E0A0D71CA4FB77870BC02D992DB" ma:contentTypeVersion="49" ma:contentTypeDescription="Describes an ELCA Document.  Use this content type for Microsoft Office/PDF documents." ma:contentTypeScope="" ma:versionID="e85636b3c22dcf2140740171fb9b7ab7">
  <xsd:schema xmlns:xsd="http://www.w3.org/2001/XMLSchema" xmlns:xs="http://www.w3.org/2001/XMLSchema" xmlns:p="http://schemas.microsoft.com/office/2006/metadata/properties" xmlns:ns2="d087f69f-f3c5-4cc5-af88-9bcec61be179" xmlns:ns3="8a140621-1a49-429d-a76a-0b4eaceb60d3" targetNamespace="http://schemas.microsoft.com/office/2006/metadata/properties" ma:root="true" ma:fieldsID="893914aca02976e3d275a5db0d663b56" ns2:_="" ns3:_="">
    <xsd:import namespace="d087f69f-f3c5-4cc5-af88-9bcec61be179"/>
    <xsd:import namespace="8a140621-1a49-429d-a76a-0b4eaceb60d3"/>
    <xsd:element name="properties">
      <xsd:complexType>
        <xsd:sequence>
          <xsd:element name="documentManagement">
            <xsd:complexType>
              <xsd:all>
                <xsd:element ref="ns2:Resource_x0020_Description" minOccurs="0"/>
                <xsd:element ref="ns2:Resource_x0020_Expiration_x0020_Date" minOccurs="0"/>
                <xsd:element ref="ns2:Exclude_x0020_Resource_x0020_From_x0020_Search" minOccurs="0"/>
                <xsd:element ref="ns3:TaxCatchAll" minOccurs="0"/>
                <xsd:element ref="ns3:Resource_x0020_Never_x0020_Expires" minOccurs="0"/>
                <xsd:element ref="ns3:ELCA_Include_In_YouthGathering_Search" minOccurs="0"/>
                <xsd:element ref="ns2:Date" minOccurs="0"/>
                <xsd:element ref="ns2:To_x0020_Be_x0020_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87f69f-f3c5-4cc5-af88-9bcec61be179" elementFormDefault="qualified">
    <xsd:import namespace="http://schemas.microsoft.com/office/2006/documentManagement/types"/>
    <xsd:import namespace="http://schemas.microsoft.com/office/infopath/2007/PartnerControls"/>
    <xsd:element name="Resource_x0020_Description" ma:index="8" nillable="true" ma:displayName="Resource Description" ma:internalName="Resource_x0020_Description" ma:readOnly="false">
      <xsd:simpleType>
        <xsd:restriction base="dms:Note">
          <xsd:maxLength value="255"/>
        </xsd:restriction>
      </xsd:simpleType>
    </xsd:element>
    <xsd:element name="Resource_x0020_Expiration_x0020_Date" ma:index="14" nillable="true" ma:displayName="Resource Expiration Date" ma:format="DateOnly" ma:internalName="Resource_x0020_Expiration_x0020_Date" ma:readOnly="false">
      <xsd:simpleType>
        <xsd:restriction base="dms:DateTime"/>
      </xsd:simpleType>
    </xsd:element>
    <xsd:element name="Exclude_x0020_Resource_x0020_From_x0020_Search" ma:index="15" nillable="true" ma:displayName="Exclude Resource From Search" ma:internalName="Exclude_x0020_Resource_x0020_From_x0020_Search">
      <xsd:simpleType>
        <xsd:restriction base="dms:Boolean"/>
      </xsd:simpleType>
    </xsd:element>
    <xsd:element name="Date" ma:index="20" nillable="true" ma:displayName="Date" ma:format="DateOnly" ma:internalName="Date">
      <xsd:simpleType>
        <xsd:restriction base="dms:DateTime"/>
      </xsd:simpleType>
    </xsd:element>
    <xsd:element name="To_x0020_Be_x0020_Archived" ma:index="21" nillable="true" ma:displayName="To Be Archived" ma:default="0" ma:internalName="To_x0020_Be_x0020_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a140621-1a49-429d-a76a-0b4eaceb60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2ee51497-b75c-448a-a0c6-084b3df3fdc8}" ma:internalName="TaxCatchAll" ma:showField="CatchAllData" ma:web="8a140621-1a49-429d-a76a-0b4eaceb60d3">
      <xsd:complexType>
        <xsd:complexContent>
          <xsd:extension base="dms:MultiChoiceLookup">
            <xsd:sequence>
              <xsd:element name="Value" type="dms:Lookup" maxOccurs="unbounded" minOccurs="0" nillable="true"/>
            </xsd:sequence>
          </xsd:extension>
        </xsd:complexContent>
      </xsd:complexType>
    </xsd:element>
    <xsd:element name="Resource_x0020_Never_x0020_Expires" ma:index="17" nillable="true" ma:displayName="Resource Never Expires" ma:default="0" ma:internalName="Resource_x0020_Never_x0020_Expires">
      <xsd:simpleType>
        <xsd:restriction base="dms:Boolean"/>
      </xsd:simpleType>
    </xsd:element>
    <xsd:element name="ELCA_Include_In_YouthGathering_Search" ma:index="19" nillable="true" ma:displayName="ELCA_Include_In_YouthGathering_Search" ma:default="0" ma:description="To be on crawl for Youth Gathering selection on Search.elca.org site" ma:internalName="ELCA_Include_In_YouthGathering_Search">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F9998A-1D59-4FF8-B683-0F0E5F8E211E}">
  <ds:schemaRefs>
    <ds:schemaRef ds:uri="http://schemas.microsoft.com/office/2006/documentManagement/types"/>
    <ds:schemaRef ds:uri="http://purl.org/dc/elements/1.1/"/>
    <ds:schemaRef ds:uri="http://schemas.microsoft.com/office/2006/metadata/properties"/>
    <ds:schemaRef ds:uri="d087f69f-f3c5-4cc5-af88-9bcec61be179"/>
    <ds:schemaRef ds:uri="http://www.w3.org/XML/1998/namespace"/>
    <ds:schemaRef ds:uri="http://schemas.microsoft.com/office/infopath/2007/PartnerControls"/>
    <ds:schemaRef ds:uri="http://purl.org/dc/terms/"/>
    <ds:schemaRef ds:uri="http://schemas.openxmlformats.org/package/2006/metadata/core-properties"/>
    <ds:schemaRef ds:uri="8a140621-1a49-429d-a76a-0b4eaceb60d3"/>
    <ds:schemaRef ds:uri="http://purl.org/dc/dcmitype/"/>
  </ds:schemaRefs>
</ds:datastoreItem>
</file>

<file path=customXml/itemProps2.xml><?xml version="1.0" encoding="utf-8"?>
<ds:datastoreItem xmlns:ds="http://schemas.openxmlformats.org/officeDocument/2006/customXml" ds:itemID="{FF50553E-08CE-4664-AA69-0C5BCEFE5B2D}"/>
</file>

<file path=customXml/itemProps3.xml><?xml version="1.0" encoding="utf-8"?>
<ds:datastoreItem xmlns:ds="http://schemas.openxmlformats.org/officeDocument/2006/customXml" ds:itemID="{1745F8EA-B1DF-4538-A2B3-B46CA1E70D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127</TotalTime>
  <Words>82</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Times New Roman</vt:lpstr>
      <vt:lpstr>Office Theme</vt:lpstr>
      <vt:lpstr>Lutheran Disaster Response:  Crisis in the Holy Land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in the Holy Land PowerPoint</dc:title>
  <dc:subject/>
  <dc:creator/>
  <cp:keywords/>
  <dc:description/>
  <cp:lastModifiedBy>Louisa Ishida</cp:lastModifiedBy>
  <cp:revision>11</cp:revision>
  <dcterms:created xsi:type="dcterms:W3CDTF">2023-02-08T16:11:44Z</dcterms:created>
  <dcterms:modified xsi:type="dcterms:W3CDTF">2023-11-16T18:59:40Z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0x0101009C49CB76883F4D29A3A38B8F877398AD000974FD063C8C4D38BD02BABB281DEB2100FC8C5E0A0D71CA4FB77870BC02D992DB</vt:lpwstr>
  </property>
  <property fmtid="{D5CDD505-2E9C-101B-9397-08002B2CF9AE}" pid="3" name="pff9ff76d6d04245968fbeacd7773757">
    <vt:lpwstr>English|2a561fb9-8cee-4c70-9ce6-5f63a2094213</vt:lpwstr>
  </property>
  <property fmtid="{D5CDD505-2E9C-101B-9397-08002B2CF9AE}" pid="4" name="b8cf5103550044b6adff90de73dcc70d">
    <vt:lpwstr>General|b7bb345b-81c2-488c-8515-7dcd91693ee1</vt:lpwstr>
  </property>
  <property fmtid="{D5CDD505-2E9C-101B-9397-08002B2CF9AE}" pid="5" name="p0eec0248d09446db2b674e7726de702">
    <vt:lpwstr>Disaster Response|03181888-dec2-4c72-8f05-a2881effb152</vt:lpwstr>
  </property>
  <property fmtid="{D5CDD505-2E9C-101B-9397-08002B2CF9AE}" pid="6" name="dbcb669f85a94c79882e4591e49db382">
    <vt:lpwstr>Lutheran Disaster Response|e2e4c5eb-97aa-4331-a491-83b0c950422f</vt:lpwstr>
  </property>
  <property fmtid="{D5CDD505-2E9C-101B-9397-08002B2CF9AE}" pid="7" name="f4e18a6ced514bde9eff9825603cfd24">
    <vt:lpwstr>Member|a0e929f6-0728-46ab-beb4-b4e20508ce60</vt:lpwstr>
  </property>
  <property fmtid="{D5CDD505-2E9C-101B-9397-08002B2CF9AE}" pid="8" name="Resource Category">
    <vt:lpwstr>92;#Lutheran Disaster Response|e2e4c5eb-97aa-4331-a491-83b0c950422f</vt:lpwstr>
  </property>
  <property fmtid="{D5CDD505-2E9C-101B-9397-08002B2CF9AE}" pid="9" name="Resource Primary Audience">
    <vt:lpwstr>19;#Member|a0e929f6-0728-46ab-beb4-b4e20508ce60</vt:lpwstr>
  </property>
  <property fmtid="{D5CDD505-2E9C-101B-9397-08002B2CF9AE}" pid="10" name="Resource Language">
    <vt:lpwstr>5;#English|2a561fb9-8cee-4c70-9ce6-5f63a2094213</vt:lpwstr>
  </property>
  <property fmtid="{D5CDD505-2E9C-101B-9397-08002B2CF9AE}" pid="11" name="Resource Interests">
    <vt:lpwstr>94;#Disaster Response|03181888-dec2-4c72-8f05-a2881effb152</vt:lpwstr>
  </property>
  <property fmtid="{D5CDD505-2E9C-101B-9397-08002B2CF9AE}" pid="12" name="Resource Subcategory">
    <vt:lpwstr>107;#General|b7bb345b-81c2-488c-8515-7dcd91693ee1</vt:lpwstr>
  </property>
  <property fmtid="{D5CDD505-2E9C-101B-9397-08002B2CF9AE}" pid="13" name="_dlc_policyId">
    <vt:lpwstr/>
  </property>
  <property fmtid="{D5CDD505-2E9C-101B-9397-08002B2CF9AE}" pid="14" name="ItemRetentionFormula">
    <vt:lpwstr/>
  </property>
  <property fmtid="{D5CDD505-2E9C-101B-9397-08002B2CF9AE}" pid="15" name="WorkflowChangePath">
    <vt:lpwstr>8b4633e0-e339-4ef2-8df3-a043f9012779,7;</vt:lpwstr>
  </property>
  <property fmtid="{D5CDD505-2E9C-101B-9397-08002B2CF9AE}" pid="16" name="Metrics File with Extension">
    <vt:lpwstr>1083</vt:lpwstr>
  </property>
</Properties>
</file>