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0" autoAdjust="0"/>
    <p:restoredTop sz="86410" autoAdjust="0"/>
  </p:normalViewPr>
  <p:slideViewPr>
    <p:cSldViewPr snapToGrid="0">
      <p:cViewPr varScale="1">
        <p:scale>
          <a:sx n="80" d="100"/>
          <a:sy n="8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0" y="2438400"/>
            <a:ext cx="3276600" cy="1219200"/>
          </a:xfrm>
        </p:spPr>
        <p:txBody>
          <a:bodyPr/>
          <a:lstStyle>
            <a:lvl1pPr algn="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3810000"/>
            <a:ext cx="3200400" cy="685800"/>
          </a:xfrm>
        </p:spPr>
        <p:txBody>
          <a:bodyPr/>
          <a:lstStyle>
            <a:lvl1pPr marL="0" indent="0" algn="r">
              <a:buFontTx/>
              <a:buNone/>
              <a:defRPr sz="18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64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64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 smtClean="0"/>
              <a:t>Accompaniment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3404937"/>
            <a:ext cx="3200400" cy="1090863"/>
          </a:xfrm>
        </p:spPr>
        <p:txBody>
          <a:bodyPr/>
          <a:lstStyle/>
          <a:p>
            <a:r>
              <a:rPr lang="en-US" dirty="0" smtClean="0"/>
              <a:t>A Lens &amp; Methodology</a:t>
            </a:r>
            <a:br>
              <a:rPr lang="en-US" dirty="0" smtClean="0"/>
            </a:br>
            <a:r>
              <a:rPr lang="en-US" dirty="0" smtClean="0"/>
              <a:t>for Mission Today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Justification &amp; Sanctification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Two-movement symphony</a:t>
            </a:r>
          </a:p>
          <a:p>
            <a:pPr lvl="1"/>
            <a:r>
              <a:rPr lang="en-US" dirty="0" smtClean="0"/>
              <a:t>Justification – God’s </a:t>
            </a:r>
            <a:r>
              <a:rPr lang="en-US" dirty="0"/>
              <a:t>m</a:t>
            </a:r>
            <a:r>
              <a:rPr lang="en-US" dirty="0" smtClean="0"/>
              <a:t>ovement toward us</a:t>
            </a:r>
          </a:p>
          <a:p>
            <a:pPr lvl="1"/>
            <a:r>
              <a:rPr lang="en-US" dirty="0" smtClean="0"/>
              <a:t>Sanctification – God reconciles us in community</a:t>
            </a:r>
          </a:p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Justification</a:t>
            </a:r>
          </a:p>
          <a:p>
            <a:pPr lvl="1"/>
            <a:r>
              <a:rPr lang="en-US" dirty="0" smtClean="0"/>
              <a:t>Done through Christ</a:t>
            </a:r>
          </a:p>
          <a:p>
            <a:pPr lvl="1"/>
            <a:r>
              <a:rPr lang="en-US" dirty="0" smtClean="0"/>
              <a:t>Frees us from ourselves</a:t>
            </a:r>
          </a:p>
          <a:p>
            <a:pPr lvl="1"/>
            <a:r>
              <a:rPr lang="en-US" dirty="0" smtClean="0"/>
              <a:t>Frees us from the guilt or consequence of sin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Justification &amp; Sanctification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Two-movement symphony</a:t>
            </a:r>
          </a:p>
          <a:p>
            <a:pPr lvl="1"/>
            <a:r>
              <a:rPr lang="en-US" dirty="0" smtClean="0"/>
              <a:t>Justification – God’s </a:t>
            </a:r>
            <a:r>
              <a:rPr lang="en-US" dirty="0"/>
              <a:t>m</a:t>
            </a:r>
            <a:r>
              <a:rPr lang="en-US" dirty="0" smtClean="0"/>
              <a:t>ovement toward us</a:t>
            </a:r>
          </a:p>
          <a:p>
            <a:pPr lvl="1"/>
            <a:r>
              <a:rPr lang="en-US" dirty="0" smtClean="0"/>
              <a:t>Sanctification – God reconciles us in community</a:t>
            </a:r>
          </a:p>
          <a:p>
            <a:r>
              <a:rPr lang="en-US" b="1" dirty="0" smtClean="0">
                <a:solidFill>
                  <a:schemeClr val="accent6"/>
                </a:solidFill>
                <a:latin typeface="+mj-lt"/>
              </a:rPr>
              <a:t>Sanctification</a:t>
            </a:r>
            <a:endParaRPr lang="en-US" b="1" dirty="0">
              <a:solidFill>
                <a:schemeClr val="accent6"/>
              </a:solidFill>
              <a:latin typeface="+mj-lt"/>
            </a:endParaRPr>
          </a:p>
          <a:p>
            <a:pPr lvl="1"/>
            <a:r>
              <a:rPr lang="en-US" dirty="0" smtClean="0"/>
              <a:t>Move from Self to Other</a:t>
            </a:r>
          </a:p>
          <a:p>
            <a:pPr lvl="1"/>
            <a:r>
              <a:rPr lang="en-US" dirty="0" smtClean="0"/>
              <a:t>Holy Spirit empowers us for the work of reconciliation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Justification &amp; Sanctification</a:t>
            </a:r>
            <a:endParaRPr lang="en-US" dirty="0"/>
          </a:p>
        </p:txBody>
      </p:sp>
      <p:pic>
        <p:nvPicPr>
          <p:cNvPr id="5" name="Picture 4" descr="Mandal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2015" y="3790235"/>
            <a:ext cx="1867615" cy="1867615"/>
          </a:xfrm>
          <a:prstGeom prst="rect">
            <a:avLst/>
          </a:prstGeom>
        </p:spPr>
      </p:pic>
      <p:pic>
        <p:nvPicPr>
          <p:cNvPr id="6" name="Picture 5" descr="Mandal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4875" y="1261395"/>
            <a:ext cx="1847565" cy="1847565"/>
          </a:xfrm>
          <a:prstGeom prst="rect">
            <a:avLst/>
          </a:prstGeom>
        </p:spPr>
      </p:pic>
      <p:pic>
        <p:nvPicPr>
          <p:cNvPr id="7" name="Picture 6" descr="Mandal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3866" y="2397880"/>
            <a:ext cx="1854080" cy="1854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8890" y="1817370"/>
            <a:ext cx="156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God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0310" y="4518660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solidFill>
                  <a:schemeClr val="accent6"/>
                </a:solidFill>
                <a:latin typeface="+mj-lt"/>
              </a:rPr>
              <a:t>Individual</a:t>
            </a:r>
            <a:endParaRPr lang="en-US" sz="24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3110" y="3082290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 smtClean="0">
                <a:solidFill>
                  <a:schemeClr val="accent6"/>
                </a:solidFill>
                <a:latin typeface="+mj-lt"/>
              </a:rPr>
              <a:t>Other</a:t>
            </a:r>
            <a:endParaRPr lang="en-US" sz="2400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2307223" y="3476892"/>
            <a:ext cx="2054959" cy="2857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348990" y="3348990"/>
            <a:ext cx="2800350" cy="1143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10" idx="2"/>
          </p:cNvCxnSpPr>
          <p:nvPr/>
        </p:nvCxnSpPr>
        <p:spPr>
          <a:xfrm flipV="1">
            <a:off x="4279630" y="3543955"/>
            <a:ext cx="2422160" cy="1180088"/>
          </a:xfrm>
          <a:prstGeom prst="straightConnector1">
            <a:avLst/>
          </a:prstGeom>
          <a:ln w="57150" cap="rnd">
            <a:prstDash val="dash"/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8620" y="3200400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latin typeface="+mj-lt"/>
              </a:rPr>
              <a:t>Justification</a:t>
            </a:r>
            <a:endParaRPr lang="en-US" sz="20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4507230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solidFill>
                  <a:schemeClr val="accent6"/>
                </a:solidFill>
                <a:latin typeface="+mj-lt"/>
              </a:rPr>
              <a:t>Sanctification</a:t>
            </a:r>
            <a:endParaRPr lang="en-US" sz="2000" b="1" dirty="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31136" y="487680"/>
            <a:ext cx="4754880" cy="475488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 l="-11000" r="-15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18688" y="1463040"/>
            <a:ext cx="2779776" cy="277977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7040" y="4279392"/>
            <a:ext cx="3243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Mission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1840" y="2883408"/>
            <a:ext cx="265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Reconciliation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Accompaniment as 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>
                <a:solidFill>
                  <a:schemeClr val="accent6"/>
                </a:solidFill>
                <a:latin typeface="+mj-lt"/>
              </a:rPr>
              <a:t>The Lost Sheep (Luke 15:1-7)</a:t>
            </a:r>
          </a:p>
          <a:p>
            <a:pPr lvl="1"/>
            <a:r>
              <a:rPr lang="en-ZA" dirty="0" smtClean="0"/>
              <a:t>Two groups*</a:t>
            </a:r>
          </a:p>
          <a:p>
            <a:pPr lvl="2"/>
            <a:r>
              <a:rPr lang="en-ZA" dirty="0" smtClean="0"/>
              <a:t>99 sheep</a:t>
            </a:r>
          </a:p>
          <a:p>
            <a:pPr lvl="2"/>
            <a:r>
              <a:rPr lang="en-ZA" dirty="0" smtClean="0"/>
              <a:t>1 “lost” sheep</a:t>
            </a:r>
          </a:p>
          <a:p>
            <a:r>
              <a:rPr lang="en-ZA" b="1" dirty="0">
                <a:solidFill>
                  <a:schemeClr val="accent6"/>
                </a:solidFill>
                <a:latin typeface="+mj-lt"/>
              </a:rPr>
              <a:t>Where is the emphasis?</a:t>
            </a:r>
            <a:endParaRPr lang="en-US" b="1" dirty="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Accompaniment as 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>
                <a:solidFill>
                  <a:schemeClr val="accent6"/>
                </a:solidFill>
                <a:latin typeface="+mj-lt"/>
              </a:rPr>
              <a:t>Emphasis on the 1</a:t>
            </a:r>
          </a:p>
          <a:p>
            <a:pPr lvl="1"/>
            <a:r>
              <a:rPr lang="en-ZA" dirty="0" smtClean="0"/>
              <a:t>Problem: Sheep is lost</a:t>
            </a:r>
          </a:p>
          <a:p>
            <a:pPr lvl="1"/>
            <a:r>
              <a:rPr lang="en-ZA" dirty="0" smtClean="0"/>
              <a:t>Solution: Determine lost sheep’s needs</a:t>
            </a:r>
            <a:br>
              <a:rPr lang="en-ZA" dirty="0" smtClean="0"/>
            </a:br>
            <a:r>
              <a:rPr lang="en-ZA" dirty="0" smtClean="0"/>
              <a:t>and find sheep</a:t>
            </a:r>
          </a:p>
          <a:p>
            <a:pPr lvl="1"/>
            <a:r>
              <a:rPr lang="en-ZA" dirty="0" smtClean="0"/>
              <a:t>When Found: Lost sheep should be thankful</a:t>
            </a:r>
          </a:p>
          <a:p>
            <a:r>
              <a:rPr lang="en-ZA" b="1" dirty="0">
                <a:solidFill>
                  <a:schemeClr val="accent6"/>
                </a:solidFill>
                <a:latin typeface="+mj-lt"/>
              </a:rPr>
              <a:t>Emphasis on the 99</a:t>
            </a:r>
          </a:p>
          <a:p>
            <a:pPr lvl="1"/>
            <a:r>
              <a:rPr lang="en-ZA" dirty="0" smtClean="0"/>
              <a:t>Problem: 99 are incomplete</a:t>
            </a:r>
          </a:p>
          <a:p>
            <a:pPr lvl="1"/>
            <a:r>
              <a:rPr lang="en-ZA" dirty="0" smtClean="0"/>
              <a:t>Solution: Find lost sheep</a:t>
            </a:r>
          </a:p>
          <a:p>
            <a:pPr lvl="1"/>
            <a:r>
              <a:rPr lang="en-ZA" dirty="0" smtClean="0"/>
              <a:t>When Found: 99 should be thankful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Implications: 3 Stories</a:t>
            </a:r>
            <a:endParaRPr lang="en-US" dirty="0"/>
          </a:p>
        </p:txBody>
      </p:sp>
      <p:pic>
        <p:nvPicPr>
          <p:cNvPr id="5" name="Picture 4" descr="Mandal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737" y="3410225"/>
            <a:ext cx="1867615" cy="1867615"/>
          </a:xfrm>
          <a:prstGeom prst="rect">
            <a:avLst/>
          </a:prstGeom>
        </p:spPr>
      </p:pic>
      <p:pic>
        <p:nvPicPr>
          <p:cNvPr id="6" name="Picture 5" descr="Mandal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5530" y="1261395"/>
            <a:ext cx="1847565" cy="1847565"/>
          </a:xfrm>
          <a:prstGeom prst="rect">
            <a:avLst/>
          </a:prstGeom>
        </p:spPr>
      </p:pic>
      <p:pic>
        <p:nvPicPr>
          <p:cNvPr id="7" name="Picture 6" descr="Mandal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3866" y="3410225"/>
            <a:ext cx="1854080" cy="1854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9545" y="1817370"/>
            <a:ext cx="156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God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9032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My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3110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Your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986644" y="1763487"/>
            <a:ext cx="3906983" cy="3562598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Impure Motives</a:t>
            </a:r>
            <a:endParaRPr lang="en-US" dirty="0"/>
          </a:p>
        </p:txBody>
      </p:sp>
      <p:pic>
        <p:nvPicPr>
          <p:cNvPr id="5" name="Picture 4" descr="Mandal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737" y="3410225"/>
            <a:ext cx="1867615" cy="1867615"/>
          </a:xfrm>
          <a:prstGeom prst="rect">
            <a:avLst/>
          </a:prstGeom>
        </p:spPr>
      </p:pic>
      <p:pic>
        <p:nvPicPr>
          <p:cNvPr id="6" name="Picture 5" descr="Mandal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5530" y="1261395"/>
            <a:ext cx="1847565" cy="1847565"/>
          </a:xfrm>
          <a:prstGeom prst="rect">
            <a:avLst/>
          </a:prstGeom>
        </p:spPr>
      </p:pic>
      <p:pic>
        <p:nvPicPr>
          <p:cNvPr id="7" name="Picture 6" descr="Mandal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3866" y="3410225"/>
            <a:ext cx="1854080" cy="1854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9545" y="1817370"/>
            <a:ext cx="156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God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9032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My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3110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Your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986644" y="1763487"/>
            <a:ext cx="3906983" cy="3562598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9497" y="5189517"/>
            <a:ext cx="260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Imperial Motive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3" name="Straight Arrow Connector 22"/>
          <p:cNvCxnSpPr>
            <a:stCxn id="18" idx="1"/>
          </p:cNvCxnSpPr>
          <p:nvPr/>
        </p:nvCxnSpPr>
        <p:spPr>
          <a:xfrm rot="10800000">
            <a:off x="3883231" y="4821382"/>
            <a:ext cx="546266" cy="5989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63463" y="3006438"/>
            <a:ext cx="159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+mj-lt"/>
              </a:rPr>
              <a:t>Engagement</a:t>
            </a:r>
            <a:endParaRPr lang="en-US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15524" y="300643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Oppression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22785E-7 L 0.15712 -0.001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31214E-6 L 0.17222 -2.3121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6" grpId="1"/>
      <p:bldP spid="26" grpId="2"/>
      <p:bldP spid="27" grpId="0"/>
      <p:bldP spid="27" grpId="1"/>
      <p:bldP spid="27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Impure Motives</a:t>
            </a:r>
            <a:endParaRPr lang="en-US" dirty="0"/>
          </a:p>
        </p:txBody>
      </p:sp>
      <p:pic>
        <p:nvPicPr>
          <p:cNvPr id="5" name="Picture 4" descr="Mandal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737" y="3410225"/>
            <a:ext cx="1867615" cy="1867615"/>
          </a:xfrm>
          <a:prstGeom prst="rect">
            <a:avLst/>
          </a:prstGeom>
        </p:spPr>
      </p:pic>
      <p:pic>
        <p:nvPicPr>
          <p:cNvPr id="6" name="Picture 5" descr="Mandal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5530" y="1261395"/>
            <a:ext cx="1847565" cy="1847565"/>
          </a:xfrm>
          <a:prstGeom prst="rect">
            <a:avLst/>
          </a:prstGeom>
        </p:spPr>
      </p:pic>
      <p:pic>
        <p:nvPicPr>
          <p:cNvPr id="7" name="Picture 6" descr="Mandal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3866" y="3410225"/>
            <a:ext cx="1854080" cy="1854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9545" y="1817370"/>
            <a:ext cx="156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God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9032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My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3110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Your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986644" y="1763487"/>
            <a:ext cx="3906983" cy="3562598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9497" y="5189517"/>
            <a:ext cx="260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Cultural Motive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3" name="Straight Arrow Connector 22"/>
          <p:cNvCxnSpPr>
            <a:stCxn id="18" idx="1"/>
          </p:cNvCxnSpPr>
          <p:nvPr/>
        </p:nvCxnSpPr>
        <p:spPr>
          <a:xfrm rot="10800000">
            <a:off x="3883231" y="4821382"/>
            <a:ext cx="546266" cy="5989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63463" y="3006438"/>
            <a:ext cx="159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+mj-lt"/>
              </a:rPr>
              <a:t>Engagement</a:t>
            </a:r>
            <a:endParaRPr lang="en-US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15524" y="300643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Oppression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22785E-7 L 0.15712 -0.0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31214E-6 L 0.17222 -2.31214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6" grpId="1"/>
      <p:bldP spid="26" grpId="2"/>
      <p:bldP spid="27" grpId="0"/>
      <p:bldP spid="27" grpId="1"/>
      <p:bldP spid="27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Impure Motives</a:t>
            </a:r>
            <a:endParaRPr lang="en-US" dirty="0"/>
          </a:p>
        </p:txBody>
      </p:sp>
      <p:pic>
        <p:nvPicPr>
          <p:cNvPr id="5" name="Picture 4" descr="Mandal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737" y="3410225"/>
            <a:ext cx="1867615" cy="1867615"/>
          </a:xfrm>
          <a:prstGeom prst="rect">
            <a:avLst/>
          </a:prstGeom>
        </p:spPr>
      </p:pic>
      <p:pic>
        <p:nvPicPr>
          <p:cNvPr id="6" name="Picture 5" descr="Mandal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5530" y="1261395"/>
            <a:ext cx="1847565" cy="1847565"/>
          </a:xfrm>
          <a:prstGeom prst="rect">
            <a:avLst/>
          </a:prstGeom>
        </p:spPr>
      </p:pic>
      <p:pic>
        <p:nvPicPr>
          <p:cNvPr id="7" name="Picture 6" descr="Mandal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3866" y="3410225"/>
            <a:ext cx="1854080" cy="1854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9545" y="1817370"/>
            <a:ext cx="156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God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9032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My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3110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Your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986644" y="1763487"/>
            <a:ext cx="3906983" cy="3562598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9497" y="5189517"/>
            <a:ext cx="326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Romantic Motive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3" name="Straight Arrow Connector 22"/>
          <p:cNvCxnSpPr>
            <a:stCxn id="18" idx="1"/>
          </p:cNvCxnSpPr>
          <p:nvPr/>
        </p:nvCxnSpPr>
        <p:spPr>
          <a:xfrm rot="10800000">
            <a:off x="3883231" y="4821382"/>
            <a:ext cx="546266" cy="5989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63463" y="3006438"/>
            <a:ext cx="159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+mj-lt"/>
              </a:rPr>
              <a:t>Engagement</a:t>
            </a:r>
            <a:endParaRPr lang="en-US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15524" y="300643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Oppression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22785E-7 L 0.15712 -0.0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31214E-6 L 0.17222 -2.31214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6" grpId="1"/>
      <p:bldP spid="26" grpId="2"/>
      <p:bldP spid="27" grpId="0"/>
      <p:bldP spid="27" grpId="1"/>
      <p:bldP spid="2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V="1">
            <a:off x="7514955" y="3011387"/>
            <a:ext cx="677636" cy="2400657"/>
          </a:xfrm>
          <a:custGeom>
            <a:avLst/>
            <a:gdLst>
              <a:gd name="connsiteX0" fmla="*/ 0 w 677636"/>
              <a:gd name="connsiteY0" fmla="*/ 0 h 1200329"/>
              <a:gd name="connsiteX1" fmla="*/ 677636 w 677636"/>
              <a:gd name="connsiteY1" fmla="*/ 0 h 1200329"/>
              <a:gd name="connsiteX2" fmla="*/ 677636 w 677636"/>
              <a:gd name="connsiteY2" fmla="*/ 1200329 h 1200329"/>
              <a:gd name="connsiteX3" fmla="*/ 0 w 677636"/>
              <a:gd name="connsiteY3" fmla="*/ 1200329 h 1200329"/>
              <a:gd name="connsiteX4" fmla="*/ 0 w 677636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636" h="1200329">
                <a:moveTo>
                  <a:pt x="0" y="0"/>
                </a:moveTo>
                <a:lnTo>
                  <a:pt x="677636" y="0"/>
                </a:lnTo>
                <a:lnTo>
                  <a:pt x="677636" y="1200329"/>
                </a:lnTo>
                <a:lnTo>
                  <a:pt x="0" y="120032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endParaRPr lang="en-US" sz="1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59" y="817944"/>
            <a:ext cx="677636" cy="2400657"/>
          </a:xfrm>
          <a:custGeom>
            <a:avLst/>
            <a:gdLst>
              <a:gd name="connsiteX0" fmla="*/ 0 w 677636"/>
              <a:gd name="connsiteY0" fmla="*/ 0 h 1200329"/>
              <a:gd name="connsiteX1" fmla="*/ 677636 w 677636"/>
              <a:gd name="connsiteY1" fmla="*/ 0 h 1200329"/>
              <a:gd name="connsiteX2" fmla="*/ 677636 w 677636"/>
              <a:gd name="connsiteY2" fmla="*/ 1200329 h 1200329"/>
              <a:gd name="connsiteX3" fmla="*/ 0 w 677636"/>
              <a:gd name="connsiteY3" fmla="*/ 1200329 h 1200329"/>
              <a:gd name="connsiteX4" fmla="*/ 0 w 677636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636" h="1200329">
                <a:moveTo>
                  <a:pt x="0" y="0"/>
                </a:moveTo>
                <a:lnTo>
                  <a:pt x="677636" y="0"/>
                </a:lnTo>
                <a:lnTo>
                  <a:pt x="677636" y="1200329"/>
                </a:lnTo>
                <a:lnTo>
                  <a:pt x="0" y="120032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endParaRPr lang="en-US" sz="1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2714"/>
          </a:xfrm>
        </p:spPr>
        <p:txBody>
          <a:bodyPr/>
          <a:lstStyle/>
          <a:p>
            <a:pPr algn="ctr">
              <a:lnSpc>
                <a:spcPts val="3800"/>
              </a:lnSpc>
              <a:spcBef>
                <a:spcPts val="0"/>
              </a:spcBef>
              <a:buNone/>
            </a:pPr>
            <a:r>
              <a:rPr lang="en-US" b="1" i="1" dirty="0" smtClean="0">
                <a:solidFill>
                  <a:schemeClr val="bg1"/>
                </a:solidFill>
                <a:latin typeface="+mj-lt"/>
              </a:rPr>
              <a:t>Walking together in solidarity, that practices interdependence and mutuality.</a:t>
            </a:r>
            <a:br>
              <a:rPr lang="en-US" b="1" i="1" dirty="0" smtClean="0">
                <a:solidFill>
                  <a:schemeClr val="bg1"/>
                </a:solidFill>
                <a:latin typeface="+mj-lt"/>
              </a:rPr>
            </a:br>
            <a:r>
              <a:rPr lang="en-US" b="1" i="1" dirty="0" smtClean="0">
                <a:solidFill>
                  <a:schemeClr val="bg1"/>
                </a:solidFill>
                <a:latin typeface="+mj-lt"/>
              </a:rPr>
              <a:t>In this walk, gifts, resources and experiences are shared with mutual advice and admonition to deepen and expand</a:t>
            </a:r>
            <a:br>
              <a:rPr lang="en-US" b="1" i="1" dirty="0" smtClean="0">
                <a:solidFill>
                  <a:schemeClr val="bg1"/>
                </a:solidFill>
                <a:latin typeface="+mj-lt"/>
              </a:rPr>
            </a:br>
            <a:r>
              <a:rPr lang="en-US" b="1" i="1" dirty="0" smtClean="0">
                <a:solidFill>
                  <a:schemeClr val="bg1"/>
                </a:solidFill>
                <a:latin typeface="+mj-lt"/>
              </a:rPr>
              <a:t>our work within God’s mission</a:t>
            </a:r>
            <a:r>
              <a:rPr lang="en-US" i="1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b="1" i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Impure Motives</a:t>
            </a:r>
            <a:endParaRPr lang="en-US" dirty="0"/>
          </a:p>
        </p:txBody>
      </p:sp>
      <p:pic>
        <p:nvPicPr>
          <p:cNvPr id="5" name="Picture 4" descr="Mandal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737" y="3410225"/>
            <a:ext cx="1867615" cy="1867615"/>
          </a:xfrm>
          <a:prstGeom prst="rect">
            <a:avLst/>
          </a:prstGeom>
        </p:spPr>
      </p:pic>
      <p:pic>
        <p:nvPicPr>
          <p:cNvPr id="6" name="Picture 5" descr="Mandal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5530" y="1261395"/>
            <a:ext cx="1847565" cy="1847565"/>
          </a:xfrm>
          <a:prstGeom prst="rect">
            <a:avLst/>
          </a:prstGeom>
        </p:spPr>
      </p:pic>
      <p:pic>
        <p:nvPicPr>
          <p:cNvPr id="7" name="Picture 6" descr="Mandal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3866" y="3410225"/>
            <a:ext cx="1854080" cy="1854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9545" y="1817370"/>
            <a:ext cx="156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God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9032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My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3110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Your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986644" y="1763487"/>
            <a:ext cx="3906983" cy="3562598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9496" y="5189517"/>
            <a:ext cx="4714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Ecclesiastical Colonialism Motive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3" name="Straight Arrow Connector 22"/>
          <p:cNvCxnSpPr>
            <a:stCxn id="18" idx="1"/>
          </p:cNvCxnSpPr>
          <p:nvPr/>
        </p:nvCxnSpPr>
        <p:spPr>
          <a:xfrm rot="10800000">
            <a:off x="3883236" y="4821383"/>
            <a:ext cx="546261" cy="58357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63463" y="3006438"/>
            <a:ext cx="159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+mj-lt"/>
              </a:rPr>
              <a:t>Engagement</a:t>
            </a:r>
            <a:endParaRPr lang="en-US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15524" y="300643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Oppression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22785E-7 L 0.15712 -0.001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31214E-6 L 0.17222 -2.3121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6" grpId="1"/>
      <p:bldP spid="26" grpId="2"/>
      <p:bldP spid="27" grpId="0"/>
      <p:bldP spid="27" grpId="1"/>
      <p:bldP spid="27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Implications: 1 in 3 Stories</a:t>
            </a:r>
            <a:endParaRPr lang="en-US" dirty="0"/>
          </a:p>
        </p:txBody>
      </p:sp>
      <p:pic>
        <p:nvPicPr>
          <p:cNvPr id="6" name="Picture 5" descr="Mandal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5530" y="1261395"/>
            <a:ext cx="1847565" cy="1847565"/>
          </a:xfrm>
          <a:prstGeom prst="rect">
            <a:avLst/>
          </a:prstGeom>
        </p:spPr>
      </p:pic>
      <p:pic>
        <p:nvPicPr>
          <p:cNvPr id="7" name="Picture 6" descr="Mandal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3866" y="3410225"/>
            <a:ext cx="1854080" cy="1854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33110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Your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986644" y="1763487"/>
            <a:ext cx="3906983" cy="3562598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andala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0737" y="3410225"/>
            <a:ext cx="1867615" cy="18676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9032" y="3908975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My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9545" y="1817370"/>
            <a:ext cx="156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accent6"/>
                </a:solidFill>
                <a:latin typeface="+mj-lt"/>
              </a:rPr>
              <a:t>God</a:t>
            </a:r>
            <a:endParaRPr lang="en-US" sz="3600" dirty="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61887E-6 L -0.00122 0.168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6679E-6 L 3.33333E-6 0.161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2544E-6 L 0.16684 2.525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4394E-6 L 0.16562 2.5439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2544E-6 L -0.16944 2.52544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38668E-6 L -0.17187 -2.38668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8" grpId="0"/>
      <p:bldP spid="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Perception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02001"/>
          <a:ext cx="6096000" cy="422002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048000"/>
                <a:gridCol w="3048000"/>
              </a:tblGrid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From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Colonial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Egalitarian</a:t>
                      </a:r>
                      <a:endParaRPr lang="en-US" sz="2400" dirty="0"/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Short-term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Sustainable</a:t>
                      </a:r>
                      <a:endParaRPr lang="en-US" sz="2400" dirty="0"/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Charity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Justice</a:t>
                      </a:r>
                      <a:endParaRPr lang="en-US" sz="2400" dirty="0"/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Talking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Active Listening</a:t>
                      </a:r>
                      <a:endParaRPr lang="en-US" sz="2400" dirty="0"/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Teacher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Active Learner</a:t>
                      </a:r>
                      <a:endParaRPr lang="en-US" sz="2400" dirty="0"/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Suggesting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Comprehending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of Perception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02001"/>
          <a:ext cx="6096000" cy="422002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48000"/>
                <a:gridCol w="3048000"/>
              </a:tblGrid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From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To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Establishing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Accompanying</a:t>
                      </a:r>
                      <a:endParaRPr lang="en-US" sz="2400" dirty="0"/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Dependent Church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Four Selves Church</a:t>
                      </a:r>
                      <a:endParaRPr lang="en-US" sz="2400" dirty="0"/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My &amp; God’s Story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Our Story</a:t>
                      </a:r>
                      <a:endParaRPr lang="en-US" sz="2400" dirty="0"/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Pearl Merchant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Treasure Hunter</a:t>
                      </a:r>
                      <a:endParaRPr lang="en-US" sz="2400" dirty="0"/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Over There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Everywhere</a:t>
                      </a:r>
                      <a:endParaRPr lang="en-US" sz="2400" dirty="0"/>
                    </a:p>
                  </a:txBody>
                  <a:tcPr anchor="ctr"/>
                </a:tc>
              </a:tr>
              <a:tr h="6028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Dependency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Ecosystems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160 GME 2008 Sat - GF - Faces &amp; 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7034" y="461055"/>
            <a:ext cx="2921330" cy="1940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Accompaniment is a Lens</a:t>
            </a:r>
          </a:p>
          <a:p>
            <a:pPr lvl="1"/>
            <a:r>
              <a:rPr lang="en-US" dirty="0" smtClean="0"/>
              <a:t>For interpreting Scripture</a:t>
            </a:r>
          </a:p>
          <a:p>
            <a:pPr lvl="1"/>
            <a:r>
              <a:rPr lang="en-US" dirty="0" smtClean="0"/>
              <a:t>For reading the history </a:t>
            </a:r>
            <a:r>
              <a:rPr lang="en-US" smtClean="0"/>
              <a:t>of mission</a:t>
            </a:r>
            <a:endParaRPr lang="en-US" dirty="0" smtClean="0"/>
          </a:p>
          <a:p>
            <a:pPr lvl="2"/>
            <a:r>
              <a:rPr lang="en-US" dirty="0" smtClean="0"/>
              <a:t>Where we were driven by “impure motives”</a:t>
            </a:r>
          </a:p>
          <a:p>
            <a:pPr lvl="2"/>
            <a:r>
              <a:rPr lang="en-US" dirty="0" smtClean="0"/>
              <a:t>Where we developed “best practices”</a:t>
            </a:r>
          </a:p>
          <a:p>
            <a:r>
              <a:rPr lang="en-US" dirty="0" smtClean="0"/>
              <a:t>Each church is responsible for ministry</a:t>
            </a:r>
          </a:p>
          <a:p>
            <a:pPr lvl="1"/>
            <a:r>
              <a:rPr lang="en-US" dirty="0" smtClean="0"/>
              <a:t>In their context</a:t>
            </a:r>
          </a:p>
          <a:p>
            <a:pPr lvl="1"/>
            <a:r>
              <a:rPr lang="en-US" dirty="0" smtClean="0"/>
              <a:t>Role of other churches is to accompany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Accompaniment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Began as a conversation amongst</a:t>
            </a:r>
          </a:p>
          <a:p>
            <a:pPr lvl="1"/>
            <a:r>
              <a:rPr lang="en-US" dirty="0" smtClean="0"/>
              <a:t>Lutheran churches in Latin America</a:t>
            </a:r>
          </a:p>
          <a:p>
            <a:pPr lvl="1"/>
            <a:r>
              <a:rPr lang="en-ZA" dirty="0" smtClean="0"/>
              <a:t>Latin America and Caribbean Desk within ELCA Global Mission (GM) </a:t>
            </a:r>
          </a:p>
          <a:p>
            <a:r>
              <a:rPr lang="en-US" b="1" dirty="0" smtClean="0">
                <a:solidFill>
                  <a:schemeClr val="accent6"/>
                </a:solidFill>
                <a:latin typeface="+mj-lt"/>
              </a:rPr>
              <a:t>Captured </a:t>
            </a:r>
            <a:r>
              <a:rPr lang="en-US" b="1" dirty="0">
                <a:solidFill>
                  <a:schemeClr val="accent6"/>
                </a:solidFill>
                <a:latin typeface="+mj-lt"/>
              </a:rPr>
              <a:t>in 1995 Strategy document</a:t>
            </a:r>
          </a:p>
          <a:p>
            <a:pPr lvl="1"/>
            <a:r>
              <a:rPr lang="en-US" dirty="0" smtClean="0"/>
              <a:t>Strategy for Latin America and Caribbean</a:t>
            </a:r>
          </a:p>
          <a:p>
            <a:pPr lvl="1"/>
            <a:r>
              <a:rPr lang="en-US" dirty="0" smtClean="0"/>
              <a:t>Drafted in Spanish (first non-English policy document)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Accompaniment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Strategy presented to GM Board</a:t>
            </a:r>
          </a:p>
          <a:p>
            <a:pPr lvl="1"/>
            <a:r>
              <a:rPr lang="en-US" dirty="0" smtClean="0"/>
              <a:t>Presented by the President of </a:t>
            </a:r>
            <a:r>
              <a:rPr lang="en-US" dirty="0" err="1" smtClean="0"/>
              <a:t>Iglesia</a:t>
            </a:r>
            <a:r>
              <a:rPr lang="en-US" dirty="0" smtClean="0"/>
              <a:t> </a:t>
            </a:r>
            <a:r>
              <a:rPr lang="en-US" dirty="0" err="1" smtClean="0"/>
              <a:t>Luterana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"Fe y Esperanza", Nicaragua</a:t>
            </a:r>
          </a:p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Creation of GM Mission Strategy</a:t>
            </a:r>
          </a:p>
          <a:p>
            <a:pPr lvl="1"/>
            <a:r>
              <a:rPr lang="en-US" dirty="0" smtClean="0"/>
              <a:t>Adopted in 1999</a:t>
            </a:r>
          </a:p>
          <a:p>
            <a:pPr lvl="1"/>
            <a:r>
              <a:rPr lang="en-US" dirty="0" smtClean="0"/>
              <a:t>In “Global Mission in the Twenty-First Century: A Vision of Evangelical Faithfulness in God’s Mission”</a:t>
            </a:r>
          </a:p>
          <a:p>
            <a:pPr lvl="1"/>
            <a:r>
              <a:rPr lang="en-US" dirty="0" smtClean="0"/>
              <a:t>Guides ELCA Global Mission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Accompaniment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  <a:latin typeface="+mj-lt"/>
              </a:rPr>
              <a:t>Acknowledge Positives</a:t>
            </a:r>
          </a:p>
          <a:p>
            <a:pPr lvl="1"/>
            <a:r>
              <a:rPr lang="en-US" dirty="0" smtClean="0"/>
              <a:t>Churches have been started</a:t>
            </a:r>
          </a:p>
          <a:p>
            <a:pPr lvl="1"/>
            <a:r>
              <a:rPr lang="en-US" dirty="0" smtClean="0"/>
              <a:t>Education and healthcare provided</a:t>
            </a:r>
          </a:p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Acknowledge Negatives</a:t>
            </a:r>
          </a:p>
          <a:p>
            <a:pPr lvl="1"/>
            <a:r>
              <a:rPr lang="en-US" dirty="0" smtClean="0"/>
              <a:t>Local culture often denied or ignored</a:t>
            </a:r>
          </a:p>
          <a:p>
            <a:pPr lvl="1"/>
            <a:r>
              <a:rPr lang="en-US" dirty="0" smtClean="0"/>
              <a:t>Local people excluded from decision-making</a:t>
            </a:r>
          </a:p>
          <a:p>
            <a:pPr lvl="1"/>
            <a:r>
              <a:rPr lang="en-US" dirty="0" smtClean="0"/>
              <a:t>Local churches experienced dependency rather</a:t>
            </a:r>
            <a:br>
              <a:rPr lang="en-US" dirty="0" smtClean="0"/>
            </a:br>
            <a:r>
              <a:rPr lang="en-US" dirty="0" smtClean="0"/>
              <a:t>than autonomy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Accompaniment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Current Example</a:t>
            </a:r>
          </a:p>
          <a:p>
            <a:pPr lvl="1"/>
            <a:r>
              <a:rPr lang="en-US" dirty="0" smtClean="0"/>
              <a:t>Christians in Africa</a:t>
            </a:r>
          </a:p>
          <a:p>
            <a:pPr lvl="2"/>
            <a:r>
              <a:rPr lang="en-US" dirty="0" smtClean="0"/>
              <a:t>Since 1900 increased 4,400%</a:t>
            </a:r>
          </a:p>
          <a:p>
            <a:pPr lvl="2"/>
            <a:r>
              <a:rPr lang="en-US" dirty="0" smtClean="0"/>
              <a:t>By 2025, will be almost</a:t>
            </a:r>
            <a:br>
              <a:rPr lang="en-US" dirty="0" smtClean="0"/>
            </a:br>
            <a:r>
              <a:rPr lang="en-US" dirty="0" smtClean="0"/>
              <a:t>600 million</a:t>
            </a:r>
          </a:p>
          <a:p>
            <a:pPr lvl="1"/>
            <a:r>
              <a:rPr lang="en-US" dirty="0" smtClean="0"/>
              <a:t>Christians in Europe</a:t>
            </a:r>
          </a:p>
          <a:p>
            <a:pPr lvl="2"/>
            <a:r>
              <a:rPr lang="en-US" dirty="0" smtClean="0"/>
              <a:t>By 2025 total number will drop by</a:t>
            </a:r>
            <a:br>
              <a:rPr lang="en-US" dirty="0" smtClean="0"/>
            </a:br>
            <a:r>
              <a:rPr lang="en-US" dirty="0" smtClean="0"/>
              <a:t>18 million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Accompaniment?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Not a new theology</a:t>
            </a:r>
          </a:p>
          <a:p>
            <a:pPr lvl="1"/>
            <a:r>
              <a:rPr lang="en-US" dirty="0" smtClean="0"/>
              <a:t>A new </a:t>
            </a:r>
            <a:r>
              <a:rPr lang="en-US" b="1" dirty="0" smtClean="0">
                <a:solidFill>
                  <a:schemeClr val="accent6"/>
                </a:solidFill>
              </a:rPr>
              <a:t>understanding</a:t>
            </a:r>
            <a:r>
              <a:rPr lang="en-US" dirty="0" smtClean="0"/>
              <a:t> of mission theology</a:t>
            </a:r>
          </a:p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A living concept</a:t>
            </a:r>
          </a:p>
          <a:p>
            <a:pPr lvl="1"/>
            <a:r>
              <a:rPr lang="en-US" dirty="0" smtClean="0"/>
              <a:t>Continues to be articulated and contextualized</a:t>
            </a:r>
          </a:p>
          <a:p>
            <a:pPr lvl="1"/>
            <a:r>
              <a:rPr lang="en-US" dirty="0" smtClean="0"/>
              <a:t>Grows in relationship with companion churches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 Butterf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0072" y="0"/>
            <a:ext cx="4181296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is a Sending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/>
                </a:solidFill>
                <a:latin typeface="+mj-lt"/>
              </a:rPr>
              <a:t>Missio</a:t>
            </a:r>
            <a:r>
              <a:rPr lang="en-US" b="1" dirty="0">
                <a:solidFill>
                  <a:schemeClr val="accent6"/>
                </a:solidFill>
                <a:latin typeface="+mj-lt"/>
              </a:rPr>
              <a:t> Dei – “Mission of God”</a:t>
            </a:r>
          </a:p>
          <a:p>
            <a:pPr lvl="1"/>
            <a:r>
              <a:rPr lang="en-US" dirty="0" smtClean="0"/>
              <a:t>Describes activity within divine Trinity</a:t>
            </a:r>
          </a:p>
          <a:p>
            <a:pPr lvl="1"/>
            <a:r>
              <a:rPr lang="en-US" dirty="0" smtClean="0"/>
              <a:t>Prepares the way for mission</a:t>
            </a:r>
          </a:p>
          <a:p>
            <a:pPr lvl="1"/>
            <a:r>
              <a:rPr lang="en-US" dirty="0" smtClean="0"/>
              <a:t>Flows from God’s nature</a:t>
            </a:r>
          </a:p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What is God’s nature?</a:t>
            </a:r>
          </a:p>
          <a:p>
            <a:pPr lvl="1"/>
            <a:r>
              <a:rPr lang="en-US" dirty="0" smtClean="0"/>
              <a:t>Process for creation</a:t>
            </a:r>
          </a:p>
          <a:p>
            <a:pPr lvl="2"/>
            <a:r>
              <a:rPr lang="en-US" dirty="0" smtClean="0"/>
              <a:t>Creating</a:t>
            </a:r>
          </a:p>
          <a:p>
            <a:pPr lvl="2"/>
            <a:r>
              <a:rPr lang="en-US" dirty="0" smtClean="0"/>
              <a:t>Redeeming</a:t>
            </a:r>
          </a:p>
          <a:p>
            <a:pPr lvl="2"/>
            <a:r>
              <a:rPr lang="en-US" dirty="0" smtClean="0"/>
              <a:t>Sustaining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is a Sending God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795370" cy="4038600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+mj-lt"/>
              </a:rPr>
              <a:t>What is our role?</a:t>
            </a:r>
          </a:p>
          <a:p>
            <a:pPr lvl="1"/>
            <a:r>
              <a:rPr lang="en-US" dirty="0" smtClean="0"/>
              <a:t>We are the salt and the light</a:t>
            </a:r>
          </a:p>
          <a:p>
            <a:r>
              <a:rPr lang="en-US" b="1" dirty="0" smtClean="0">
                <a:solidFill>
                  <a:schemeClr val="accent6"/>
                </a:solidFill>
                <a:latin typeface="+mj-lt"/>
              </a:rPr>
              <a:t>ELCA’s </a:t>
            </a:r>
            <a:r>
              <a:rPr lang="en-US" b="1" dirty="0">
                <a:solidFill>
                  <a:schemeClr val="accent6"/>
                </a:solidFill>
                <a:latin typeface="+mj-lt"/>
              </a:rPr>
              <a:t>mission statement</a:t>
            </a:r>
          </a:p>
          <a:p>
            <a:pPr lvl="1"/>
            <a:r>
              <a:rPr lang="en-US" dirty="0" smtClean="0"/>
              <a:t>“Marked with the cross of Christ forever, we are claimed, gathered and sent for the sake of the world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God’s work. Our </a:t>
            </a:r>
            <a:r>
              <a:rPr lang="en-US" smtClean="0"/>
              <a:t>hands</a:t>
            </a:r>
            <a:r>
              <a:rPr lang="en-US" smtClean="0"/>
              <a:t>.</a:t>
            </a:r>
            <a:endParaRPr lang="en-US" smtClean="0"/>
          </a:p>
        </p:txBody>
      </p:sp>
      <p:pic>
        <p:nvPicPr>
          <p:cNvPr id="6" name="Picture 5" descr="Rope Cro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3326" y="225468"/>
            <a:ext cx="2557041" cy="3603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lping Hands Template">
  <a:themeElements>
    <a:clrScheme name="Office Theme 1">
      <a:dk1>
        <a:srgbClr val="000000"/>
      </a:dk1>
      <a:lt1>
        <a:srgbClr val="FFFFFF"/>
      </a:lt1>
      <a:dk2>
        <a:srgbClr val="00789E"/>
      </a:dk2>
      <a:lt2>
        <a:srgbClr val="808080"/>
      </a:lt2>
      <a:accent1>
        <a:srgbClr val="4CC7E6"/>
      </a:accent1>
      <a:accent2>
        <a:srgbClr val="487568"/>
      </a:accent2>
      <a:accent3>
        <a:srgbClr val="FFFFFF"/>
      </a:accent3>
      <a:accent4>
        <a:srgbClr val="000000"/>
      </a:accent4>
      <a:accent5>
        <a:srgbClr val="B2E0F0"/>
      </a:accent5>
      <a:accent6>
        <a:srgbClr val="40695E"/>
      </a:accent6>
      <a:hlink>
        <a:srgbClr val="EFB51D"/>
      </a:hlink>
      <a:folHlink>
        <a:srgbClr val="98CF91"/>
      </a:folHlink>
    </a:clrScheme>
    <a:fontScheme name="Office Theme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789E"/>
        </a:dk2>
        <a:lt2>
          <a:srgbClr val="808080"/>
        </a:lt2>
        <a:accent1>
          <a:srgbClr val="4CC7E6"/>
        </a:accent1>
        <a:accent2>
          <a:srgbClr val="487568"/>
        </a:accent2>
        <a:accent3>
          <a:srgbClr val="FFFFFF"/>
        </a:accent3>
        <a:accent4>
          <a:srgbClr val="000000"/>
        </a:accent4>
        <a:accent5>
          <a:srgbClr val="B2E0F0"/>
        </a:accent5>
        <a:accent6>
          <a:srgbClr val="40695E"/>
        </a:accent6>
        <a:hlink>
          <a:srgbClr val="EFB51D"/>
        </a:hlink>
        <a:folHlink>
          <a:srgbClr val="98CF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PolicyDirtyBag xmlns="microsoft.office.server.policy.changes">
  <Microsoft.Office.RecordsManagement.PolicyFeatures.Expiration op="Delete"/>
</PolicyDirtyBag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LCA-Document" ma:contentTypeID="0x0101009C49CB76883F4D29A3A38B8F877398AD000974FD063C8C4D38BD02BABB281DEB2100FC8C5E0A0D71CA4FB77870BC02D992DB" ma:contentTypeVersion="49" ma:contentTypeDescription="Describes an ELCA Document.  Use this content type for Microsoft Office/PDF documents." ma:contentTypeScope="" ma:versionID="e85636b3c22dcf2140740171fb9b7ab7">
  <xsd:schema xmlns:xsd="http://www.w3.org/2001/XMLSchema" xmlns:xs="http://www.w3.org/2001/XMLSchema" xmlns:p="http://schemas.microsoft.com/office/2006/metadata/properties" xmlns:ns2="d087f69f-f3c5-4cc5-af88-9bcec61be179" xmlns:ns3="8a140621-1a49-429d-a76a-0b4eaceb60d3" targetNamespace="http://schemas.microsoft.com/office/2006/metadata/properties" ma:root="true" ma:fieldsID="893914aca02976e3d275a5db0d663b56" ns2:_="" ns3:_="">
    <xsd:import namespace="d087f69f-f3c5-4cc5-af88-9bcec61be179"/>
    <xsd:import namespace="8a140621-1a49-429d-a76a-0b4eaceb60d3"/>
    <xsd:element name="properties">
      <xsd:complexType>
        <xsd:sequence>
          <xsd:element name="documentManagement">
            <xsd:complexType>
              <xsd:all>
                <xsd:element ref="ns2:Resource_x0020_Description" minOccurs="0"/>
                <xsd:element ref="ns2:Resource_x0020_Expiration_x0020_Date" minOccurs="0"/>
                <xsd:element ref="ns2:Exclude_x0020_Resource_x0020_From_x0020_Search" minOccurs="0"/>
                <xsd:element ref="ns3:TaxCatchAll" minOccurs="0"/>
                <xsd:element ref="ns3:Resource_x0020_Never_x0020_Expires" minOccurs="0"/>
                <xsd:element ref="ns3:ELCA_Include_In_YouthGathering_Search" minOccurs="0"/>
                <xsd:element ref="ns2:Date" minOccurs="0"/>
                <xsd:element ref="ns2:To_x0020_Be_x0020_Archi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7f69f-f3c5-4cc5-af88-9bcec61be179" elementFormDefault="qualified">
    <xsd:import namespace="http://schemas.microsoft.com/office/2006/documentManagement/types"/>
    <xsd:import namespace="http://schemas.microsoft.com/office/infopath/2007/PartnerControls"/>
    <xsd:element name="Resource_x0020_Description" ma:index="8" nillable="true" ma:displayName="Resource Description" ma:internalName="Resource_x0020_Description" ma:readOnly="false">
      <xsd:simpleType>
        <xsd:restriction base="dms:Note">
          <xsd:maxLength value="255"/>
        </xsd:restriction>
      </xsd:simpleType>
    </xsd:element>
    <xsd:element name="Resource_x0020_Expiration_x0020_Date" ma:index="14" nillable="true" ma:displayName="Resource Expiration Date" ma:format="DateOnly" ma:internalName="Resource_x0020_Expiration_x0020_Date" ma:readOnly="false">
      <xsd:simpleType>
        <xsd:restriction base="dms:DateTime"/>
      </xsd:simpleType>
    </xsd:element>
    <xsd:element name="Exclude_x0020_Resource_x0020_From_x0020_Search" ma:index="15" nillable="true" ma:displayName="Exclude Resource From Search" ma:internalName="Exclude_x0020_Resource_x0020_From_x0020_Search">
      <xsd:simpleType>
        <xsd:restriction base="dms:Boolean"/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To_x0020_Be_x0020_Archived" ma:index="21" nillable="true" ma:displayName="To Be Archived" ma:default="0" ma:internalName="To_x0020_Be_x0020_Archiv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40621-1a49-429d-a76a-0b4eaceb60d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ee51497-b75c-448a-a0c6-084b3df3fdc8}" ma:internalName="TaxCatchAll" ma:showField="CatchAllData" ma:web="8a140621-1a49-429d-a76a-0b4eaceb60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source_x0020_Never_x0020_Expires" ma:index="17" nillable="true" ma:displayName="Resource Never Expires" ma:default="0" ma:internalName="Resource_x0020_Never_x0020_Expires">
      <xsd:simpleType>
        <xsd:restriction base="dms:Boolean"/>
      </xsd:simpleType>
    </xsd:element>
    <xsd:element name="ELCA_Include_In_YouthGathering_Search" ma:index="19" nillable="true" ma:displayName="ELCA_Include_In_YouthGathering_Search" ma:default="0" ma:description="To be on crawl for Youth Gathering selection on Search.elca.org site" ma:internalName="ELCA_Include_In_YouthGathering_Search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urce_x0020_Expiration_x0020_Date xmlns="d087f69f-f3c5-4cc5-af88-9bcec61be179" xsi:nil="true"/>
    <Exclude_x0020_Resource_x0020_From_x0020_Search xmlns="d087f69f-f3c5-4cc5-af88-9bcec61be179">false</Exclude_x0020_Resource_x0020_From_x0020_Search>
    <Resource_x0020_Description xmlns="d087f69f-f3c5-4cc5-af88-9bcec61be179">A brief PowerPoint Presentation on the lens and values of Accompaniment.</Resource_x0020_Description>
    <TaxCatchAll xmlns="8a140621-1a49-429d-a76a-0b4eaceb60d3">
      <Value>19</Value>
      <Value>430</Value>
      <Value>79</Value>
      <Value>78</Value>
      <Value>5</Value>
    </TaxCatchAll>
    <Resource_x0020_Never_x0020_Expires xmlns="8a140621-1a49-429d-a76a-0b4eaceb60d3">true</Resource_x0020_Never_x0020_Expires>
    <ELCA_Include_In_YouthGathering_Search xmlns="8a140621-1a49-429d-a76a-0b4eaceb60d3">false</ELCA_Include_In_YouthGathering_Search>
    <Date xmlns="d087f69f-f3c5-4cc5-af88-9bcec61be179" xsi:nil="true"/>
    <To_x0020_Be_x0020_Archived xmlns="d087f69f-f3c5-4cc5-af88-9bcec61be179">false</To_x0020_Be_x0020_Archived>
  </documentManagement>
</p:properties>
</file>

<file path=customXml/item5.xml><?xml version="1.0" encoding="utf-8"?>
<?mso-contentType ?>
<PolicyDirtyBag xmlns="microsoft.office.server.policy.changes">
  <Microsoft.Office.RecordsManagement.PolicyFeatures.Expiration op="Change"/>
</PolicyDirtyBag>
</file>

<file path=customXml/itemProps1.xml><?xml version="1.0" encoding="utf-8"?>
<ds:datastoreItem xmlns:ds="http://schemas.openxmlformats.org/officeDocument/2006/customXml" ds:itemID="{8CAB9058-9D2A-4894-8B2A-7E4E00FD4640}"/>
</file>

<file path=customXml/itemProps2.xml><?xml version="1.0" encoding="utf-8"?>
<ds:datastoreItem xmlns:ds="http://schemas.openxmlformats.org/officeDocument/2006/customXml" ds:itemID="{87604B26-812B-49BC-B072-18777FCFFC81}"/>
</file>

<file path=customXml/itemProps3.xml><?xml version="1.0" encoding="utf-8"?>
<ds:datastoreItem xmlns:ds="http://schemas.openxmlformats.org/officeDocument/2006/customXml" ds:itemID="{3B80C330-8F6E-48BA-9B45-12423547F210}"/>
</file>

<file path=customXml/itemProps4.xml><?xml version="1.0" encoding="utf-8"?>
<ds:datastoreItem xmlns:ds="http://schemas.openxmlformats.org/officeDocument/2006/customXml" ds:itemID="{594BEC10-AA5A-4380-BD75-1E35E37A8DD7}"/>
</file>

<file path=customXml/itemProps5.xml><?xml version="1.0" encoding="utf-8"?>
<ds:datastoreItem xmlns:ds="http://schemas.openxmlformats.org/officeDocument/2006/customXml" ds:itemID="{0A7AA3E1-22CB-41CB-B060-FA00778D08D1}"/>
</file>

<file path=docProps/app.xml><?xml version="1.0" encoding="utf-8"?>
<Properties xmlns="http://schemas.openxmlformats.org/officeDocument/2006/extended-properties" xmlns:vt="http://schemas.openxmlformats.org/officeDocument/2006/docPropsVTypes">
  <Template>Helping Hands Template</Template>
  <TotalTime>341</TotalTime>
  <Words>512</Words>
  <Application>Microsoft Office PowerPoint</Application>
  <PresentationFormat>On-screen Show (4:3)</PresentationFormat>
  <Paragraphs>170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Helping Hands Template</vt:lpstr>
      <vt:lpstr>Accompaniment</vt:lpstr>
      <vt:lpstr>Slide 2</vt:lpstr>
      <vt:lpstr>Context of Accompaniment</vt:lpstr>
      <vt:lpstr>Context of Accompaniment</vt:lpstr>
      <vt:lpstr>Context of Accompaniment</vt:lpstr>
      <vt:lpstr>Context of Accompaniment</vt:lpstr>
      <vt:lpstr>What is Accompaniment?</vt:lpstr>
      <vt:lpstr>God is a Sending God</vt:lpstr>
      <vt:lpstr>God is a Sending God</vt:lpstr>
      <vt:lpstr>Justification &amp; Sanctification</vt:lpstr>
      <vt:lpstr>Justification &amp; Sanctification</vt:lpstr>
      <vt:lpstr>Justification &amp; Sanctification</vt:lpstr>
      <vt:lpstr>Slide 13</vt:lpstr>
      <vt:lpstr>Accompaniment as Lens</vt:lpstr>
      <vt:lpstr>Accompaniment as Lens</vt:lpstr>
      <vt:lpstr>Implications: 3 Stories</vt:lpstr>
      <vt:lpstr>Impure Motives</vt:lpstr>
      <vt:lpstr>Impure Motives</vt:lpstr>
      <vt:lpstr>Impure Motives</vt:lpstr>
      <vt:lpstr>Impure Motives</vt:lpstr>
      <vt:lpstr>Implications: 1 in 3 Stories</vt:lpstr>
      <vt:lpstr>Change of Perception</vt:lpstr>
      <vt:lpstr>Change of Perception</vt:lpstr>
      <vt:lpstr>Summary</vt:lpstr>
      <vt:lpstr>Thank You</vt:lpstr>
    </vt:vector>
  </TitlesOfParts>
  <Company>Creative Minds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Accompaniment_ Presentation.pptx</dc:title>
  <cp:revision>28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0x0101009C49CB76883F4D29A3A38B8F877398AD000974FD063C8C4D38BD02BABB281DEB2100FC8C5E0A0D71CA4FB77870BC02D992DB</vt:lpwstr>
  </property>
  <property fmtid="{D5CDD505-2E9C-101B-9397-08002B2CF9AE}" pid="3" name="_dlc_DocIdItemGuid">
    <vt:lpwstr>2ccd0c1b-ca0a-487f-a6fc-e3ecbf4e4e01</vt:lpwstr>
  </property>
  <property fmtid="{D5CDD505-2E9C-101B-9397-08002B2CF9AE}" pid="4" name="_dlc_policyId">
    <vt:lpwstr/>
  </property>
  <property fmtid="{D5CDD505-2E9C-101B-9397-08002B2CF9AE}" pid="5" name="ItemRetentionFormula">
    <vt:lpwstr/>
  </property>
  <property fmtid="{D5CDD505-2E9C-101B-9397-08002B2CF9AE}" pid="6" name="b8cf5103550044b6adff90de73dcc70d">
    <vt:lpwstr>Accompaniment|b6566827-47a5-4e3d-be89-02678cd49072</vt:lpwstr>
  </property>
  <property fmtid="{D5CDD505-2E9C-101B-9397-08002B2CF9AE}" pid="7" name="pff9ff76d6d04245968fbeacd7773757">
    <vt:lpwstr>English|2a561fb9-8cee-4c70-9ce6-5f63a2094213</vt:lpwstr>
  </property>
  <property fmtid="{D5CDD505-2E9C-101B-9397-08002B2CF9AE}" pid="8" name="p0eec0248d09446db2b674e7726de702">
    <vt:lpwstr>Mission|34ee18bb-8701-4875-b6e2-da1d311b72a7</vt:lpwstr>
  </property>
  <property fmtid="{D5CDD505-2E9C-101B-9397-08002B2CF9AE}" pid="9" name="Resource_x0020_Subcategory">
    <vt:lpwstr>79;#Accompaniment|b6566827-47a5-4e3d-be89-02678cd49072</vt:lpwstr>
  </property>
  <property fmtid="{D5CDD505-2E9C-101B-9397-08002B2CF9AE}" pid="10" name="dbcb669f85a94c79882e4591e49db382">
    <vt:lpwstr>Global Mission|24c7696a-937e-494c-88f8-95fd717c5232</vt:lpwstr>
  </property>
  <property fmtid="{D5CDD505-2E9C-101B-9397-08002B2CF9AE}" pid="11" name="f4e18a6ced514bde9eff9825603cfd24">
    <vt:lpwstr>Member|a0e929f6-0728-46ab-beb4-b4e20508ce60</vt:lpwstr>
  </property>
  <property fmtid="{D5CDD505-2E9C-101B-9397-08002B2CF9AE}" pid="12" name="Resource_x0020_Language">
    <vt:lpwstr>5;#English|2a561fb9-8cee-4c70-9ce6-5f63a2094213</vt:lpwstr>
  </property>
  <property fmtid="{D5CDD505-2E9C-101B-9397-08002B2CF9AE}" pid="13" name="TaxCatchAll">
    <vt:lpwstr>79;#Accompaniment|b6566827-47a5-4e3d-be89-02678cd49072;#78;#Global Mission|24c7696a-937e-494c-88f8-95fd717c5232;#40;#Mission|a042cb57-7a60-4d8f-8208-83fada79f36d;#5;#English|2a561fb9-8cee-4c70-9ce6-5f63a2094213;#36;# Society|2057669f-64a1-43c4-ad7a-79aa3f497b59;#18;#Congregation|4eb4e82e-3e3a-459a-8b43-b0bc3e3f7a61</vt:lpwstr>
  </property>
  <property fmtid="{D5CDD505-2E9C-101B-9397-08002B2CF9AE}" pid="14" name="Resource Category">
    <vt:lpwstr>78;#Global Mission|24c7696a-937e-494c-88f8-95fd717c5232</vt:lpwstr>
  </property>
  <property fmtid="{D5CDD505-2E9C-101B-9397-08002B2CF9AE}" pid="15" name="Resource Primary Audience">
    <vt:lpwstr>19;#Member|a0e929f6-0728-46ab-beb4-b4e20508ce60</vt:lpwstr>
  </property>
  <property fmtid="{D5CDD505-2E9C-101B-9397-08002B2CF9AE}" pid="17" name="Resource Interests">
    <vt:lpwstr>430;#Mission|34ee18bb-8701-4875-b6e2-da1d311b72a7</vt:lpwstr>
  </property>
  <property fmtid="{D5CDD505-2E9C-101B-9397-08002B2CF9AE}" pid="19" name="Resource Subcategory">
    <vt:lpwstr>79;#Accompaniment|b6566827-47a5-4e3d-be89-02678cd49072</vt:lpwstr>
  </property>
  <property fmtid="{D5CDD505-2E9C-101B-9397-08002B2CF9AE}" pid="20" name="Resource Language">
    <vt:lpwstr>5;#English|2a561fb9-8cee-4c70-9ce6-5f63a2094213</vt:lpwstr>
  </property>
  <property fmtid="{D5CDD505-2E9C-101B-9397-08002B2CF9AE}" pid="21" name="WorkflowChangePath">
    <vt:lpwstr>e3ef69b2-e679-4790-b439-7098d68d73eb,9;</vt:lpwstr>
  </property>
  <property fmtid="{D5CDD505-2E9C-101B-9397-08002B2CF9AE}" pid="22" name="Resource Title Metrics">
    <vt:lpwstr>1300</vt:lpwstr>
  </property>
  <property fmtid="{D5CDD505-2E9C-101B-9397-08002B2CF9AE}" pid="23" name="Metrics File with Extension">
    <vt:lpwstr>1300</vt:lpwstr>
  </property>
</Properties>
</file>