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diagrams/data1.xml" ContentType="application/vnd.openxmlformats-officedocument.drawingml.diagramData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heme/theme1.xml" ContentType="application/vnd.openxmlformats-officedocument.them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75" r:id="rId5"/>
    <p:sldId id="258" r:id="rId6"/>
    <p:sldId id="259" r:id="rId7"/>
    <p:sldId id="274" r:id="rId8"/>
    <p:sldId id="279" r:id="rId9"/>
    <p:sldId id="281" r:id="rId10"/>
    <p:sldId id="264" r:id="rId11"/>
    <p:sldId id="282" r:id="rId12"/>
    <p:sldId id="265" r:id="rId13"/>
    <p:sldId id="286" r:id="rId14"/>
    <p:sldId id="266" r:id="rId15"/>
    <p:sldId id="290" r:id="rId16"/>
    <p:sldId id="292" r:id="rId17"/>
    <p:sldId id="268" r:id="rId18"/>
    <p:sldId id="298" r:id="rId19"/>
    <p:sldId id="299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58C251-557E-4212-BDD7-E4CE65DF76AC}" v="27" dt="2018-11-05T21:16:02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AA3D4-F3F5-4C84-9234-4CB0DFBE3537}" type="doc">
      <dgm:prSet loTypeId="urn:microsoft.com/office/officeart/2005/8/layout/hierarchy1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403AC212-191B-4604-9195-8B24E92847B2}">
      <dgm:prSet/>
      <dgm:spPr/>
      <dgm:t>
        <a:bodyPr/>
        <a:lstStyle/>
        <a:p>
          <a:r>
            <a:rPr lang="en-US" b="1"/>
            <a:t>Census Bureau </a:t>
          </a:r>
          <a:r>
            <a:rPr lang="en-US"/>
            <a:t>– domestic poverty</a:t>
          </a:r>
        </a:p>
      </dgm:t>
    </dgm:pt>
    <dgm:pt modelId="{49B69356-E171-4EA4-82C6-EC75D384DB80}" type="parTrans" cxnId="{76A7888D-432E-4A39-8AE0-3E5898885C5D}">
      <dgm:prSet/>
      <dgm:spPr/>
      <dgm:t>
        <a:bodyPr/>
        <a:lstStyle/>
        <a:p>
          <a:endParaRPr lang="en-US"/>
        </a:p>
      </dgm:t>
    </dgm:pt>
    <dgm:pt modelId="{724EFD70-0D86-4D00-9B35-8208B7E2EDB0}" type="sibTrans" cxnId="{76A7888D-432E-4A39-8AE0-3E5898885C5D}">
      <dgm:prSet/>
      <dgm:spPr/>
      <dgm:t>
        <a:bodyPr/>
        <a:lstStyle/>
        <a:p>
          <a:endParaRPr lang="en-US"/>
        </a:p>
      </dgm:t>
    </dgm:pt>
    <dgm:pt modelId="{F868F72C-E8CF-42DB-BD30-0082DFF980D4}">
      <dgm:prSet/>
      <dgm:spPr/>
      <dgm:t>
        <a:bodyPr/>
        <a:lstStyle/>
        <a:p>
          <a:r>
            <a:rPr lang="en-US"/>
            <a:t>Current Population Survey</a:t>
          </a:r>
        </a:p>
      </dgm:t>
    </dgm:pt>
    <dgm:pt modelId="{F59C1362-E0B1-4FFD-9D1F-6F5ECC1A687A}" type="parTrans" cxnId="{7D5E588D-C5E3-4C40-8EC1-B762168C5946}">
      <dgm:prSet/>
      <dgm:spPr/>
      <dgm:t>
        <a:bodyPr/>
        <a:lstStyle/>
        <a:p>
          <a:endParaRPr lang="en-US"/>
        </a:p>
      </dgm:t>
    </dgm:pt>
    <dgm:pt modelId="{CB2D0C7A-DB75-4748-BD57-49B872DAFEE2}" type="sibTrans" cxnId="{7D5E588D-C5E3-4C40-8EC1-B762168C5946}">
      <dgm:prSet/>
      <dgm:spPr/>
      <dgm:t>
        <a:bodyPr/>
        <a:lstStyle/>
        <a:p>
          <a:endParaRPr lang="en-US"/>
        </a:p>
      </dgm:t>
    </dgm:pt>
    <dgm:pt modelId="{060E6ABB-2AD3-4812-9557-D63EDC2B0878}">
      <dgm:prSet/>
      <dgm:spPr/>
      <dgm:t>
        <a:bodyPr/>
        <a:lstStyle/>
        <a:p>
          <a:r>
            <a:rPr lang="en-US"/>
            <a:t>American Community Survey</a:t>
          </a:r>
        </a:p>
      </dgm:t>
    </dgm:pt>
    <dgm:pt modelId="{3F43E68C-66F4-403C-B546-7EF4EAE32241}" type="parTrans" cxnId="{F9C8C0E1-6981-4C57-AD0D-55A68A0EDCC9}">
      <dgm:prSet/>
      <dgm:spPr/>
      <dgm:t>
        <a:bodyPr/>
        <a:lstStyle/>
        <a:p>
          <a:endParaRPr lang="en-US"/>
        </a:p>
      </dgm:t>
    </dgm:pt>
    <dgm:pt modelId="{0169CE3F-7F92-4F4D-A51E-F8AF7E52EEEC}" type="sibTrans" cxnId="{F9C8C0E1-6981-4C57-AD0D-55A68A0EDCC9}">
      <dgm:prSet/>
      <dgm:spPr/>
      <dgm:t>
        <a:bodyPr/>
        <a:lstStyle/>
        <a:p>
          <a:endParaRPr lang="en-US"/>
        </a:p>
      </dgm:t>
    </dgm:pt>
    <dgm:pt modelId="{E87405BB-1DB2-496D-AFAB-EDB0332218A2}">
      <dgm:prSet/>
      <dgm:spPr/>
      <dgm:t>
        <a:bodyPr/>
        <a:lstStyle/>
        <a:p>
          <a:r>
            <a:rPr lang="en-US" b="1"/>
            <a:t>USDA</a:t>
          </a:r>
          <a:r>
            <a:rPr lang="en-US"/>
            <a:t>, State of Food Security – domestic hunger</a:t>
          </a:r>
        </a:p>
      </dgm:t>
    </dgm:pt>
    <dgm:pt modelId="{5053472B-3541-4657-8C01-84FBFFE868DC}" type="parTrans" cxnId="{66A517A9-130A-4282-A30E-CC0C7E64EA8F}">
      <dgm:prSet/>
      <dgm:spPr/>
      <dgm:t>
        <a:bodyPr/>
        <a:lstStyle/>
        <a:p>
          <a:endParaRPr lang="en-US"/>
        </a:p>
      </dgm:t>
    </dgm:pt>
    <dgm:pt modelId="{28B2A4EE-5DA0-42E8-ADBD-1BA0AAFFE1E0}" type="sibTrans" cxnId="{66A517A9-130A-4282-A30E-CC0C7E64EA8F}">
      <dgm:prSet/>
      <dgm:spPr/>
      <dgm:t>
        <a:bodyPr/>
        <a:lstStyle/>
        <a:p>
          <a:endParaRPr lang="en-US"/>
        </a:p>
      </dgm:t>
    </dgm:pt>
    <dgm:pt modelId="{4AA9A31A-BBF0-4BAA-9890-EBEACDB93DB8}">
      <dgm:prSet/>
      <dgm:spPr/>
      <dgm:t>
        <a:bodyPr/>
        <a:lstStyle/>
        <a:p>
          <a:r>
            <a:rPr lang="en-US" b="1"/>
            <a:t>FAO</a:t>
          </a:r>
          <a:r>
            <a:rPr lang="en-US"/>
            <a:t> – global food security</a:t>
          </a:r>
        </a:p>
      </dgm:t>
    </dgm:pt>
    <dgm:pt modelId="{F2D073AA-94CE-4375-8AF8-64A9F54667B1}" type="parTrans" cxnId="{0D34DE2E-CDD2-4BAF-A5A8-84735C909376}">
      <dgm:prSet/>
      <dgm:spPr/>
      <dgm:t>
        <a:bodyPr/>
        <a:lstStyle/>
        <a:p>
          <a:endParaRPr lang="en-US"/>
        </a:p>
      </dgm:t>
    </dgm:pt>
    <dgm:pt modelId="{CC24F4CD-A908-4507-91FF-3204183D2940}" type="sibTrans" cxnId="{0D34DE2E-CDD2-4BAF-A5A8-84735C909376}">
      <dgm:prSet/>
      <dgm:spPr/>
      <dgm:t>
        <a:bodyPr/>
        <a:lstStyle/>
        <a:p>
          <a:endParaRPr lang="en-US"/>
        </a:p>
      </dgm:t>
    </dgm:pt>
    <dgm:pt modelId="{076609EC-9E75-4C2B-AC9C-18ADEA772F6B}">
      <dgm:prSet/>
      <dgm:spPr/>
      <dgm:t>
        <a:bodyPr/>
        <a:lstStyle/>
        <a:p>
          <a:r>
            <a:rPr lang="en-US" b="1"/>
            <a:t>World Bank </a:t>
          </a:r>
          <a:r>
            <a:rPr lang="en-US"/>
            <a:t>– global poverty</a:t>
          </a:r>
        </a:p>
      </dgm:t>
    </dgm:pt>
    <dgm:pt modelId="{F491EAF6-EAD7-47B7-83B6-17C687299587}" type="parTrans" cxnId="{72EC3F87-E14C-477A-877D-1AB305157C22}">
      <dgm:prSet/>
      <dgm:spPr/>
      <dgm:t>
        <a:bodyPr/>
        <a:lstStyle/>
        <a:p>
          <a:endParaRPr lang="en-US"/>
        </a:p>
      </dgm:t>
    </dgm:pt>
    <dgm:pt modelId="{56505971-F0DB-4765-B801-26B6E90618E5}" type="sibTrans" cxnId="{72EC3F87-E14C-477A-877D-1AB305157C22}">
      <dgm:prSet/>
      <dgm:spPr/>
      <dgm:t>
        <a:bodyPr/>
        <a:lstStyle/>
        <a:p>
          <a:endParaRPr lang="en-US"/>
        </a:p>
      </dgm:t>
    </dgm:pt>
    <dgm:pt modelId="{895D3CAC-39A7-4949-A38F-F76DBF140D08}" type="pres">
      <dgm:prSet presAssocID="{096AA3D4-F3F5-4C84-9234-4CB0DFBE35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242D7C3-9E72-428E-ADB3-DE493D8F9A17}" type="pres">
      <dgm:prSet presAssocID="{403AC212-191B-4604-9195-8B24E92847B2}" presName="hierRoot1" presStyleCnt="0"/>
      <dgm:spPr/>
    </dgm:pt>
    <dgm:pt modelId="{9A8E076D-5E29-4390-B406-E0319F36F1CB}" type="pres">
      <dgm:prSet presAssocID="{403AC212-191B-4604-9195-8B24E92847B2}" presName="composite" presStyleCnt="0"/>
      <dgm:spPr/>
    </dgm:pt>
    <dgm:pt modelId="{4C0B3354-D02C-4FDC-A5BC-8C8477CA49B2}" type="pres">
      <dgm:prSet presAssocID="{403AC212-191B-4604-9195-8B24E92847B2}" presName="background" presStyleLbl="node0" presStyleIdx="0" presStyleCnt="4"/>
      <dgm:spPr/>
    </dgm:pt>
    <dgm:pt modelId="{33DCAEB1-B0B4-45C3-AC24-F389E75F974C}" type="pres">
      <dgm:prSet presAssocID="{403AC212-191B-4604-9195-8B24E92847B2}" presName="text" presStyleLbl="fgAcc0" presStyleIdx="0" presStyleCnt="4">
        <dgm:presLayoutVars>
          <dgm:chPref val="3"/>
        </dgm:presLayoutVars>
      </dgm:prSet>
      <dgm:spPr/>
    </dgm:pt>
    <dgm:pt modelId="{B15417CB-8C99-49A5-9066-38A603CE182E}" type="pres">
      <dgm:prSet presAssocID="{403AC212-191B-4604-9195-8B24E92847B2}" presName="hierChild2" presStyleCnt="0"/>
      <dgm:spPr/>
    </dgm:pt>
    <dgm:pt modelId="{C582A3CC-5134-4F9A-8A59-305CFBE30074}" type="pres">
      <dgm:prSet presAssocID="{F59C1362-E0B1-4FFD-9D1F-6F5ECC1A687A}" presName="Name10" presStyleLbl="parChTrans1D2" presStyleIdx="0" presStyleCnt="2"/>
      <dgm:spPr/>
    </dgm:pt>
    <dgm:pt modelId="{828A001C-7B9B-4BB8-8975-CDF357EBBAC2}" type="pres">
      <dgm:prSet presAssocID="{F868F72C-E8CF-42DB-BD30-0082DFF980D4}" presName="hierRoot2" presStyleCnt="0"/>
      <dgm:spPr/>
    </dgm:pt>
    <dgm:pt modelId="{B52776AB-C307-477D-B34B-B79D36AB72E2}" type="pres">
      <dgm:prSet presAssocID="{F868F72C-E8CF-42DB-BD30-0082DFF980D4}" presName="composite2" presStyleCnt="0"/>
      <dgm:spPr/>
    </dgm:pt>
    <dgm:pt modelId="{88334520-D639-4DE6-9558-1FF0186D1180}" type="pres">
      <dgm:prSet presAssocID="{F868F72C-E8CF-42DB-BD30-0082DFF980D4}" presName="background2" presStyleLbl="node2" presStyleIdx="0" presStyleCnt="2"/>
      <dgm:spPr/>
    </dgm:pt>
    <dgm:pt modelId="{FA392D57-57D7-40E6-B908-CB704FC1934C}" type="pres">
      <dgm:prSet presAssocID="{F868F72C-E8CF-42DB-BD30-0082DFF980D4}" presName="text2" presStyleLbl="fgAcc2" presStyleIdx="0" presStyleCnt="2">
        <dgm:presLayoutVars>
          <dgm:chPref val="3"/>
        </dgm:presLayoutVars>
      </dgm:prSet>
      <dgm:spPr/>
    </dgm:pt>
    <dgm:pt modelId="{EF5C1CC6-9E70-41DB-8E8B-9998BB4A39A5}" type="pres">
      <dgm:prSet presAssocID="{F868F72C-E8CF-42DB-BD30-0082DFF980D4}" presName="hierChild3" presStyleCnt="0"/>
      <dgm:spPr/>
    </dgm:pt>
    <dgm:pt modelId="{9946950D-96C7-4BAA-9EAC-122E76C2DD25}" type="pres">
      <dgm:prSet presAssocID="{3F43E68C-66F4-403C-B546-7EF4EAE32241}" presName="Name10" presStyleLbl="parChTrans1D2" presStyleIdx="1" presStyleCnt="2"/>
      <dgm:spPr/>
    </dgm:pt>
    <dgm:pt modelId="{5C3F90ED-3367-4FE6-AC93-43AD8056661F}" type="pres">
      <dgm:prSet presAssocID="{060E6ABB-2AD3-4812-9557-D63EDC2B0878}" presName="hierRoot2" presStyleCnt="0"/>
      <dgm:spPr/>
    </dgm:pt>
    <dgm:pt modelId="{A973FBDB-FEBF-4867-B86C-CC42713466DF}" type="pres">
      <dgm:prSet presAssocID="{060E6ABB-2AD3-4812-9557-D63EDC2B0878}" presName="composite2" presStyleCnt="0"/>
      <dgm:spPr/>
    </dgm:pt>
    <dgm:pt modelId="{E9618C52-9018-415A-813B-D6227860F6DA}" type="pres">
      <dgm:prSet presAssocID="{060E6ABB-2AD3-4812-9557-D63EDC2B0878}" presName="background2" presStyleLbl="node2" presStyleIdx="1" presStyleCnt="2"/>
      <dgm:spPr/>
    </dgm:pt>
    <dgm:pt modelId="{1584441A-45DD-417E-89F3-14A03E86C18C}" type="pres">
      <dgm:prSet presAssocID="{060E6ABB-2AD3-4812-9557-D63EDC2B0878}" presName="text2" presStyleLbl="fgAcc2" presStyleIdx="1" presStyleCnt="2">
        <dgm:presLayoutVars>
          <dgm:chPref val="3"/>
        </dgm:presLayoutVars>
      </dgm:prSet>
      <dgm:spPr/>
    </dgm:pt>
    <dgm:pt modelId="{4165B950-CA7A-43B5-A602-8420AF5B5159}" type="pres">
      <dgm:prSet presAssocID="{060E6ABB-2AD3-4812-9557-D63EDC2B0878}" presName="hierChild3" presStyleCnt="0"/>
      <dgm:spPr/>
    </dgm:pt>
    <dgm:pt modelId="{F58461E1-B791-439E-B3B2-BD47BA7958E0}" type="pres">
      <dgm:prSet presAssocID="{E87405BB-1DB2-496D-AFAB-EDB0332218A2}" presName="hierRoot1" presStyleCnt="0"/>
      <dgm:spPr/>
    </dgm:pt>
    <dgm:pt modelId="{179DAA2A-E6D5-44DA-AC50-95E23412F483}" type="pres">
      <dgm:prSet presAssocID="{E87405BB-1DB2-496D-AFAB-EDB0332218A2}" presName="composite" presStyleCnt="0"/>
      <dgm:spPr/>
    </dgm:pt>
    <dgm:pt modelId="{1544DC07-CAEE-4A90-847E-3038ECE0C54A}" type="pres">
      <dgm:prSet presAssocID="{E87405BB-1DB2-496D-AFAB-EDB0332218A2}" presName="background" presStyleLbl="node0" presStyleIdx="1" presStyleCnt="4"/>
      <dgm:spPr/>
    </dgm:pt>
    <dgm:pt modelId="{CA7EB593-81BE-459F-A501-88FD3F42BF35}" type="pres">
      <dgm:prSet presAssocID="{E87405BB-1DB2-496D-AFAB-EDB0332218A2}" presName="text" presStyleLbl="fgAcc0" presStyleIdx="1" presStyleCnt="4">
        <dgm:presLayoutVars>
          <dgm:chPref val="3"/>
        </dgm:presLayoutVars>
      </dgm:prSet>
      <dgm:spPr/>
    </dgm:pt>
    <dgm:pt modelId="{2E925BF5-BC14-498A-9084-B8E3AC3B79B2}" type="pres">
      <dgm:prSet presAssocID="{E87405BB-1DB2-496D-AFAB-EDB0332218A2}" presName="hierChild2" presStyleCnt="0"/>
      <dgm:spPr/>
    </dgm:pt>
    <dgm:pt modelId="{48EB544F-8F14-490C-9D8A-316A95598D87}" type="pres">
      <dgm:prSet presAssocID="{4AA9A31A-BBF0-4BAA-9890-EBEACDB93DB8}" presName="hierRoot1" presStyleCnt="0"/>
      <dgm:spPr/>
    </dgm:pt>
    <dgm:pt modelId="{FBA8E4A4-8DD0-4407-8585-607F50899AC1}" type="pres">
      <dgm:prSet presAssocID="{4AA9A31A-BBF0-4BAA-9890-EBEACDB93DB8}" presName="composite" presStyleCnt="0"/>
      <dgm:spPr/>
    </dgm:pt>
    <dgm:pt modelId="{87840874-7B6B-4CA1-8C10-AAF674DDFB6F}" type="pres">
      <dgm:prSet presAssocID="{4AA9A31A-BBF0-4BAA-9890-EBEACDB93DB8}" presName="background" presStyleLbl="node0" presStyleIdx="2" presStyleCnt="4"/>
      <dgm:spPr/>
    </dgm:pt>
    <dgm:pt modelId="{2AE721E8-24A7-4554-A0C3-2815D8944FF1}" type="pres">
      <dgm:prSet presAssocID="{4AA9A31A-BBF0-4BAA-9890-EBEACDB93DB8}" presName="text" presStyleLbl="fgAcc0" presStyleIdx="2" presStyleCnt="4">
        <dgm:presLayoutVars>
          <dgm:chPref val="3"/>
        </dgm:presLayoutVars>
      </dgm:prSet>
      <dgm:spPr/>
    </dgm:pt>
    <dgm:pt modelId="{8B71082D-D6BF-466C-AF52-938B020FFC44}" type="pres">
      <dgm:prSet presAssocID="{4AA9A31A-BBF0-4BAA-9890-EBEACDB93DB8}" presName="hierChild2" presStyleCnt="0"/>
      <dgm:spPr/>
    </dgm:pt>
    <dgm:pt modelId="{8F30E966-D8CC-44F1-8016-7502B0A790F4}" type="pres">
      <dgm:prSet presAssocID="{076609EC-9E75-4C2B-AC9C-18ADEA772F6B}" presName="hierRoot1" presStyleCnt="0"/>
      <dgm:spPr/>
    </dgm:pt>
    <dgm:pt modelId="{05A256F4-EDAB-4F89-97B6-E0E15EC761B9}" type="pres">
      <dgm:prSet presAssocID="{076609EC-9E75-4C2B-AC9C-18ADEA772F6B}" presName="composite" presStyleCnt="0"/>
      <dgm:spPr/>
    </dgm:pt>
    <dgm:pt modelId="{EB24D6E6-F050-4CBB-8E82-569A0A06ABDD}" type="pres">
      <dgm:prSet presAssocID="{076609EC-9E75-4C2B-AC9C-18ADEA772F6B}" presName="background" presStyleLbl="node0" presStyleIdx="3" presStyleCnt="4"/>
      <dgm:spPr/>
    </dgm:pt>
    <dgm:pt modelId="{0F632E72-4F37-4E10-A8C8-C96354C9A442}" type="pres">
      <dgm:prSet presAssocID="{076609EC-9E75-4C2B-AC9C-18ADEA772F6B}" presName="text" presStyleLbl="fgAcc0" presStyleIdx="3" presStyleCnt="4">
        <dgm:presLayoutVars>
          <dgm:chPref val="3"/>
        </dgm:presLayoutVars>
      </dgm:prSet>
      <dgm:spPr/>
    </dgm:pt>
    <dgm:pt modelId="{9375DF23-1970-4802-A8FE-8807F2F8DC57}" type="pres">
      <dgm:prSet presAssocID="{076609EC-9E75-4C2B-AC9C-18ADEA772F6B}" presName="hierChild2" presStyleCnt="0"/>
      <dgm:spPr/>
    </dgm:pt>
  </dgm:ptLst>
  <dgm:cxnLst>
    <dgm:cxn modelId="{36061E13-3A4B-4FAF-9553-165A00A23185}" type="presOf" srcId="{4AA9A31A-BBF0-4BAA-9890-EBEACDB93DB8}" destId="{2AE721E8-24A7-4554-A0C3-2815D8944FF1}" srcOrd="0" destOrd="0" presId="urn:microsoft.com/office/officeart/2005/8/layout/hierarchy1"/>
    <dgm:cxn modelId="{FEAEBB13-9511-4179-8E10-06D1CA928EAE}" type="presOf" srcId="{F59C1362-E0B1-4FFD-9D1F-6F5ECC1A687A}" destId="{C582A3CC-5134-4F9A-8A59-305CFBE30074}" srcOrd="0" destOrd="0" presId="urn:microsoft.com/office/officeart/2005/8/layout/hierarchy1"/>
    <dgm:cxn modelId="{47A43227-C373-458E-A3CE-D35233DA0EDA}" type="presOf" srcId="{3F43E68C-66F4-403C-B546-7EF4EAE32241}" destId="{9946950D-96C7-4BAA-9EAC-122E76C2DD25}" srcOrd="0" destOrd="0" presId="urn:microsoft.com/office/officeart/2005/8/layout/hierarchy1"/>
    <dgm:cxn modelId="{0D34DE2E-CDD2-4BAF-A5A8-84735C909376}" srcId="{096AA3D4-F3F5-4C84-9234-4CB0DFBE3537}" destId="{4AA9A31A-BBF0-4BAA-9890-EBEACDB93DB8}" srcOrd="2" destOrd="0" parTransId="{F2D073AA-94CE-4375-8AF8-64A9F54667B1}" sibTransId="{CC24F4CD-A908-4507-91FF-3204183D2940}"/>
    <dgm:cxn modelId="{ADAA6B60-E8B8-47F7-A8A6-8F744DFBCC8A}" type="presOf" srcId="{096AA3D4-F3F5-4C84-9234-4CB0DFBE3537}" destId="{895D3CAC-39A7-4949-A38F-F76DBF140D08}" srcOrd="0" destOrd="0" presId="urn:microsoft.com/office/officeart/2005/8/layout/hierarchy1"/>
    <dgm:cxn modelId="{F597314C-7E1D-44D9-A99C-7F4C10CCEE1E}" type="presOf" srcId="{060E6ABB-2AD3-4812-9557-D63EDC2B0878}" destId="{1584441A-45DD-417E-89F3-14A03E86C18C}" srcOrd="0" destOrd="0" presId="urn:microsoft.com/office/officeart/2005/8/layout/hierarchy1"/>
    <dgm:cxn modelId="{3A421F50-3AC9-49C8-9204-BBF2054C53CA}" type="presOf" srcId="{403AC212-191B-4604-9195-8B24E92847B2}" destId="{33DCAEB1-B0B4-45C3-AC24-F389E75F974C}" srcOrd="0" destOrd="0" presId="urn:microsoft.com/office/officeart/2005/8/layout/hierarchy1"/>
    <dgm:cxn modelId="{025EE852-717C-4756-9F72-3E8BFE4C2251}" type="presOf" srcId="{F868F72C-E8CF-42DB-BD30-0082DFF980D4}" destId="{FA392D57-57D7-40E6-B908-CB704FC1934C}" srcOrd="0" destOrd="0" presId="urn:microsoft.com/office/officeart/2005/8/layout/hierarchy1"/>
    <dgm:cxn modelId="{72EC3F87-E14C-477A-877D-1AB305157C22}" srcId="{096AA3D4-F3F5-4C84-9234-4CB0DFBE3537}" destId="{076609EC-9E75-4C2B-AC9C-18ADEA772F6B}" srcOrd="3" destOrd="0" parTransId="{F491EAF6-EAD7-47B7-83B6-17C687299587}" sibTransId="{56505971-F0DB-4765-B801-26B6E90618E5}"/>
    <dgm:cxn modelId="{7D5E588D-C5E3-4C40-8EC1-B762168C5946}" srcId="{403AC212-191B-4604-9195-8B24E92847B2}" destId="{F868F72C-E8CF-42DB-BD30-0082DFF980D4}" srcOrd="0" destOrd="0" parTransId="{F59C1362-E0B1-4FFD-9D1F-6F5ECC1A687A}" sibTransId="{CB2D0C7A-DB75-4748-BD57-49B872DAFEE2}"/>
    <dgm:cxn modelId="{76A7888D-432E-4A39-8AE0-3E5898885C5D}" srcId="{096AA3D4-F3F5-4C84-9234-4CB0DFBE3537}" destId="{403AC212-191B-4604-9195-8B24E92847B2}" srcOrd="0" destOrd="0" parTransId="{49B69356-E171-4EA4-82C6-EC75D384DB80}" sibTransId="{724EFD70-0D86-4D00-9B35-8208B7E2EDB0}"/>
    <dgm:cxn modelId="{0E696590-4F05-4EA1-8A20-A78E452431B9}" type="presOf" srcId="{076609EC-9E75-4C2B-AC9C-18ADEA772F6B}" destId="{0F632E72-4F37-4E10-A8C8-C96354C9A442}" srcOrd="0" destOrd="0" presId="urn:microsoft.com/office/officeart/2005/8/layout/hierarchy1"/>
    <dgm:cxn modelId="{66A517A9-130A-4282-A30E-CC0C7E64EA8F}" srcId="{096AA3D4-F3F5-4C84-9234-4CB0DFBE3537}" destId="{E87405BB-1DB2-496D-AFAB-EDB0332218A2}" srcOrd="1" destOrd="0" parTransId="{5053472B-3541-4657-8C01-84FBFFE868DC}" sibTransId="{28B2A4EE-5DA0-42E8-ADBD-1BA0AAFFE1E0}"/>
    <dgm:cxn modelId="{4E3D6BAD-2510-42B6-872F-2AAE5BE5C9C5}" type="presOf" srcId="{E87405BB-1DB2-496D-AFAB-EDB0332218A2}" destId="{CA7EB593-81BE-459F-A501-88FD3F42BF35}" srcOrd="0" destOrd="0" presId="urn:microsoft.com/office/officeart/2005/8/layout/hierarchy1"/>
    <dgm:cxn modelId="{F9C8C0E1-6981-4C57-AD0D-55A68A0EDCC9}" srcId="{403AC212-191B-4604-9195-8B24E92847B2}" destId="{060E6ABB-2AD3-4812-9557-D63EDC2B0878}" srcOrd="1" destOrd="0" parTransId="{3F43E68C-66F4-403C-B546-7EF4EAE32241}" sibTransId="{0169CE3F-7F92-4F4D-A51E-F8AF7E52EEEC}"/>
    <dgm:cxn modelId="{07509DB1-4EC4-4A42-8A5F-BA572181B230}" type="presParOf" srcId="{895D3CAC-39A7-4949-A38F-F76DBF140D08}" destId="{E242D7C3-9E72-428E-ADB3-DE493D8F9A17}" srcOrd="0" destOrd="0" presId="urn:microsoft.com/office/officeart/2005/8/layout/hierarchy1"/>
    <dgm:cxn modelId="{DE3741B9-F27B-442A-8A05-2A00E92C942C}" type="presParOf" srcId="{E242D7C3-9E72-428E-ADB3-DE493D8F9A17}" destId="{9A8E076D-5E29-4390-B406-E0319F36F1CB}" srcOrd="0" destOrd="0" presId="urn:microsoft.com/office/officeart/2005/8/layout/hierarchy1"/>
    <dgm:cxn modelId="{840A06BC-E404-41EA-A2A5-D0A8645F8F80}" type="presParOf" srcId="{9A8E076D-5E29-4390-B406-E0319F36F1CB}" destId="{4C0B3354-D02C-4FDC-A5BC-8C8477CA49B2}" srcOrd="0" destOrd="0" presId="urn:microsoft.com/office/officeart/2005/8/layout/hierarchy1"/>
    <dgm:cxn modelId="{F4DC9DBE-D299-4F69-86BF-2022EFA314D4}" type="presParOf" srcId="{9A8E076D-5E29-4390-B406-E0319F36F1CB}" destId="{33DCAEB1-B0B4-45C3-AC24-F389E75F974C}" srcOrd="1" destOrd="0" presId="urn:microsoft.com/office/officeart/2005/8/layout/hierarchy1"/>
    <dgm:cxn modelId="{CCFC4BF9-4C64-4910-B194-90A5A39D85B6}" type="presParOf" srcId="{E242D7C3-9E72-428E-ADB3-DE493D8F9A17}" destId="{B15417CB-8C99-49A5-9066-38A603CE182E}" srcOrd="1" destOrd="0" presId="urn:microsoft.com/office/officeart/2005/8/layout/hierarchy1"/>
    <dgm:cxn modelId="{67057B1D-AE93-432B-93E1-0AF796EA0DF6}" type="presParOf" srcId="{B15417CB-8C99-49A5-9066-38A603CE182E}" destId="{C582A3CC-5134-4F9A-8A59-305CFBE30074}" srcOrd="0" destOrd="0" presId="urn:microsoft.com/office/officeart/2005/8/layout/hierarchy1"/>
    <dgm:cxn modelId="{B346BC8A-0133-4603-BAE6-DDD1A09D2D4D}" type="presParOf" srcId="{B15417CB-8C99-49A5-9066-38A603CE182E}" destId="{828A001C-7B9B-4BB8-8975-CDF357EBBAC2}" srcOrd="1" destOrd="0" presId="urn:microsoft.com/office/officeart/2005/8/layout/hierarchy1"/>
    <dgm:cxn modelId="{30A967A2-3987-4172-BA40-BE33C42FFD86}" type="presParOf" srcId="{828A001C-7B9B-4BB8-8975-CDF357EBBAC2}" destId="{B52776AB-C307-477D-B34B-B79D36AB72E2}" srcOrd="0" destOrd="0" presId="urn:microsoft.com/office/officeart/2005/8/layout/hierarchy1"/>
    <dgm:cxn modelId="{07E4493C-BB6F-4996-9518-C65E1A6EC946}" type="presParOf" srcId="{B52776AB-C307-477D-B34B-B79D36AB72E2}" destId="{88334520-D639-4DE6-9558-1FF0186D1180}" srcOrd="0" destOrd="0" presId="urn:microsoft.com/office/officeart/2005/8/layout/hierarchy1"/>
    <dgm:cxn modelId="{96DD11AB-894D-437A-9EBC-2E5A00ED7BEE}" type="presParOf" srcId="{B52776AB-C307-477D-B34B-B79D36AB72E2}" destId="{FA392D57-57D7-40E6-B908-CB704FC1934C}" srcOrd="1" destOrd="0" presId="urn:microsoft.com/office/officeart/2005/8/layout/hierarchy1"/>
    <dgm:cxn modelId="{527E4B99-6163-4672-A5F7-1996CA2F5F43}" type="presParOf" srcId="{828A001C-7B9B-4BB8-8975-CDF357EBBAC2}" destId="{EF5C1CC6-9E70-41DB-8E8B-9998BB4A39A5}" srcOrd="1" destOrd="0" presId="urn:microsoft.com/office/officeart/2005/8/layout/hierarchy1"/>
    <dgm:cxn modelId="{5439973F-E23E-48A9-A94A-D00061C22B90}" type="presParOf" srcId="{B15417CB-8C99-49A5-9066-38A603CE182E}" destId="{9946950D-96C7-4BAA-9EAC-122E76C2DD25}" srcOrd="2" destOrd="0" presId="urn:microsoft.com/office/officeart/2005/8/layout/hierarchy1"/>
    <dgm:cxn modelId="{07CF6D13-60A9-42A8-BD3E-0CE30EBA0D2A}" type="presParOf" srcId="{B15417CB-8C99-49A5-9066-38A603CE182E}" destId="{5C3F90ED-3367-4FE6-AC93-43AD8056661F}" srcOrd="3" destOrd="0" presId="urn:microsoft.com/office/officeart/2005/8/layout/hierarchy1"/>
    <dgm:cxn modelId="{92FE0637-5CAC-4570-9F18-5EC831859E04}" type="presParOf" srcId="{5C3F90ED-3367-4FE6-AC93-43AD8056661F}" destId="{A973FBDB-FEBF-4867-B86C-CC42713466DF}" srcOrd="0" destOrd="0" presId="urn:microsoft.com/office/officeart/2005/8/layout/hierarchy1"/>
    <dgm:cxn modelId="{223E4A71-1086-4F7C-AC55-61B02D6E5979}" type="presParOf" srcId="{A973FBDB-FEBF-4867-B86C-CC42713466DF}" destId="{E9618C52-9018-415A-813B-D6227860F6DA}" srcOrd="0" destOrd="0" presId="urn:microsoft.com/office/officeart/2005/8/layout/hierarchy1"/>
    <dgm:cxn modelId="{BF77D8FD-D1C9-497A-BE4F-DF7098894841}" type="presParOf" srcId="{A973FBDB-FEBF-4867-B86C-CC42713466DF}" destId="{1584441A-45DD-417E-89F3-14A03E86C18C}" srcOrd="1" destOrd="0" presId="urn:microsoft.com/office/officeart/2005/8/layout/hierarchy1"/>
    <dgm:cxn modelId="{0CE8BD71-5045-4F39-B597-9BCED2D315F6}" type="presParOf" srcId="{5C3F90ED-3367-4FE6-AC93-43AD8056661F}" destId="{4165B950-CA7A-43B5-A602-8420AF5B5159}" srcOrd="1" destOrd="0" presId="urn:microsoft.com/office/officeart/2005/8/layout/hierarchy1"/>
    <dgm:cxn modelId="{2EF3A42C-26C5-4AF7-9884-B021CE0B440A}" type="presParOf" srcId="{895D3CAC-39A7-4949-A38F-F76DBF140D08}" destId="{F58461E1-B791-439E-B3B2-BD47BA7958E0}" srcOrd="1" destOrd="0" presId="urn:microsoft.com/office/officeart/2005/8/layout/hierarchy1"/>
    <dgm:cxn modelId="{7E62BF62-546F-4FA0-8FB0-97282B98D1CA}" type="presParOf" srcId="{F58461E1-B791-439E-B3B2-BD47BA7958E0}" destId="{179DAA2A-E6D5-44DA-AC50-95E23412F483}" srcOrd="0" destOrd="0" presId="urn:microsoft.com/office/officeart/2005/8/layout/hierarchy1"/>
    <dgm:cxn modelId="{8D46A63D-ACE4-40BB-9407-22C3CF722A5E}" type="presParOf" srcId="{179DAA2A-E6D5-44DA-AC50-95E23412F483}" destId="{1544DC07-CAEE-4A90-847E-3038ECE0C54A}" srcOrd="0" destOrd="0" presId="urn:microsoft.com/office/officeart/2005/8/layout/hierarchy1"/>
    <dgm:cxn modelId="{295A775A-C42C-4CCD-9821-298510B2284B}" type="presParOf" srcId="{179DAA2A-E6D5-44DA-AC50-95E23412F483}" destId="{CA7EB593-81BE-459F-A501-88FD3F42BF35}" srcOrd="1" destOrd="0" presId="urn:microsoft.com/office/officeart/2005/8/layout/hierarchy1"/>
    <dgm:cxn modelId="{4E67D13B-0A8F-405B-9A0E-C462C4909C91}" type="presParOf" srcId="{F58461E1-B791-439E-B3B2-BD47BA7958E0}" destId="{2E925BF5-BC14-498A-9084-B8E3AC3B79B2}" srcOrd="1" destOrd="0" presId="urn:microsoft.com/office/officeart/2005/8/layout/hierarchy1"/>
    <dgm:cxn modelId="{E971189F-03AB-4B3B-B268-482E9553BB48}" type="presParOf" srcId="{895D3CAC-39A7-4949-A38F-F76DBF140D08}" destId="{48EB544F-8F14-490C-9D8A-316A95598D87}" srcOrd="2" destOrd="0" presId="urn:microsoft.com/office/officeart/2005/8/layout/hierarchy1"/>
    <dgm:cxn modelId="{01600ADE-4BCC-4489-9D5E-639F5D109194}" type="presParOf" srcId="{48EB544F-8F14-490C-9D8A-316A95598D87}" destId="{FBA8E4A4-8DD0-4407-8585-607F50899AC1}" srcOrd="0" destOrd="0" presId="urn:microsoft.com/office/officeart/2005/8/layout/hierarchy1"/>
    <dgm:cxn modelId="{CEF8230F-DAA2-44FD-9BDB-6A42E2B79107}" type="presParOf" srcId="{FBA8E4A4-8DD0-4407-8585-607F50899AC1}" destId="{87840874-7B6B-4CA1-8C10-AAF674DDFB6F}" srcOrd="0" destOrd="0" presId="urn:microsoft.com/office/officeart/2005/8/layout/hierarchy1"/>
    <dgm:cxn modelId="{A8FA651B-ED10-4DF3-B1B1-AC67E10827CB}" type="presParOf" srcId="{FBA8E4A4-8DD0-4407-8585-607F50899AC1}" destId="{2AE721E8-24A7-4554-A0C3-2815D8944FF1}" srcOrd="1" destOrd="0" presId="urn:microsoft.com/office/officeart/2005/8/layout/hierarchy1"/>
    <dgm:cxn modelId="{0E8B6702-5520-4AB2-BEB4-48293DD4BCBC}" type="presParOf" srcId="{48EB544F-8F14-490C-9D8A-316A95598D87}" destId="{8B71082D-D6BF-466C-AF52-938B020FFC44}" srcOrd="1" destOrd="0" presId="urn:microsoft.com/office/officeart/2005/8/layout/hierarchy1"/>
    <dgm:cxn modelId="{FA37CDC2-41D6-4460-B26F-F178F4D6D46B}" type="presParOf" srcId="{895D3CAC-39A7-4949-A38F-F76DBF140D08}" destId="{8F30E966-D8CC-44F1-8016-7502B0A790F4}" srcOrd="3" destOrd="0" presId="urn:microsoft.com/office/officeart/2005/8/layout/hierarchy1"/>
    <dgm:cxn modelId="{675CFCE1-94CA-4221-B801-DB8D93EA6E25}" type="presParOf" srcId="{8F30E966-D8CC-44F1-8016-7502B0A790F4}" destId="{05A256F4-EDAB-4F89-97B6-E0E15EC761B9}" srcOrd="0" destOrd="0" presId="urn:microsoft.com/office/officeart/2005/8/layout/hierarchy1"/>
    <dgm:cxn modelId="{F30B3966-6304-4C15-A510-B65B112F74F4}" type="presParOf" srcId="{05A256F4-EDAB-4F89-97B6-E0E15EC761B9}" destId="{EB24D6E6-F050-4CBB-8E82-569A0A06ABDD}" srcOrd="0" destOrd="0" presId="urn:microsoft.com/office/officeart/2005/8/layout/hierarchy1"/>
    <dgm:cxn modelId="{D39FC5CE-32E4-4B91-9896-A67033DA987A}" type="presParOf" srcId="{05A256F4-EDAB-4F89-97B6-E0E15EC761B9}" destId="{0F632E72-4F37-4E10-A8C8-C96354C9A442}" srcOrd="1" destOrd="0" presId="urn:microsoft.com/office/officeart/2005/8/layout/hierarchy1"/>
    <dgm:cxn modelId="{3947785D-C410-4009-8C48-F600F0094F55}" type="presParOf" srcId="{8F30E966-D8CC-44F1-8016-7502B0A790F4}" destId="{9375DF23-1970-4802-A8FE-8807F2F8DC5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29582A-7734-4E0E-83AE-A027F403E6CB}" type="doc">
      <dgm:prSet loTypeId="urn:microsoft.com/office/officeart/2005/8/layout/vList5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7FD7F4D-71AD-4BA5-91A1-4CCEABA335B3}">
      <dgm:prSet/>
      <dgm:spPr/>
      <dgm:t>
        <a:bodyPr/>
        <a:lstStyle/>
        <a:p>
          <a:r>
            <a:rPr lang="en-US"/>
            <a:t>Stunting</a:t>
          </a:r>
        </a:p>
      </dgm:t>
    </dgm:pt>
    <dgm:pt modelId="{5035763C-CEC2-419B-BEFC-819C08AF0125}" type="parTrans" cxnId="{3BF8B6B5-26E4-49E1-9897-9553EB2A5212}">
      <dgm:prSet/>
      <dgm:spPr/>
      <dgm:t>
        <a:bodyPr/>
        <a:lstStyle/>
        <a:p>
          <a:endParaRPr lang="en-US"/>
        </a:p>
      </dgm:t>
    </dgm:pt>
    <dgm:pt modelId="{383A45EE-A86F-4086-B94A-3AF4A4284391}" type="sibTrans" cxnId="{3BF8B6B5-26E4-49E1-9897-9553EB2A5212}">
      <dgm:prSet/>
      <dgm:spPr/>
      <dgm:t>
        <a:bodyPr/>
        <a:lstStyle/>
        <a:p>
          <a:endParaRPr lang="en-US"/>
        </a:p>
      </dgm:t>
    </dgm:pt>
    <dgm:pt modelId="{323BE36D-1540-444A-8E6F-4428FB6D19DC}">
      <dgm:prSet custT="1"/>
      <dgm:spPr/>
      <dgm:t>
        <a:bodyPr/>
        <a:lstStyle/>
        <a:p>
          <a:r>
            <a:rPr lang="en-US" sz="2000" dirty="0"/>
            <a:t>Defined as low height for age</a:t>
          </a:r>
        </a:p>
      </dgm:t>
    </dgm:pt>
    <dgm:pt modelId="{E8D08059-AD95-43A6-91F3-997CAB720E91}" type="parTrans" cxnId="{E71C7F46-7CE4-46EF-B805-1D2D42C96A4B}">
      <dgm:prSet/>
      <dgm:spPr/>
      <dgm:t>
        <a:bodyPr/>
        <a:lstStyle/>
        <a:p>
          <a:endParaRPr lang="en-US"/>
        </a:p>
      </dgm:t>
    </dgm:pt>
    <dgm:pt modelId="{008A4D59-FCAE-483D-A9B0-CAFD4F905311}" type="sibTrans" cxnId="{E71C7F46-7CE4-46EF-B805-1D2D42C96A4B}">
      <dgm:prSet/>
      <dgm:spPr/>
      <dgm:t>
        <a:bodyPr/>
        <a:lstStyle/>
        <a:p>
          <a:endParaRPr lang="en-US"/>
        </a:p>
      </dgm:t>
    </dgm:pt>
    <dgm:pt modelId="{185E1270-D046-4BE1-8608-66CD888160B2}">
      <dgm:prSet custT="1"/>
      <dgm:spPr/>
      <dgm:t>
        <a:bodyPr/>
        <a:lstStyle/>
        <a:p>
          <a:r>
            <a:rPr lang="en-US" sz="2000" dirty="0"/>
            <a:t>Continues to decline, to  22% in 2017 (from 22.9% in 2016 and 29.5% in 2005)</a:t>
          </a:r>
        </a:p>
      </dgm:t>
    </dgm:pt>
    <dgm:pt modelId="{6FE9407E-F34D-4A66-BA93-F65B536014F4}" type="parTrans" cxnId="{8395FD01-E222-4293-A03B-B53DCD284F66}">
      <dgm:prSet/>
      <dgm:spPr/>
      <dgm:t>
        <a:bodyPr/>
        <a:lstStyle/>
        <a:p>
          <a:endParaRPr lang="en-US"/>
        </a:p>
      </dgm:t>
    </dgm:pt>
    <dgm:pt modelId="{B5D633FA-85DB-4CA8-B0DE-6214BA3C9E65}" type="sibTrans" cxnId="{8395FD01-E222-4293-A03B-B53DCD284F66}">
      <dgm:prSet/>
      <dgm:spPr/>
      <dgm:t>
        <a:bodyPr/>
        <a:lstStyle/>
        <a:p>
          <a:endParaRPr lang="en-US"/>
        </a:p>
      </dgm:t>
    </dgm:pt>
    <dgm:pt modelId="{8639E282-438C-413C-8A33-990B820D4E5E}">
      <dgm:prSet custT="1"/>
      <dgm:spPr/>
      <dgm:t>
        <a:bodyPr/>
        <a:lstStyle/>
        <a:p>
          <a:r>
            <a:rPr lang="en-US" sz="2000" dirty="0"/>
            <a:t>151 million children under 5</a:t>
          </a:r>
        </a:p>
      </dgm:t>
    </dgm:pt>
    <dgm:pt modelId="{C3572212-4451-4A9D-84FE-8F8867FF0F8A}" type="parTrans" cxnId="{DFFAE199-5E3E-4377-BD0E-37600D7AF6C7}">
      <dgm:prSet/>
      <dgm:spPr/>
      <dgm:t>
        <a:bodyPr/>
        <a:lstStyle/>
        <a:p>
          <a:endParaRPr lang="en-US"/>
        </a:p>
      </dgm:t>
    </dgm:pt>
    <dgm:pt modelId="{06F9479A-B4AF-4875-A154-DCEFF5AFC18A}" type="sibTrans" cxnId="{DFFAE199-5E3E-4377-BD0E-37600D7AF6C7}">
      <dgm:prSet/>
      <dgm:spPr/>
      <dgm:t>
        <a:bodyPr/>
        <a:lstStyle/>
        <a:p>
          <a:endParaRPr lang="en-US"/>
        </a:p>
      </dgm:t>
    </dgm:pt>
    <dgm:pt modelId="{E778C4FF-348F-4C8D-BEC8-305CDCE1C199}">
      <dgm:prSet/>
      <dgm:spPr/>
      <dgm:t>
        <a:bodyPr/>
        <a:lstStyle/>
        <a:p>
          <a:r>
            <a:rPr lang="en-US" dirty="0"/>
            <a:t>Wasting</a:t>
          </a:r>
        </a:p>
      </dgm:t>
    </dgm:pt>
    <dgm:pt modelId="{5E355BC6-1A91-4AD0-B91D-C503DC23E1DA}" type="parTrans" cxnId="{4818F7F0-0E3E-48E6-A888-491D62CB0283}">
      <dgm:prSet/>
      <dgm:spPr/>
      <dgm:t>
        <a:bodyPr/>
        <a:lstStyle/>
        <a:p>
          <a:endParaRPr lang="en-US"/>
        </a:p>
      </dgm:t>
    </dgm:pt>
    <dgm:pt modelId="{925013D1-8487-4024-910A-42EFE19D3AAA}" type="sibTrans" cxnId="{4818F7F0-0E3E-48E6-A888-491D62CB0283}">
      <dgm:prSet/>
      <dgm:spPr/>
      <dgm:t>
        <a:bodyPr/>
        <a:lstStyle/>
        <a:p>
          <a:endParaRPr lang="en-US"/>
        </a:p>
      </dgm:t>
    </dgm:pt>
    <dgm:pt modelId="{3D7C0155-8C40-4E02-B269-95C1FF9E12C9}">
      <dgm:prSet custT="1"/>
      <dgm:spPr/>
      <dgm:t>
        <a:bodyPr/>
        <a:lstStyle/>
        <a:p>
          <a:r>
            <a:rPr lang="en-US" sz="1800" dirty="0"/>
            <a:t>Defined as low weight for height</a:t>
          </a:r>
        </a:p>
      </dgm:t>
    </dgm:pt>
    <dgm:pt modelId="{AF1C6549-A337-4153-8CFE-AB517DE3C82D}" type="parTrans" cxnId="{0B9AF2BB-094A-4F14-972C-620FBB53869F}">
      <dgm:prSet/>
      <dgm:spPr/>
      <dgm:t>
        <a:bodyPr/>
        <a:lstStyle/>
        <a:p>
          <a:endParaRPr lang="en-US"/>
        </a:p>
      </dgm:t>
    </dgm:pt>
    <dgm:pt modelId="{A7734113-356C-4DDC-8FCD-F75485471F59}" type="sibTrans" cxnId="{0B9AF2BB-094A-4F14-972C-620FBB53869F}">
      <dgm:prSet/>
      <dgm:spPr/>
      <dgm:t>
        <a:bodyPr/>
        <a:lstStyle/>
        <a:p>
          <a:endParaRPr lang="en-US"/>
        </a:p>
      </dgm:t>
    </dgm:pt>
    <dgm:pt modelId="{81904CAB-FD21-4E10-83FF-FCC2780D3D60}">
      <dgm:prSet custT="1"/>
      <dgm:spPr/>
      <dgm:t>
        <a:bodyPr/>
        <a:lstStyle/>
        <a:p>
          <a:r>
            <a:rPr lang="en-US" sz="1800" dirty="0"/>
            <a:t>Usually result of low birth weight, inadequate diet, poor care practices, and infections</a:t>
          </a:r>
        </a:p>
      </dgm:t>
    </dgm:pt>
    <dgm:pt modelId="{5BF63FAB-5F3E-4BE5-AE49-C09C47B3EBBB}" type="parTrans" cxnId="{648E96A1-F9C4-4E1D-8BA2-2FF0A1E7B246}">
      <dgm:prSet/>
      <dgm:spPr/>
      <dgm:t>
        <a:bodyPr/>
        <a:lstStyle/>
        <a:p>
          <a:endParaRPr lang="en-US"/>
        </a:p>
      </dgm:t>
    </dgm:pt>
    <dgm:pt modelId="{9B9EF566-A71B-4E2C-BE1B-C397762273C0}" type="sibTrans" cxnId="{648E96A1-F9C4-4E1D-8BA2-2FF0A1E7B246}">
      <dgm:prSet/>
      <dgm:spPr/>
      <dgm:t>
        <a:bodyPr/>
        <a:lstStyle/>
        <a:p>
          <a:endParaRPr lang="en-US"/>
        </a:p>
      </dgm:t>
    </dgm:pt>
    <dgm:pt modelId="{4099786C-F823-4D7C-AE79-F95E7EAC6B3E}">
      <dgm:prSet custT="1"/>
      <dgm:spPr/>
      <dgm:t>
        <a:bodyPr/>
        <a:lstStyle/>
        <a:p>
          <a:r>
            <a:rPr lang="en-US" sz="1800" dirty="0"/>
            <a:t>7.5% of children under five years of age (2017) – down from 7.7% in 2016</a:t>
          </a:r>
        </a:p>
      </dgm:t>
    </dgm:pt>
    <dgm:pt modelId="{1C771C33-0B5E-4AE4-BCBD-2776E1994C47}" type="parTrans" cxnId="{E2F748D4-3940-43DC-9AE2-380870B86527}">
      <dgm:prSet/>
      <dgm:spPr/>
      <dgm:t>
        <a:bodyPr/>
        <a:lstStyle/>
        <a:p>
          <a:endParaRPr lang="en-US"/>
        </a:p>
      </dgm:t>
    </dgm:pt>
    <dgm:pt modelId="{7212F119-4A50-4B07-995D-29D0823026A0}" type="sibTrans" cxnId="{E2F748D4-3940-43DC-9AE2-380870B86527}">
      <dgm:prSet/>
      <dgm:spPr/>
      <dgm:t>
        <a:bodyPr/>
        <a:lstStyle/>
        <a:p>
          <a:endParaRPr lang="en-US"/>
        </a:p>
      </dgm:t>
    </dgm:pt>
    <dgm:pt modelId="{E1BF6142-6168-45AD-B00F-4876B100FF2F}">
      <dgm:prSet custT="1"/>
      <dgm:spPr/>
      <dgm:t>
        <a:bodyPr/>
        <a:lstStyle/>
        <a:p>
          <a:r>
            <a:rPr lang="en-US" sz="1800" dirty="0"/>
            <a:t>50 million children</a:t>
          </a:r>
        </a:p>
      </dgm:t>
    </dgm:pt>
    <dgm:pt modelId="{54AB1936-2E8D-47FE-AD30-C3930AA40CA8}" type="parTrans" cxnId="{28C6BAD6-303D-4275-8E4B-955EB6094142}">
      <dgm:prSet/>
      <dgm:spPr/>
      <dgm:t>
        <a:bodyPr/>
        <a:lstStyle/>
        <a:p>
          <a:endParaRPr lang="en-US"/>
        </a:p>
      </dgm:t>
    </dgm:pt>
    <dgm:pt modelId="{31008D95-5762-4DD2-8FA9-85D0DD5DBC19}" type="sibTrans" cxnId="{28C6BAD6-303D-4275-8E4B-955EB6094142}">
      <dgm:prSet/>
      <dgm:spPr/>
      <dgm:t>
        <a:bodyPr/>
        <a:lstStyle/>
        <a:p>
          <a:endParaRPr lang="en-US"/>
        </a:p>
      </dgm:t>
    </dgm:pt>
    <dgm:pt modelId="{E2E66570-4EB2-481A-8C27-23F1F032FDF9}" type="pres">
      <dgm:prSet presAssocID="{5929582A-7734-4E0E-83AE-A027F403E6CB}" presName="Name0" presStyleCnt="0">
        <dgm:presLayoutVars>
          <dgm:dir/>
          <dgm:animLvl val="lvl"/>
          <dgm:resizeHandles val="exact"/>
        </dgm:presLayoutVars>
      </dgm:prSet>
      <dgm:spPr/>
    </dgm:pt>
    <dgm:pt modelId="{43BB6415-2B48-4D77-8E9E-1E449E7D8BE1}" type="pres">
      <dgm:prSet presAssocID="{77FD7F4D-71AD-4BA5-91A1-4CCEABA335B3}" presName="linNode" presStyleCnt="0"/>
      <dgm:spPr/>
    </dgm:pt>
    <dgm:pt modelId="{6196A799-B770-4ED7-BD5E-F8CF0CB44C9C}" type="pres">
      <dgm:prSet presAssocID="{77FD7F4D-71AD-4BA5-91A1-4CCEABA335B3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26417BDB-2142-44ED-8A0B-E469BF42D0E6}" type="pres">
      <dgm:prSet presAssocID="{77FD7F4D-71AD-4BA5-91A1-4CCEABA335B3}" presName="descendantText" presStyleLbl="alignAccFollowNode1" presStyleIdx="0" presStyleCnt="2">
        <dgm:presLayoutVars>
          <dgm:bulletEnabled val="1"/>
        </dgm:presLayoutVars>
      </dgm:prSet>
      <dgm:spPr/>
    </dgm:pt>
    <dgm:pt modelId="{06F66944-1977-4C1E-9495-D4BD58D77DC8}" type="pres">
      <dgm:prSet presAssocID="{383A45EE-A86F-4086-B94A-3AF4A4284391}" presName="sp" presStyleCnt="0"/>
      <dgm:spPr/>
    </dgm:pt>
    <dgm:pt modelId="{C3AAB128-2BC2-43B7-B73D-75068779CE8C}" type="pres">
      <dgm:prSet presAssocID="{E778C4FF-348F-4C8D-BEC8-305CDCE1C199}" presName="linNode" presStyleCnt="0"/>
      <dgm:spPr/>
    </dgm:pt>
    <dgm:pt modelId="{27C423CA-BF81-4E0C-8635-5921A3353FF6}" type="pres">
      <dgm:prSet presAssocID="{E778C4FF-348F-4C8D-BEC8-305CDCE1C19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B912865-8BB7-4342-BADC-450B129E2EE9}" type="pres">
      <dgm:prSet presAssocID="{E778C4FF-348F-4C8D-BEC8-305CDCE1C199}" presName="descendantText" presStyleLbl="alignAccFollowNode1" presStyleIdx="1" presStyleCnt="2" custScaleY="112126">
        <dgm:presLayoutVars>
          <dgm:bulletEnabled val="1"/>
        </dgm:presLayoutVars>
      </dgm:prSet>
      <dgm:spPr/>
    </dgm:pt>
  </dgm:ptLst>
  <dgm:cxnLst>
    <dgm:cxn modelId="{8395FD01-E222-4293-A03B-B53DCD284F66}" srcId="{77FD7F4D-71AD-4BA5-91A1-4CCEABA335B3}" destId="{185E1270-D046-4BE1-8608-66CD888160B2}" srcOrd="1" destOrd="0" parTransId="{6FE9407E-F34D-4A66-BA93-F65B536014F4}" sibTransId="{B5D633FA-85DB-4CA8-B0DE-6214BA3C9E65}"/>
    <dgm:cxn modelId="{9C998707-28FD-46B0-9F38-ECA95280BB28}" type="presOf" srcId="{323BE36D-1540-444A-8E6F-4428FB6D19DC}" destId="{26417BDB-2142-44ED-8A0B-E469BF42D0E6}" srcOrd="0" destOrd="0" presId="urn:microsoft.com/office/officeart/2005/8/layout/vList5"/>
    <dgm:cxn modelId="{5704C03B-4A85-43C1-B0EF-646197389F60}" type="presOf" srcId="{8639E282-438C-413C-8A33-990B820D4E5E}" destId="{26417BDB-2142-44ED-8A0B-E469BF42D0E6}" srcOrd="0" destOrd="2" presId="urn:microsoft.com/office/officeart/2005/8/layout/vList5"/>
    <dgm:cxn modelId="{85076364-6E2F-43E4-820A-E53732CD3C29}" type="presOf" srcId="{185E1270-D046-4BE1-8608-66CD888160B2}" destId="{26417BDB-2142-44ED-8A0B-E469BF42D0E6}" srcOrd="0" destOrd="1" presId="urn:microsoft.com/office/officeart/2005/8/layout/vList5"/>
    <dgm:cxn modelId="{E71C7F46-7CE4-46EF-B805-1D2D42C96A4B}" srcId="{77FD7F4D-71AD-4BA5-91A1-4CCEABA335B3}" destId="{323BE36D-1540-444A-8E6F-4428FB6D19DC}" srcOrd="0" destOrd="0" parTransId="{E8D08059-AD95-43A6-91F3-997CAB720E91}" sibTransId="{008A4D59-FCAE-483D-A9B0-CAFD4F905311}"/>
    <dgm:cxn modelId="{AB0BE558-C381-4077-9A68-F49922C8415C}" type="presOf" srcId="{3D7C0155-8C40-4E02-B269-95C1FF9E12C9}" destId="{1B912865-8BB7-4342-BADC-450B129E2EE9}" srcOrd="0" destOrd="0" presId="urn:microsoft.com/office/officeart/2005/8/layout/vList5"/>
    <dgm:cxn modelId="{CFC24683-716A-435E-AFDF-5A023ACE7776}" type="presOf" srcId="{77FD7F4D-71AD-4BA5-91A1-4CCEABA335B3}" destId="{6196A799-B770-4ED7-BD5E-F8CF0CB44C9C}" srcOrd="0" destOrd="0" presId="urn:microsoft.com/office/officeart/2005/8/layout/vList5"/>
    <dgm:cxn modelId="{DFFAE199-5E3E-4377-BD0E-37600D7AF6C7}" srcId="{77FD7F4D-71AD-4BA5-91A1-4CCEABA335B3}" destId="{8639E282-438C-413C-8A33-990B820D4E5E}" srcOrd="2" destOrd="0" parTransId="{C3572212-4451-4A9D-84FE-8F8867FF0F8A}" sibTransId="{06F9479A-B4AF-4875-A154-DCEFF5AFC18A}"/>
    <dgm:cxn modelId="{648E96A1-F9C4-4E1D-8BA2-2FF0A1E7B246}" srcId="{E778C4FF-348F-4C8D-BEC8-305CDCE1C199}" destId="{81904CAB-FD21-4E10-83FF-FCC2780D3D60}" srcOrd="1" destOrd="0" parTransId="{5BF63FAB-5F3E-4BE5-AE49-C09C47B3EBBB}" sibTransId="{9B9EF566-A71B-4E2C-BE1B-C397762273C0}"/>
    <dgm:cxn modelId="{FC4B78A7-F09C-464E-B3DE-E615A61619D7}" type="presOf" srcId="{E778C4FF-348F-4C8D-BEC8-305CDCE1C199}" destId="{27C423CA-BF81-4E0C-8635-5921A3353FF6}" srcOrd="0" destOrd="0" presId="urn:microsoft.com/office/officeart/2005/8/layout/vList5"/>
    <dgm:cxn modelId="{3BF8B6B5-26E4-49E1-9897-9553EB2A5212}" srcId="{5929582A-7734-4E0E-83AE-A027F403E6CB}" destId="{77FD7F4D-71AD-4BA5-91A1-4CCEABA335B3}" srcOrd="0" destOrd="0" parTransId="{5035763C-CEC2-419B-BEFC-819C08AF0125}" sibTransId="{383A45EE-A86F-4086-B94A-3AF4A4284391}"/>
    <dgm:cxn modelId="{0B9AF2BB-094A-4F14-972C-620FBB53869F}" srcId="{E778C4FF-348F-4C8D-BEC8-305CDCE1C199}" destId="{3D7C0155-8C40-4E02-B269-95C1FF9E12C9}" srcOrd="0" destOrd="0" parTransId="{AF1C6549-A337-4153-8CFE-AB517DE3C82D}" sibTransId="{A7734113-356C-4DDC-8FCD-F75485471F59}"/>
    <dgm:cxn modelId="{C81707C8-3AB9-4929-A79F-C5E3B132F796}" type="presOf" srcId="{4099786C-F823-4D7C-AE79-F95E7EAC6B3E}" destId="{1B912865-8BB7-4342-BADC-450B129E2EE9}" srcOrd="0" destOrd="2" presId="urn:microsoft.com/office/officeart/2005/8/layout/vList5"/>
    <dgm:cxn modelId="{E2F748D4-3940-43DC-9AE2-380870B86527}" srcId="{E778C4FF-348F-4C8D-BEC8-305CDCE1C199}" destId="{4099786C-F823-4D7C-AE79-F95E7EAC6B3E}" srcOrd="2" destOrd="0" parTransId="{1C771C33-0B5E-4AE4-BCBD-2776E1994C47}" sibTransId="{7212F119-4A50-4B07-995D-29D0823026A0}"/>
    <dgm:cxn modelId="{2E52B7D4-E1CE-4917-884B-5A2F834A4709}" type="presOf" srcId="{E1BF6142-6168-45AD-B00F-4876B100FF2F}" destId="{1B912865-8BB7-4342-BADC-450B129E2EE9}" srcOrd="0" destOrd="3" presId="urn:microsoft.com/office/officeart/2005/8/layout/vList5"/>
    <dgm:cxn modelId="{28C6BAD6-303D-4275-8E4B-955EB6094142}" srcId="{E778C4FF-348F-4C8D-BEC8-305CDCE1C199}" destId="{E1BF6142-6168-45AD-B00F-4876B100FF2F}" srcOrd="3" destOrd="0" parTransId="{54AB1936-2E8D-47FE-AD30-C3930AA40CA8}" sibTransId="{31008D95-5762-4DD2-8FA9-85D0DD5DBC19}"/>
    <dgm:cxn modelId="{EC8795E0-8B87-4289-931A-175E008420C3}" type="presOf" srcId="{5929582A-7734-4E0E-83AE-A027F403E6CB}" destId="{E2E66570-4EB2-481A-8C27-23F1F032FDF9}" srcOrd="0" destOrd="0" presId="urn:microsoft.com/office/officeart/2005/8/layout/vList5"/>
    <dgm:cxn modelId="{3BB1DCE0-5686-42E2-9439-0077DC766517}" type="presOf" srcId="{81904CAB-FD21-4E10-83FF-FCC2780D3D60}" destId="{1B912865-8BB7-4342-BADC-450B129E2EE9}" srcOrd="0" destOrd="1" presId="urn:microsoft.com/office/officeart/2005/8/layout/vList5"/>
    <dgm:cxn modelId="{4818F7F0-0E3E-48E6-A888-491D62CB0283}" srcId="{5929582A-7734-4E0E-83AE-A027F403E6CB}" destId="{E778C4FF-348F-4C8D-BEC8-305CDCE1C199}" srcOrd="1" destOrd="0" parTransId="{5E355BC6-1A91-4AD0-B91D-C503DC23E1DA}" sibTransId="{925013D1-8487-4024-910A-42EFE19D3AAA}"/>
    <dgm:cxn modelId="{EC282EB0-F4A4-4858-81ED-69EC535C87C9}" type="presParOf" srcId="{E2E66570-4EB2-481A-8C27-23F1F032FDF9}" destId="{43BB6415-2B48-4D77-8E9E-1E449E7D8BE1}" srcOrd="0" destOrd="0" presId="urn:microsoft.com/office/officeart/2005/8/layout/vList5"/>
    <dgm:cxn modelId="{926F6C83-C17E-48FE-BC29-6DDE8E672098}" type="presParOf" srcId="{43BB6415-2B48-4D77-8E9E-1E449E7D8BE1}" destId="{6196A799-B770-4ED7-BD5E-F8CF0CB44C9C}" srcOrd="0" destOrd="0" presId="urn:microsoft.com/office/officeart/2005/8/layout/vList5"/>
    <dgm:cxn modelId="{7DABC179-FF22-48BB-BC0A-DD1C6632E73B}" type="presParOf" srcId="{43BB6415-2B48-4D77-8E9E-1E449E7D8BE1}" destId="{26417BDB-2142-44ED-8A0B-E469BF42D0E6}" srcOrd="1" destOrd="0" presId="urn:microsoft.com/office/officeart/2005/8/layout/vList5"/>
    <dgm:cxn modelId="{9ADBB98D-74DB-4AFB-BE4F-F80C36FA8BB4}" type="presParOf" srcId="{E2E66570-4EB2-481A-8C27-23F1F032FDF9}" destId="{06F66944-1977-4C1E-9495-D4BD58D77DC8}" srcOrd="1" destOrd="0" presId="urn:microsoft.com/office/officeart/2005/8/layout/vList5"/>
    <dgm:cxn modelId="{1EB66BA6-A2F8-4ACC-BB3F-0030497F21AA}" type="presParOf" srcId="{E2E66570-4EB2-481A-8C27-23F1F032FDF9}" destId="{C3AAB128-2BC2-43B7-B73D-75068779CE8C}" srcOrd="2" destOrd="0" presId="urn:microsoft.com/office/officeart/2005/8/layout/vList5"/>
    <dgm:cxn modelId="{804CB42D-4BE3-4F2A-BCA9-A4BD2863258C}" type="presParOf" srcId="{C3AAB128-2BC2-43B7-B73D-75068779CE8C}" destId="{27C423CA-BF81-4E0C-8635-5921A3353FF6}" srcOrd="0" destOrd="0" presId="urn:microsoft.com/office/officeart/2005/8/layout/vList5"/>
    <dgm:cxn modelId="{F0D00C05-BB0B-4355-9572-066A280B4ED6}" type="presParOf" srcId="{C3AAB128-2BC2-43B7-B73D-75068779CE8C}" destId="{1B912865-8BB7-4342-BADC-450B129E2EE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6950D-96C7-4BAA-9EAC-122E76C2DD25}">
      <dsp:nvSpPr>
        <dsp:cNvPr id="0" name=""/>
        <dsp:cNvSpPr/>
      </dsp:nvSpPr>
      <dsp:spPr>
        <a:xfrm>
          <a:off x="2010542" y="1190240"/>
          <a:ext cx="1104097" cy="525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078"/>
              </a:lnTo>
              <a:lnTo>
                <a:pt x="1104097" y="358078"/>
              </a:lnTo>
              <a:lnTo>
                <a:pt x="1104097" y="52545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2A3CC-5134-4F9A-8A59-305CFBE30074}">
      <dsp:nvSpPr>
        <dsp:cNvPr id="0" name=""/>
        <dsp:cNvSpPr/>
      </dsp:nvSpPr>
      <dsp:spPr>
        <a:xfrm>
          <a:off x="906444" y="1190240"/>
          <a:ext cx="1104097" cy="525450"/>
        </a:xfrm>
        <a:custGeom>
          <a:avLst/>
          <a:gdLst/>
          <a:ahLst/>
          <a:cxnLst/>
          <a:rect l="0" t="0" r="0" b="0"/>
          <a:pathLst>
            <a:path>
              <a:moveTo>
                <a:pt x="1104097" y="0"/>
              </a:moveTo>
              <a:lnTo>
                <a:pt x="1104097" y="358078"/>
              </a:lnTo>
              <a:lnTo>
                <a:pt x="0" y="358078"/>
              </a:lnTo>
              <a:lnTo>
                <a:pt x="0" y="52545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B3354-D02C-4FDC-A5BC-8C8477CA49B2}">
      <dsp:nvSpPr>
        <dsp:cNvPr id="0" name=""/>
        <dsp:cNvSpPr/>
      </dsp:nvSpPr>
      <dsp:spPr>
        <a:xfrm>
          <a:off x="1107189" y="42982"/>
          <a:ext cx="1806705" cy="1147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CAEB1-B0B4-45C3-AC24-F389E75F974C}">
      <dsp:nvSpPr>
        <dsp:cNvPr id="0" name=""/>
        <dsp:cNvSpPr/>
      </dsp:nvSpPr>
      <dsp:spPr>
        <a:xfrm>
          <a:off x="1307934" y="233689"/>
          <a:ext cx="1806705" cy="1147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Census Bureau </a:t>
          </a:r>
          <a:r>
            <a:rPr lang="en-US" sz="1800" kern="1200"/>
            <a:t>– domestic poverty</a:t>
          </a:r>
        </a:p>
      </dsp:txBody>
      <dsp:txXfrm>
        <a:off x="1341536" y="267291"/>
        <a:ext cx="1739501" cy="1080053"/>
      </dsp:txXfrm>
    </dsp:sp>
    <dsp:sp modelId="{88334520-D639-4DE6-9558-1FF0186D1180}">
      <dsp:nvSpPr>
        <dsp:cNvPr id="0" name=""/>
        <dsp:cNvSpPr/>
      </dsp:nvSpPr>
      <dsp:spPr>
        <a:xfrm>
          <a:off x="3092" y="1715690"/>
          <a:ext cx="1806705" cy="1147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92D57-57D7-40E6-B908-CB704FC1934C}">
      <dsp:nvSpPr>
        <dsp:cNvPr id="0" name=""/>
        <dsp:cNvSpPr/>
      </dsp:nvSpPr>
      <dsp:spPr>
        <a:xfrm>
          <a:off x="203837" y="1906397"/>
          <a:ext cx="1806705" cy="1147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Current Population Survey</a:t>
          </a:r>
        </a:p>
      </dsp:txBody>
      <dsp:txXfrm>
        <a:off x="237439" y="1939999"/>
        <a:ext cx="1739501" cy="1080053"/>
      </dsp:txXfrm>
    </dsp:sp>
    <dsp:sp modelId="{E9618C52-9018-415A-813B-D6227860F6DA}">
      <dsp:nvSpPr>
        <dsp:cNvPr id="0" name=""/>
        <dsp:cNvSpPr/>
      </dsp:nvSpPr>
      <dsp:spPr>
        <a:xfrm>
          <a:off x="2211287" y="1715690"/>
          <a:ext cx="1806705" cy="1147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4441A-45DD-417E-89F3-14A03E86C18C}">
      <dsp:nvSpPr>
        <dsp:cNvPr id="0" name=""/>
        <dsp:cNvSpPr/>
      </dsp:nvSpPr>
      <dsp:spPr>
        <a:xfrm>
          <a:off x="2412032" y="1906397"/>
          <a:ext cx="1806705" cy="1147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American Community Survey</a:t>
          </a:r>
        </a:p>
      </dsp:txBody>
      <dsp:txXfrm>
        <a:off x="2445634" y="1939999"/>
        <a:ext cx="1739501" cy="1080053"/>
      </dsp:txXfrm>
    </dsp:sp>
    <dsp:sp modelId="{1544DC07-CAEE-4A90-847E-3038ECE0C54A}">
      <dsp:nvSpPr>
        <dsp:cNvPr id="0" name=""/>
        <dsp:cNvSpPr/>
      </dsp:nvSpPr>
      <dsp:spPr>
        <a:xfrm>
          <a:off x="3315385" y="42982"/>
          <a:ext cx="1806705" cy="1147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EB593-81BE-459F-A501-88FD3F42BF35}">
      <dsp:nvSpPr>
        <dsp:cNvPr id="0" name=""/>
        <dsp:cNvSpPr/>
      </dsp:nvSpPr>
      <dsp:spPr>
        <a:xfrm>
          <a:off x="3516130" y="233689"/>
          <a:ext cx="1806705" cy="1147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USDA</a:t>
          </a:r>
          <a:r>
            <a:rPr lang="en-US" sz="1800" kern="1200"/>
            <a:t>, State of Food Security – domestic hunger</a:t>
          </a:r>
        </a:p>
      </dsp:txBody>
      <dsp:txXfrm>
        <a:off x="3549732" y="267291"/>
        <a:ext cx="1739501" cy="1080053"/>
      </dsp:txXfrm>
    </dsp:sp>
    <dsp:sp modelId="{87840874-7B6B-4CA1-8C10-AAF674DDFB6F}">
      <dsp:nvSpPr>
        <dsp:cNvPr id="0" name=""/>
        <dsp:cNvSpPr/>
      </dsp:nvSpPr>
      <dsp:spPr>
        <a:xfrm>
          <a:off x="5523580" y="42982"/>
          <a:ext cx="1806705" cy="1147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721E8-24A7-4554-A0C3-2815D8944FF1}">
      <dsp:nvSpPr>
        <dsp:cNvPr id="0" name=""/>
        <dsp:cNvSpPr/>
      </dsp:nvSpPr>
      <dsp:spPr>
        <a:xfrm>
          <a:off x="5724325" y="233689"/>
          <a:ext cx="1806705" cy="1147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FAO</a:t>
          </a:r>
          <a:r>
            <a:rPr lang="en-US" sz="1800" kern="1200"/>
            <a:t> – global food security</a:t>
          </a:r>
        </a:p>
      </dsp:txBody>
      <dsp:txXfrm>
        <a:off x="5757927" y="267291"/>
        <a:ext cx="1739501" cy="1080053"/>
      </dsp:txXfrm>
    </dsp:sp>
    <dsp:sp modelId="{EB24D6E6-F050-4CBB-8E82-569A0A06ABDD}">
      <dsp:nvSpPr>
        <dsp:cNvPr id="0" name=""/>
        <dsp:cNvSpPr/>
      </dsp:nvSpPr>
      <dsp:spPr>
        <a:xfrm>
          <a:off x="7731776" y="42982"/>
          <a:ext cx="1806705" cy="1147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32E72-4F37-4E10-A8C8-C96354C9A442}">
      <dsp:nvSpPr>
        <dsp:cNvPr id="0" name=""/>
        <dsp:cNvSpPr/>
      </dsp:nvSpPr>
      <dsp:spPr>
        <a:xfrm>
          <a:off x="7932521" y="233689"/>
          <a:ext cx="1806705" cy="1147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World Bank </a:t>
          </a:r>
          <a:r>
            <a:rPr lang="en-US" sz="1800" kern="1200"/>
            <a:t>– global poverty</a:t>
          </a:r>
        </a:p>
      </dsp:txBody>
      <dsp:txXfrm>
        <a:off x="7966123" y="267291"/>
        <a:ext cx="1739501" cy="1080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17BDB-2142-44ED-8A0B-E469BF42D0E6}">
      <dsp:nvSpPr>
        <dsp:cNvPr id="0" name=""/>
        <dsp:cNvSpPr/>
      </dsp:nvSpPr>
      <dsp:spPr>
        <a:xfrm rot="5400000">
          <a:off x="3419003" y="-832468"/>
          <a:ext cx="1992302" cy="41554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Defined as low height for age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Continues to decline, to  22% in 2017 (from 22.9% in 2016 and 29.5% in 2005)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151 million children under 5</a:t>
          </a:r>
        </a:p>
      </dsp:txBody>
      <dsp:txXfrm rot="-5400000">
        <a:off x="2337434" y="346357"/>
        <a:ext cx="4058184" cy="1797790"/>
      </dsp:txXfrm>
    </dsp:sp>
    <dsp:sp modelId="{6196A799-B770-4ED7-BD5E-F8CF0CB44C9C}">
      <dsp:nvSpPr>
        <dsp:cNvPr id="0" name=""/>
        <dsp:cNvSpPr/>
      </dsp:nvSpPr>
      <dsp:spPr>
        <a:xfrm>
          <a:off x="0" y="62"/>
          <a:ext cx="2337435" cy="24903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Stunting</a:t>
          </a:r>
        </a:p>
      </dsp:txBody>
      <dsp:txXfrm>
        <a:off x="114104" y="114166"/>
        <a:ext cx="2109227" cy="2262170"/>
      </dsp:txXfrm>
    </dsp:sp>
    <dsp:sp modelId="{1B912865-8BB7-4342-BADC-450B129E2EE9}">
      <dsp:nvSpPr>
        <dsp:cNvPr id="0" name=""/>
        <dsp:cNvSpPr/>
      </dsp:nvSpPr>
      <dsp:spPr>
        <a:xfrm rot="5400000">
          <a:off x="3298210" y="1782428"/>
          <a:ext cx="2233889" cy="4155440"/>
        </a:xfrm>
        <a:prstGeom prst="round2SameRect">
          <a:avLst/>
        </a:prstGeom>
        <a:solidFill>
          <a:schemeClr val="accent2">
            <a:tint val="40000"/>
            <a:alpha val="90000"/>
            <a:hueOff val="-4524440"/>
            <a:satOff val="25974"/>
            <a:lumOff val="1714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4524440"/>
              <a:satOff val="25974"/>
              <a:lumOff val="17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Defined as low weight for height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Usually result of low birth weight, inadequate diet, poor care practices, and infections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7.5% of children under five years of age (2017) – down from 7.7% in 2016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50 million children</a:t>
          </a:r>
        </a:p>
      </dsp:txBody>
      <dsp:txXfrm rot="-5400000">
        <a:off x="2337435" y="2852253"/>
        <a:ext cx="4046391" cy="2015791"/>
      </dsp:txXfrm>
    </dsp:sp>
    <dsp:sp modelId="{27C423CA-BF81-4E0C-8635-5921A3353FF6}">
      <dsp:nvSpPr>
        <dsp:cNvPr id="0" name=""/>
        <dsp:cNvSpPr/>
      </dsp:nvSpPr>
      <dsp:spPr>
        <a:xfrm>
          <a:off x="0" y="2614959"/>
          <a:ext cx="2337435" cy="2490378"/>
        </a:xfrm>
        <a:prstGeom prst="roundRec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Wasting</a:t>
          </a:r>
        </a:p>
      </dsp:txBody>
      <dsp:txXfrm>
        <a:off x="114104" y="2729063"/>
        <a:ext cx="2109227" cy="2262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403E1-D2AA-4A76-8F29-6FB3FC3F26AA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8F859-E65D-4373-B59B-A8E49FD3E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 challenges to </a:t>
            </a:r>
            <a:r>
              <a:rPr lang="en-US"/>
              <a:t>some 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0CBB1A-70FE-4EEB-BB07-8666DE4C7F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852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times the cost of a minimum food diet in 1963, adjusted for prices by the Consumer Price Index</a:t>
            </a:r>
          </a:p>
          <a:p>
            <a:r>
              <a:rPr lang="en-US" dirty="0"/>
              <a:t>Not the same as “poverty guidelines” e.g. guideline for family of four = $24,600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EA58B-7D63-4705-9B55-BC35915A14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0894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EA58B-7D63-4705-9B55-BC35915A14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27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Median would probably be better, but we only have mean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EA58B-7D63-4705-9B55-BC35915A14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24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Much of the decline in East Asia is growth in income – economic growth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EA58B-7D63-4705-9B55-BC35915A14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400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EA58B-7D63-4705-9B55-BC35915A14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082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Prevalence in undernourishment is traditional measure – food supply, consumption, and energy needs by country; prevalence of severe food insecurity is based on interviews with adults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A58B-7D63-4705-9B55-BC35915A14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1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8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6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02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57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60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1668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712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25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13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7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6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3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4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2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5BB1C6-BF8F-4481-8AB2-603A1C8A906A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9E4D3-AC54-469E-9F3C-7EA69232A0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Poverty and hunger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84D7C4-1A60-49EE-802B-826075E5E1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Updated data for 2018</a:t>
            </a:r>
          </a:p>
        </p:txBody>
      </p:sp>
    </p:spTree>
    <p:extLst>
      <p:ext uri="{BB962C8B-B14F-4D97-AF65-F5344CB8AC3E}">
        <p14:creationId xmlns:p14="http://schemas.microsoft.com/office/powerpoint/2010/main" val="1135455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E0E16-4F78-499B-AB44-1DD33076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218662"/>
            <a:ext cx="10018713" cy="934278"/>
          </a:xfrm>
        </p:spPr>
        <p:txBody>
          <a:bodyPr/>
          <a:lstStyle/>
          <a:p>
            <a:r>
              <a:rPr lang="en-US" dirty="0"/>
              <a:t>Child Food Security - 2017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61DC0-7761-4CE5-AB6C-1FB93823B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74035"/>
            <a:ext cx="10018713" cy="5883965"/>
          </a:xfrm>
        </p:spPr>
        <p:txBody>
          <a:bodyPr>
            <a:normAutofit/>
          </a:bodyPr>
          <a:lstStyle/>
          <a:p>
            <a:r>
              <a:rPr lang="en-US" dirty="0"/>
              <a:t>Very tricky to measure</a:t>
            </a:r>
          </a:p>
          <a:p>
            <a:pPr lvl="1"/>
            <a:r>
              <a:rPr lang="en-US" sz="2400" dirty="0"/>
              <a:t>Often, only adults within a household are food-insecure, giving up their own food so children can eat</a:t>
            </a:r>
          </a:p>
          <a:p>
            <a:pPr lvl="1"/>
            <a:r>
              <a:rPr lang="en-US" sz="2400" dirty="0"/>
              <a:t>Not all children are in a household food-insecure</a:t>
            </a:r>
          </a:p>
          <a:p>
            <a:r>
              <a:rPr lang="en-US" dirty="0"/>
              <a:t>15.7% of households with children experienced food insecurity</a:t>
            </a:r>
          </a:p>
          <a:p>
            <a:r>
              <a:rPr lang="en-US" dirty="0"/>
              <a:t>6.5 million children lived in households in which children and adults were food insecure (compare: 12.9 million children were in food-insecure households)</a:t>
            </a:r>
          </a:p>
          <a:p>
            <a:r>
              <a:rPr lang="en-US" dirty="0"/>
              <a:t>540,000 children lived in households in which at least one child experienced very low food security</a:t>
            </a:r>
          </a:p>
          <a:p>
            <a:pPr lvl="1"/>
            <a:r>
              <a:rPr lang="en-US" sz="2400" dirty="0"/>
              <a:t>Compare: 700,000 children in 2016</a:t>
            </a:r>
          </a:p>
          <a:p>
            <a:pPr lvl="1"/>
            <a:r>
              <a:rPr lang="en-US" sz="2400" dirty="0"/>
              <a:t>Represents 0.7% of children in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67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DDCB7-2111-4865-8090-479F504D6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36663"/>
            <a:ext cx="10018713" cy="1234937"/>
          </a:xfrm>
        </p:spPr>
        <p:txBody>
          <a:bodyPr/>
          <a:lstStyle/>
          <a:p>
            <a:r>
              <a:rPr lang="en-US" dirty="0"/>
              <a:t>POVERTY – GLOBAL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718EF-15F8-41C3-9F10-EDAF738F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00225"/>
            <a:ext cx="10018713" cy="4839114"/>
          </a:xfrm>
        </p:spPr>
        <p:txBody>
          <a:bodyPr>
            <a:normAutofit/>
          </a:bodyPr>
          <a:lstStyle/>
          <a:p>
            <a:r>
              <a:rPr lang="en-US" sz="2800" dirty="0"/>
              <a:t>Global extreme poverty threshold - $1.90 per day</a:t>
            </a:r>
          </a:p>
          <a:p>
            <a:r>
              <a:rPr lang="en-US" sz="2800" dirty="0"/>
              <a:t>10% of people worldwide lived in extreme poverty in 2015 (most recent year)</a:t>
            </a:r>
          </a:p>
          <a:p>
            <a:r>
              <a:rPr lang="en-US" sz="2800" dirty="0"/>
              <a:t>This represents about </a:t>
            </a:r>
            <a:r>
              <a:rPr lang="en-US" sz="2800" b="1" dirty="0"/>
              <a:t>736 million people </a:t>
            </a:r>
          </a:p>
          <a:p>
            <a:r>
              <a:rPr lang="en-US" sz="2800" dirty="0"/>
              <a:t>Down from 12.4%, or 880 million people in 2012; 10.7%, or 766 million people in 2013</a:t>
            </a:r>
          </a:p>
          <a:p>
            <a:r>
              <a:rPr lang="en-US" sz="2800" dirty="0"/>
              <a:t>Compare to 1990 – 35% were living in poverty, or about 1.8 billion people</a:t>
            </a:r>
          </a:p>
        </p:txBody>
      </p:sp>
    </p:spTree>
    <p:extLst>
      <p:ext uri="{BB962C8B-B14F-4D97-AF65-F5344CB8AC3E}">
        <p14:creationId xmlns:p14="http://schemas.microsoft.com/office/powerpoint/2010/main" val="3377092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616B3DC-C165-433D-9187-62DCC0E31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7E1BF84-9824-4B0E-98DF-F0F7181DD0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A85FA340-7392-4303-9707-A12F45A46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758A9051-2BD9-4868-8B84-344752FA2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58264C49-3539-4CBD-8F11-1106C8B87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E862133-5C7E-4B32-9786-0B33BC51A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90925F6C-DF03-4707-9176-6049F049B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6073935-E043-4801-AF06-06093A91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3F13CB-AD4B-4C2B-845C-08C358BB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1742" y="648930"/>
            <a:ext cx="3461281" cy="33473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/>
              <a:t>Global Poverty Trends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AC26FF4-D6F9-4A94-A837-D051A101E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6714" y="-4763"/>
            <a:ext cx="5014912" cy="6862763"/>
            <a:chOff x="2928938" y="-4763"/>
            <a:chExt cx="5014912" cy="6862763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EFFE501B-F9EC-4229-99D6-F39E38A71B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B064C6A0-3DE4-4F4A-B650-78A628163E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43CD3E83-3D0D-40EE-B1A2-9C989EBF2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4" name="Freeform 26">
              <a:extLst>
                <a:ext uri="{FF2B5EF4-FFF2-40B4-BE49-F238E27FC236}">
                  <a16:creationId xmlns:a16="http://schemas.microsoft.com/office/drawing/2014/main" id="{71553909-760D-4B98-96A4-F9F48339AF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1F006A6C-F843-49BC-AC84-89BD2AF58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62AEE6F3-16F4-4944-8459-4D5EEA34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8" name="Rounded Rectangle 16">
            <a:extLst>
              <a:ext uri="{FF2B5EF4-FFF2-40B4-BE49-F238E27FC236}">
                <a16:creationId xmlns:a16="http://schemas.microsoft.com/office/drawing/2014/main" id="{8D6B9972-4A81-4223-9901-0E559A1D5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693" y="648931"/>
            <a:ext cx="6854433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BB9FD9-2FD5-4CB2-8286-E11DD16824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8994" y="457200"/>
            <a:ext cx="7962621" cy="591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393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28A4A409-9242-444A-AC1F-809866828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BF65108-5AB6-40BD-BCAF-526D8E309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C77C904B-BC3A-472F-BB70-8750D41E4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E910D569-2CFD-4010-B886-2F31BB8EC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5A816932-FBAD-46C0-AA92-336589A5A9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D914BDD-E5E0-4DFB-8072-5B498F94A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ED9E392E-46C2-4B84-A121-9B2BC452F0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4F04DDC-37FA-4E5C-A3E1-3D69AEB74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2812385" cy="1752599"/>
          </a:xfrm>
        </p:spPr>
        <p:txBody>
          <a:bodyPr>
            <a:normAutofit/>
          </a:bodyPr>
          <a:lstStyle/>
          <a:p>
            <a:r>
              <a:rPr lang="en-US" sz="3200"/>
              <a:t>Global Poverty by Region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1ACAA3-5B44-4776-BF3E-F3C689CF4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188" y="2541122"/>
            <a:ext cx="3269755" cy="3859677"/>
          </a:xfrm>
        </p:spPr>
        <p:txBody>
          <a:bodyPr>
            <a:normAutofit/>
          </a:bodyPr>
          <a:lstStyle/>
          <a:p>
            <a:r>
              <a:rPr lang="en-US" sz="1800" dirty="0"/>
              <a:t>East Asia and Pacific – from 60% (1990) to less than 3% (2015)</a:t>
            </a:r>
          </a:p>
          <a:p>
            <a:r>
              <a:rPr lang="en-US" sz="1800" dirty="0"/>
              <a:t>“Extreme poverty is increasingly becoming a Sub-Saharan African problem” (World Bank, 2018)</a:t>
            </a:r>
          </a:p>
          <a:p>
            <a:r>
              <a:rPr lang="en-US" sz="1800" dirty="0"/>
              <a:t>Highest poverty (2015): India, Bangladesh, Congo, Nigeria, Ethiopia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21" name="Rounded Rectangle 16">
            <a:extLst>
              <a:ext uri="{FF2B5EF4-FFF2-40B4-BE49-F238E27FC236}">
                <a16:creationId xmlns:a16="http://schemas.microsoft.com/office/drawing/2014/main" id="{21ECAAB0-702B-4C08-B30F-0AFAC3479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B4BCB825-B60A-4820-8CFE-E4282A8FF3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316" y="648931"/>
            <a:ext cx="7646497" cy="514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66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B6C0-BE85-4CAE-B251-681A4F3CF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en-US" dirty="0"/>
              <a:t>Food Security and Undernourishment - Global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DEAB2-DCBF-44B7-866D-B2DE3958D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62151"/>
            <a:ext cx="10018713" cy="46228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The worrisome trend in undernourishment continues</a:t>
            </a:r>
          </a:p>
          <a:p>
            <a:pPr lvl="1"/>
            <a:r>
              <a:rPr lang="en-US" sz="2800" dirty="0"/>
              <a:t>777 million in 2015 – 10.6%</a:t>
            </a:r>
          </a:p>
          <a:p>
            <a:pPr lvl="1"/>
            <a:r>
              <a:rPr lang="en-US" sz="2800" dirty="0"/>
              <a:t>815 million in 2016 – 10.8%</a:t>
            </a:r>
          </a:p>
          <a:p>
            <a:pPr lvl="1"/>
            <a:r>
              <a:rPr lang="en-US" sz="2800" b="1" dirty="0"/>
              <a:t>821 million in 2017 – 10.9%</a:t>
            </a:r>
          </a:p>
          <a:p>
            <a:r>
              <a:rPr lang="en-US" sz="3200" dirty="0"/>
              <a:t>Severe food insecurity affected </a:t>
            </a:r>
            <a:r>
              <a:rPr lang="en-US" sz="3200" b="1" dirty="0"/>
              <a:t>10.2%</a:t>
            </a:r>
            <a:r>
              <a:rPr lang="en-US" sz="3200" dirty="0"/>
              <a:t> of global population (2017)</a:t>
            </a:r>
          </a:p>
          <a:p>
            <a:pPr lvl="1"/>
            <a:r>
              <a:rPr lang="en-US" sz="3000" dirty="0"/>
              <a:t>About 770 million people</a:t>
            </a:r>
          </a:p>
          <a:p>
            <a:pPr lvl="1"/>
            <a:r>
              <a:rPr lang="en-US" sz="3000" dirty="0"/>
              <a:t>8.9% in 2014</a:t>
            </a:r>
          </a:p>
          <a:p>
            <a:pPr lvl="1"/>
            <a:r>
              <a:rPr lang="en-US" sz="3000" dirty="0"/>
              <a:t>8.9% in 2016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01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3F689-D4CA-44C9-90D6-840C6F006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in Climate Change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BD52F-F295-4D60-861E-0A2EC9B5F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06487"/>
            <a:ext cx="10018713" cy="3914913"/>
          </a:xfrm>
        </p:spPr>
        <p:txBody>
          <a:bodyPr>
            <a:normAutofit/>
          </a:bodyPr>
          <a:lstStyle/>
          <a:p>
            <a:r>
              <a:rPr lang="en-US" sz="2800" dirty="0"/>
              <a:t>Risk of extreme weather events because of climate change is associate with an increase in undernourishment</a:t>
            </a:r>
          </a:p>
          <a:p>
            <a:r>
              <a:rPr lang="en-US" sz="2800" dirty="0"/>
              <a:t>For </a:t>
            </a:r>
            <a:r>
              <a:rPr lang="en-US" sz="2800" b="1" dirty="0"/>
              <a:t>36%</a:t>
            </a:r>
            <a:r>
              <a:rPr lang="en-US" sz="2800" dirty="0"/>
              <a:t> of the countries that experienced a rise in undernourishment since 2005, this coincided with drought</a:t>
            </a:r>
          </a:p>
          <a:p>
            <a:r>
              <a:rPr lang="en-US" sz="2800" b="1" dirty="0"/>
              <a:t>51</a:t>
            </a:r>
            <a:r>
              <a:rPr lang="en-US" sz="2800" dirty="0"/>
              <a:t> low- or middle-income countries experienced early or delayed onsets of growing seasons, </a:t>
            </a:r>
            <a:r>
              <a:rPr lang="en-US" sz="2800" b="1" dirty="0"/>
              <a:t>29</a:t>
            </a:r>
            <a:r>
              <a:rPr lang="en-US" sz="2800" dirty="0"/>
              <a:t> experienced shorter seasons, and </a:t>
            </a:r>
            <a:r>
              <a:rPr lang="en-US" sz="2800" b="1" dirty="0"/>
              <a:t>28</a:t>
            </a:r>
            <a:r>
              <a:rPr lang="en-US" sz="2800" dirty="0"/>
              <a:t> experienced both in 2017</a:t>
            </a:r>
          </a:p>
        </p:txBody>
      </p:sp>
    </p:spTree>
    <p:extLst>
      <p:ext uri="{BB962C8B-B14F-4D97-AF65-F5344CB8AC3E}">
        <p14:creationId xmlns:p14="http://schemas.microsoft.com/office/powerpoint/2010/main" val="2762249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E9F21-0CE0-463A-83FA-30FF18C7D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04336"/>
            <a:ext cx="10018713" cy="1752599"/>
          </a:xfrm>
        </p:spPr>
        <p:txBody>
          <a:bodyPr/>
          <a:lstStyle/>
          <a:p>
            <a:r>
              <a:rPr lang="en-US" dirty="0"/>
              <a:t>How does climate change affect hunger?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BD417-A9A1-4E20-86DD-11CE17E25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56935"/>
            <a:ext cx="10018713" cy="4181915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Food availability </a:t>
            </a:r>
            <a:r>
              <a:rPr lang="en-US" dirty="0"/>
              <a:t>– floods, droughts, and storms destroy crops or threaten growing seasons; drought accounts for 80% of the global loss in agricultural production; increased imports</a:t>
            </a:r>
          </a:p>
          <a:p>
            <a:r>
              <a:rPr lang="en-US" b="1" dirty="0"/>
              <a:t>Food access </a:t>
            </a:r>
            <a:r>
              <a:rPr lang="en-US" dirty="0"/>
              <a:t>– threats to livelihoods dependent on agriculture or climate; price spikes after climate-related crises (low supply)</a:t>
            </a:r>
          </a:p>
          <a:p>
            <a:r>
              <a:rPr lang="en-US" b="1" dirty="0"/>
              <a:t>Food utilization </a:t>
            </a:r>
            <a:r>
              <a:rPr lang="en-US" dirty="0"/>
              <a:t>– reduced quality and diversity of foods because of high prices and low supplies; less safety in food – rainfall encourages mold growth; increased risk of salmonella in warmer conditions</a:t>
            </a:r>
          </a:p>
          <a:p>
            <a:r>
              <a:rPr lang="en-US" b="1" dirty="0"/>
              <a:t>Stability</a:t>
            </a:r>
            <a:r>
              <a:rPr lang="en-US" dirty="0"/>
              <a:t> – increases in migration, severity of illnesses (e.g. kidney disease in arid regions and heatstroke), changes in livelihoods; scarce resources can trigger volatility and conflict</a:t>
            </a:r>
          </a:p>
        </p:txBody>
      </p:sp>
    </p:spTree>
    <p:extLst>
      <p:ext uri="{BB962C8B-B14F-4D97-AF65-F5344CB8AC3E}">
        <p14:creationId xmlns:p14="http://schemas.microsoft.com/office/powerpoint/2010/main" val="3423831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8868F5-5E95-4CFA-9E89-58BDD8EE1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Nutritional Outcomes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49F675-DC1F-4CF0-B30D-88FAA18989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558195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98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r>
              <a:rPr lang="en-US"/>
              <a:t>Sources</a:t>
            </a:r>
            <a:endParaRPr lang="en-US" dirty="0"/>
          </a:p>
        </p:txBody>
      </p:sp>
      <p:graphicFrame>
        <p:nvGraphicFramePr>
          <p:cNvPr id="5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1760705" y="2694562"/>
          <a:ext cx="9742319" cy="309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078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C51482-8908-47EE-ADF0-E666D132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FF"/>
                </a:solidFill>
              </a:rPr>
              <a:t>U.S. POVERTY THRESHOLDS- 2017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B1F2C-0C57-4E8E-ADFC-B7B4612D5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1 person (average):	$12,488</a:t>
            </a:r>
          </a:p>
          <a:p>
            <a:pPr marL="0" indent="0">
              <a:buNone/>
            </a:pPr>
            <a:r>
              <a:rPr lang="en-US" sz="4000" dirty="0"/>
              <a:t>   1, under 65:			$12,752</a:t>
            </a:r>
            <a:br>
              <a:rPr lang="en-US" sz="4000" dirty="0"/>
            </a:br>
            <a:r>
              <a:rPr lang="en-US" sz="4000" dirty="0"/>
              <a:t>   1, 65 or older:			$11,756</a:t>
            </a:r>
          </a:p>
          <a:p>
            <a:pPr marL="0" indent="0">
              <a:buNone/>
            </a:pPr>
            <a:r>
              <a:rPr lang="en-US" sz="4000" dirty="0"/>
              <a:t>2 people:				$16,493</a:t>
            </a:r>
          </a:p>
          <a:p>
            <a:pPr marL="0" indent="0">
              <a:buNone/>
            </a:pPr>
            <a:r>
              <a:rPr lang="en-US" sz="4000" dirty="0"/>
              <a:t>3 people:				$19,515</a:t>
            </a:r>
          </a:p>
          <a:p>
            <a:pPr marL="0" indent="0">
              <a:buNone/>
            </a:pPr>
            <a:r>
              <a:rPr lang="en-US" sz="4000" dirty="0"/>
              <a:t>4 people:				$25,094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038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F7164-624D-4579-B741-52698DF19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976" y="54033"/>
            <a:ext cx="10018713" cy="1752599"/>
          </a:xfrm>
        </p:spPr>
        <p:txBody>
          <a:bodyPr/>
          <a:lstStyle/>
          <a:p>
            <a:r>
              <a:rPr lang="en-US" dirty="0"/>
              <a:t>Notes about the Poverty Thresholds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98D63-96AF-4F07-AEA3-041774E67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79720"/>
            <a:ext cx="10018713" cy="432342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Three times the cost of a minimum food diet in 1963, adjusted for inflation by the Consumer Price Index</a:t>
            </a:r>
          </a:p>
          <a:p>
            <a:r>
              <a:rPr lang="en-US" sz="2800" b="1" dirty="0"/>
              <a:t>Not the same as poverty guidelines</a:t>
            </a:r>
            <a:r>
              <a:rPr lang="en-US" sz="2800" dirty="0"/>
              <a:t>, which determine eligibility for programs like SNAP</a:t>
            </a:r>
          </a:p>
          <a:p>
            <a:pPr lvl="1"/>
            <a:r>
              <a:rPr lang="en-US" sz="2400" dirty="0"/>
              <a:t>Guidelines don’t consider age of household or number of children</a:t>
            </a:r>
          </a:p>
          <a:p>
            <a:pPr lvl="1"/>
            <a:r>
              <a:rPr lang="en-US" sz="2400" dirty="0"/>
              <a:t>Family of four: $24,600 (guideline); $24,944-$25,283 (threshold)</a:t>
            </a:r>
          </a:p>
          <a:p>
            <a:pPr lvl="1"/>
            <a:r>
              <a:rPr lang="en-US" sz="2400" dirty="0"/>
              <a:t>To be considered “in poverty” in the US, a household’s income must be below the </a:t>
            </a:r>
            <a:r>
              <a:rPr lang="en-US" sz="2400" b="1" dirty="0"/>
              <a:t>threshold </a:t>
            </a:r>
            <a:r>
              <a:rPr lang="en-US" sz="2400" dirty="0"/>
              <a:t>for their household size, adjusted by age and number of children.</a:t>
            </a:r>
          </a:p>
          <a:p>
            <a:pPr lvl="1"/>
            <a:r>
              <a:rPr lang="en-US" sz="2400" dirty="0"/>
              <a:t>To be considered eligible for some programs in the US, a household’s income must be below the </a:t>
            </a:r>
            <a:r>
              <a:rPr lang="en-US" sz="2400" b="1" dirty="0"/>
              <a:t>guideline</a:t>
            </a:r>
            <a:r>
              <a:rPr lang="en-US" sz="2400" dirty="0"/>
              <a:t> for their household size.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13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31285-B4E6-4EA2-BB80-EB163386E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Wages and Household Income -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36D2D-BBF5-4EC0-8F52-3332EA50F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311400"/>
            <a:ext cx="10018713" cy="3727449"/>
          </a:xfrm>
        </p:spPr>
        <p:txBody>
          <a:bodyPr/>
          <a:lstStyle/>
          <a:p>
            <a:r>
              <a:rPr lang="en-US" dirty="0"/>
              <a:t>Median household income grew by 1.8% to $61,372</a:t>
            </a:r>
          </a:p>
          <a:p>
            <a:r>
              <a:rPr lang="en-US" dirty="0"/>
              <a:t>Real median earnings of full-time, year-round workers fell by 1.1%</a:t>
            </a:r>
          </a:p>
          <a:p>
            <a:pPr lvl="1"/>
            <a:r>
              <a:rPr lang="en-US" dirty="0"/>
              <a:t>$52,146 for men; $41,977 for women</a:t>
            </a:r>
          </a:p>
          <a:p>
            <a:pPr lvl="1"/>
            <a:r>
              <a:rPr lang="en-US" dirty="0"/>
              <a:t>The “gender gap” – the difference in earnings between workers based on gender – can be seen in almost every category of employment, with men earning more than women</a:t>
            </a:r>
          </a:p>
        </p:txBody>
      </p:sp>
    </p:spTree>
    <p:extLst>
      <p:ext uri="{BB962C8B-B14F-4D97-AF65-F5344CB8AC3E}">
        <p14:creationId xmlns:p14="http://schemas.microsoft.com/office/powerpoint/2010/main" val="37605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46DEA-6628-4C39-94DC-C9D5B5FA4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582" y="116058"/>
            <a:ext cx="10018713" cy="1079695"/>
          </a:xfrm>
        </p:spPr>
        <p:txBody>
          <a:bodyPr/>
          <a:lstStyle/>
          <a:p>
            <a:r>
              <a:rPr lang="en-US" dirty="0"/>
              <a:t>Deficit Spending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DEC527-EBD1-40FE-B000-7B38B01F6B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5714" y="1727200"/>
            <a:ext cx="11960572" cy="4210344"/>
          </a:xfr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E10350C-5AC4-40A2-B4B3-9145D4D7F7C5}"/>
              </a:ext>
            </a:extLst>
          </p:cNvPr>
          <p:cNvCxnSpPr/>
          <p:nvPr/>
        </p:nvCxnSpPr>
        <p:spPr>
          <a:xfrm>
            <a:off x="3481754" y="4600135"/>
            <a:ext cx="89329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C8B0A23-C419-490A-9648-31AA0B1D8174}"/>
              </a:ext>
            </a:extLst>
          </p:cNvPr>
          <p:cNvCxnSpPr/>
          <p:nvPr/>
        </p:nvCxnSpPr>
        <p:spPr>
          <a:xfrm>
            <a:off x="3333652" y="5461000"/>
            <a:ext cx="1041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" name="Arrow: U-Turn 27">
            <a:extLst>
              <a:ext uri="{FF2B5EF4-FFF2-40B4-BE49-F238E27FC236}">
                <a16:creationId xmlns:a16="http://schemas.microsoft.com/office/drawing/2014/main" id="{D7E06681-0184-4228-BD39-7DAF2352475D}"/>
              </a:ext>
            </a:extLst>
          </p:cNvPr>
          <p:cNvSpPr/>
          <p:nvPr/>
        </p:nvSpPr>
        <p:spPr>
          <a:xfrm rot="5575318">
            <a:off x="8504253" y="4869579"/>
            <a:ext cx="982288" cy="402543"/>
          </a:xfrm>
          <a:prstGeom prst="utur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2D075-1C79-4784-9C24-1491888B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U.S. OFFICIAL POVERTY MEASURE - 2017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2570B-6C7E-4BAD-ABF9-484DE01BF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80493"/>
            <a:ext cx="10018713" cy="4062046"/>
          </a:xfrm>
        </p:spPr>
        <p:txBody>
          <a:bodyPr>
            <a:normAutofit fontScale="92500"/>
          </a:bodyPr>
          <a:lstStyle/>
          <a:p>
            <a:r>
              <a:rPr lang="en-US" sz="3600" b="1" dirty="0"/>
              <a:t>12.3 %</a:t>
            </a:r>
            <a:r>
              <a:rPr lang="en-US" sz="3600" dirty="0"/>
              <a:t> of Americans were living in poverty in 2017 (down from 12.7% in 2016 and 14.8% in 2014)</a:t>
            </a:r>
          </a:p>
          <a:p>
            <a:r>
              <a:rPr lang="en-US" sz="3600" b="1" dirty="0"/>
              <a:t>39.7 million </a:t>
            </a:r>
            <a:r>
              <a:rPr lang="en-US" sz="3600" dirty="0"/>
              <a:t>people, about 900,000 fewer than in 2016</a:t>
            </a:r>
          </a:p>
          <a:p>
            <a:r>
              <a:rPr lang="en-US" sz="3600" b="1" dirty="0"/>
              <a:t>17.5% of children </a:t>
            </a:r>
            <a:r>
              <a:rPr lang="en-US" sz="3600" dirty="0"/>
              <a:t>were living in poverty in 2017 (down from 18.0% in 2016)</a:t>
            </a:r>
          </a:p>
          <a:p>
            <a:r>
              <a:rPr lang="en-US" sz="3600" b="1" dirty="0"/>
              <a:t>12.81 million children</a:t>
            </a:r>
            <a:r>
              <a:rPr lang="en-US" sz="3600" dirty="0"/>
              <a:t>, down from 13.25 million in 2016</a:t>
            </a:r>
          </a:p>
        </p:txBody>
      </p:sp>
    </p:spTree>
    <p:extLst>
      <p:ext uri="{BB962C8B-B14F-4D97-AF65-F5344CB8AC3E}">
        <p14:creationId xmlns:p14="http://schemas.microsoft.com/office/powerpoint/2010/main" val="419924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01A45-73F2-4BC7-BCAB-48D382548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060" y="120535"/>
            <a:ext cx="10018713" cy="1752599"/>
          </a:xfrm>
        </p:spPr>
        <p:txBody>
          <a:bodyPr/>
          <a:lstStyle/>
          <a:p>
            <a:r>
              <a:rPr lang="en-US" dirty="0"/>
              <a:t>US Official Poverty Measure (2017)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FE058-6FFC-4D7B-9E59-470128D02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032" y="2627243"/>
            <a:ext cx="10018713" cy="3124201"/>
          </a:xfrm>
        </p:spPr>
        <p:txBody>
          <a:bodyPr>
            <a:noAutofit/>
          </a:bodyPr>
          <a:lstStyle/>
          <a:p>
            <a:r>
              <a:rPr lang="en-US" sz="2800" dirty="0"/>
              <a:t>The only group by educational attainment to see an increase was people with at least a bachelor’s degree (0.3 percent increase; 363,000 people) </a:t>
            </a:r>
          </a:p>
          <a:p>
            <a:r>
              <a:rPr lang="en-US" sz="2800" dirty="0"/>
              <a:t>By citizenship status:</a:t>
            </a:r>
          </a:p>
          <a:p>
            <a:pPr lvl="1"/>
            <a:r>
              <a:rPr lang="en-US" sz="2800" dirty="0"/>
              <a:t>Native citizens – 13.1%</a:t>
            </a:r>
          </a:p>
          <a:p>
            <a:pPr lvl="1"/>
            <a:r>
              <a:rPr lang="en-US" sz="2800" dirty="0"/>
              <a:t>Foreign-born citizens - 15.3%</a:t>
            </a:r>
          </a:p>
          <a:p>
            <a:pPr lvl="1"/>
            <a:r>
              <a:rPr lang="en-US" sz="2800" dirty="0"/>
              <a:t>Noncitizens – 20.4%</a:t>
            </a:r>
          </a:p>
          <a:p>
            <a:r>
              <a:rPr lang="en-US" sz="2800" dirty="0"/>
              <a:t>5.8% of the US population is below 50 percent of the poverty threshold</a:t>
            </a:r>
          </a:p>
        </p:txBody>
      </p:sp>
    </p:spTree>
    <p:extLst>
      <p:ext uri="{BB962C8B-B14F-4D97-AF65-F5344CB8AC3E}">
        <p14:creationId xmlns:p14="http://schemas.microsoft.com/office/powerpoint/2010/main" val="3995041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F5ADF-B72D-4AFE-8E99-BE88F9D7C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298939"/>
            <a:ext cx="10018713" cy="1579557"/>
          </a:xfrm>
        </p:spPr>
        <p:txBody>
          <a:bodyPr/>
          <a:lstStyle/>
          <a:p>
            <a:r>
              <a:rPr lang="en-US" dirty="0"/>
              <a:t>FOOD SECURITY U.S. - 2017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52539-3384-41E5-BFCA-43C4C7815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51114"/>
            <a:ext cx="10018713" cy="5506278"/>
          </a:xfrm>
        </p:spPr>
        <p:txBody>
          <a:bodyPr>
            <a:normAutofit/>
          </a:bodyPr>
          <a:lstStyle/>
          <a:p>
            <a:r>
              <a:rPr lang="en-US" sz="3000" dirty="0"/>
              <a:t>Food insecure – lacked access to enough food for an active, healthy life for all household members</a:t>
            </a:r>
          </a:p>
          <a:p>
            <a:r>
              <a:rPr lang="en-US" sz="3000" b="1" dirty="0"/>
              <a:t>“Recurrent not chronic”</a:t>
            </a:r>
          </a:p>
          <a:p>
            <a:r>
              <a:rPr lang="en-US" sz="3000" dirty="0"/>
              <a:t>11.8% of households were food insecure at least some time during 2017 (decrease from 12.3% in 2016)</a:t>
            </a:r>
          </a:p>
          <a:p>
            <a:pPr lvl="1"/>
            <a:r>
              <a:rPr lang="en-US" sz="2600" dirty="0"/>
              <a:t>40 million people were in food-insecure households (down from 41.2M in 2016)</a:t>
            </a:r>
          </a:p>
          <a:p>
            <a:r>
              <a:rPr lang="en-US" sz="3000" dirty="0"/>
              <a:t>4.5% had very low food security (disruption in eating patterns) (2016 – 4.9)</a:t>
            </a:r>
          </a:p>
          <a:p>
            <a:pPr lvl="1"/>
            <a:r>
              <a:rPr lang="en-US" sz="2600" dirty="0"/>
              <a:t>12.89 million people had very low food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55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LCA-Document" ma:contentTypeID="0x0101009C49CB76883F4D29A3A38B8F877398AD000974FD063C8C4D38BD02BABB281DEB2100FC8C5E0A0D71CA4FB77870BC02D992DB" ma:contentTypeVersion="49" ma:contentTypeDescription="Describes an ELCA Document.  Use this content type for Microsoft Office/PDF documents." ma:contentTypeScope="" ma:versionID="e85636b3c22dcf2140740171fb9b7ab7">
  <xsd:schema xmlns:xsd="http://www.w3.org/2001/XMLSchema" xmlns:xs="http://www.w3.org/2001/XMLSchema" xmlns:p="http://schemas.microsoft.com/office/2006/metadata/properties" xmlns:ns2="d087f69f-f3c5-4cc5-af88-9bcec61be179" xmlns:ns3="8a140621-1a49-429d-a76a-0b4eaceb60d3" targetNamespace="http://schemas.microsoft.com/office/2006/metadata/properties" ma:root="true" ma:fieldsID="893914aca02976e3d275a5db0d663b56" ns2:_="" ns3:_="">
    <xsd:import namespace="d087f69f-f3c5-4cc5-af88-9bcec61be179"/>
    <xsd:import namespace="8a140621-1a49-429d-a76a-0b4eaceb60d3"/>
    <xsd:element name="properties">
      <xsd:complexType>
        <xsd:sequence>
          <xsd:element name="documentManagement">
            <xsd:complexType>
              <xsd:all>
                <xsd:element ref="ns2:Resource_x0020_Description" minOccurs="0"/>
                <xsd:element ref="ns2:Resource_x0020_Expiration_x0020_Date" minOccurs="0"/>
                <xsd:element ref="ns2:Exclude_x0020_Resource_x0020_From_x0020_Search" minOccurs="0"/>
                <xsd:element ref="ns3:TaxCatchAll" minOccurs="0"/>
                <xsd:element ref="ns3:Resource_x0020_Never_x0020_Expires" minOccurs="0"/>
                <xsd:element ref="ns3:ELCA_Include_In_YouthGathering_Search" minOccurs="0"/>
                <xsd:element ref="ns2:Date" minOccurs="0"/>
                <xsd:element ref="ns2:To_x0020_Be_x0020_Archiv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7f69f-f3c5-4cc5-af88-9bcec61be179" elementFormDefault="qualified">
    <xsd:import namespace="http://schemas.microsoft.com/office/2006/documentManagement/types"/>
    <xsd:import namespace="http://schemas.microsoft.com/office/infopath/2007/PartnerControls"/>
    <xsd:element name="Resource_x0020_Description" ma:index="8" nillable="true" ma:displayName="Resource Description" ma:internalName="Resource_x0020_Description" ma:readOnly="false">
      <xsd:simpleType>
        <xsd:restriction base="dms:Note">
          <xsd:maxLength value="255"/>
        </xsd:restriction>
      </xsd:simpleType>
    </xsd:element>
    <xsd:element name="Resource_x0020_Expiration_x0020_Date" ma:index="14" nillable="true" ma:displayName="Resource Expiration Date" ma:format="DateOnly" ma:internalName="Resource_x0020_Expiration_x0020_Date" ma:readOnly="false">
      <xsd:simpleType>
        <xsd:restriction base="dms:DateTime"/>
      </xsd:simpleType>
    </xsd:element>
    <xsd:element name="Exclude_x0020_Resource_x0020_From_x0020_Search" ma:index="15" nillable="true" ma:displayName="Exclude Resource From Search" ma:internalName="Exclude_x0020_Resource_x0020_From_x0020_Search">
      <xsd:simpleType>
        <xsd:restriction base="dms:Boolean"/>
      </xsd:simpleType>
    </xsd:element>
    <xsd:element name="Date" ma:index="20" nillable="true" ma:displayName="Date" ma:format="DateOnly" ma:internalName="Date">
      <xsd:simpleType>
        <xsd:restriction base="dms:DateTime"/>
      </xsd:simpleType>
    </xsd:element>
    <xsd:element name="To_x0020_Be_x0020_Archived" ma:index="21" nillable="true" ma:displayName="To Be Archived" ma:default="0" ma:internalName="To_x0020_Be_x0020_Archiv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40621-1a49-429d-a76a-0b4eaceb60d3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2ee51497-b75c-448a-a0c6-084b3df3fdc8}" ma:internalName="TaxCatchAll" ma:showField="CatchAllData" ma:web="8a140621-1a49-429d-a76a-0b4eaceb60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source_x0020_Never_x0020_Expires" ma:index="17" nillable="true" ma:displayName="Resource Never Expires" ma:default="0" ma:internalName="Resource_x0020_Never_x0020_Expires">
      <xsd:simpleType>
        <xsd:restriction base="dms:Boolean"/>
      </xsd:simpleType>
    </xsd:element>
    <xsd:element name="ELCA_Include_In_YouthGathering_Search" ma:index="19" nillable="true" ma:displayName="ELCA_Include_In_YouthGathering_Search" ma:default="0" ma:description="To be on crawl for Youth Gathering selection on Search.elca.org site" ma:internalName="ELCA_Include_In_YouthGathering_Search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ource_x0020_Expiration_x0020_Date xmlns="d087f69f-f3c5-4cc5-af88-9bcec61be179" xsi:nil="true"/>
    <TaxCatchAll xmlns="8a140621-1a49-429d-a76a-0b4eaceb60d3">
      <Value>104</Value>
      <Value>5</Value>
      <Value>230</Value>
      <Value>108</Value>
      <Value>106</Value>
    </TaxCatchAll>
    <Resource_x0020_Never_x0020_Expires xmlns="8a140621-1a49-429d-a76a-0b4eaceb60d3">true</Resource_x0020_Never_x0020_Expires>
    <Exclude_x0020_Resource_x0020_From_x0020_Search xmlns="d087f69f-f3c5-4cc5-af88-9bcec61be179">false</Exclude_x0020_Resource_x0020_From_x0020_Search>
    <Resource_x0020_Description xmlns="d087f69f-f3c5-4cc5-af88-9bcec61be179" xsi:nil="true"/>
    <ELCA_Include_In_YouthGathering_Search xmlns="8a140621-1a49-429d-a76a-0b4eaceb60d3">false</ELCA_Include_In_YouthGathering_Search>
    <Date xmlns="d087f69f-f3c5-4cc5-af88-9bcec61be179" xsi:nil="true"/>
    <To_x0020_Be_x0020_Archived xmlns="d087f69f-f3c5-4cc5-af88-9bcec61be179">false</To_x0020_Be_x0020_Archive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44E83B-2579-4E35-B1F6-B1051030EC5C}"/>
</file>

<file path=customXml/itemProps2.xml><?xml version="1.0" encoding="utf-8"?>
<ds:datastoreItem xmlns:ds="http://schemas.openxmlformats.org/officeDocument/2006/customXml" ds:itemID="{4044E163-79DD-4C14-89CD-4F4078F7CA1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859ED97-2E7A-44B2-9E45-9B7A150B7D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1129</Words>
  <Application>Microsoft Office PowerPoint</Application>
  <PresentationFormat>Widescreen</PresentationFormat>
  <Paragraphs>108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Corbel</vt:lpstr>
      <vt:lpstr>Parallax</vt:lpstr>
      <vt:lpstr>Poverty and hunger</vt:lpstr>
      <vt:lpstr>Sources</vt:lpstr>
      <vt:lpstr>U.S. POVERTY THRESHOLDS- 2017</vt:lpstr>
      <vt:lpstr>Notes about the Poverty Thresholds</vt:lpstr>
      <vt:lpstr>Wages and Household Income - US</vt:lpstr>
      <vt:lpstr>Deficit Spending</vt:lpstr>
      <vt:lpstr>U.S. OFFICIAL POVERTY MEASURE - 2017</vt:lpstr>
      <vt:lpstr>US Official Poverty Measure (2017) cont’d</vt:lpstr>
      <vt:lpstr>FOOD SECURITY U.S. - 2017</vt:lpstr>
      <vt:lpstr>Child Food Security - 2017</vt:lpstr>
      <vt:lpstr>POVERTY – GLOBAL</vt:lpstr>
      <vt:lpstr>Global Poverty Trends</vt:lpstr>
      <vt:lpstr>Global Poverty by Region</vt:lpstr>
      <vt:lpstr>Food Security and Undernourishment - Global</vt:lpstr>
      <vt:lpstr>Growth in Climate Change Vulnerability</vt:lpstr>
      <vt:lpstr>How does climate change affect hunger?</vt:lpstr>
      <vt:lpstr>Nutritional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 and hunger Stats </dc:title>
  <dc:creator>Ryan Cumming</dc:creator>
  <cp:lastModifiedBy>Dan Michel</cp:lastModifiedBy>
  <cp:revision>1</cp:revision>
  <dcterms:created xsi:type="dcterms:W3CDTF">2018-11-05T20:53:14Z</dcterms:created>
  <dcterms:modified xsi:type="dcterms:W3CDTF">2018-11-13T20:35:05Z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0x0101009C49CB76883F4D29A3A38B8F877398AD000974FD063C8C4D38BD02BABB281DEB2100FC8C5E0A0D71CA4FB77870BC02D992DB</vt:lpwstr>
  </property>
  <property fmtid="{D5CDD505-2E9C-101B-9397-08002B2CF9AE}" pid="3" name="b8cf5103550044b6adff90de73dcc70d">
    <vt:lpwstr>Hunger Education|7b10d33d-3d84-4c60-afe0-eb365e90bc93</vt:lpwstr>
  </property>
  <property fmtid="{D5CDD505-2E9C-101B-9397-08002B2CF9AE}" pid="4" name="pff9ff76d6d04245968fbeacd7773757">
    <vt:lpwstr>English|2a561fb9-8cee-4c70-9ce6-5f63a2094213</vt:lpwstr>
  </property>
  <property fmtid="{D5CDD505-2E9C-101B-9397-08002B2CF9AE}" pid="5" name="p0eec0248d09446db2b674e7726de702">
    <vt:lpwstr>Hunger|1563463c-91d9-424f-a32f-3f2154f7c23f</vt:lpwstr>
  </property>
  <property fmtid="{D5CDD505-2E9C-101B-9397-08002B2CF9AE}" pid="6" name="dbcb669f85a94c79882e4591e49db382">
    <vt:lpwstr>ELCA World Hunger|05934ef5-5f43-44eb-b213-eaf0666608c9</vt:lpwstr>
  </property>
  <property fmtid="{D5CDD505-2E9C-101B-9397-08002B2CF9AE}" pid="7" name="f4e18a6ced514bde9eff9825603cfd24">
    <vt:lpwstr>Hunger Leader|25bc56f3-3dfa-4ab7-9687-664d5bbf6110</vt:lpwstr>
  </property>
  <property fmtid="{D5CDD505-2E9C-101B-9397-08002B2CF9AE}" pid="8" name="Resource Category">
    <vt:lpwstr>104;#ELCA World Hunger|05934ef5-5f43-44eb-b213-eaf0666608c9</vt:lpwstr>
  </property>
  <property fmtid="{D5CDD505-2E9C-101B-9397-08002B2CF9AE}" pid="9" name="Resource Primary Audience">
    <vt:lpwstr>230;#Hunger Leader|25bc56f3-3dfa-4ab7-9687-664d5bbf6110</vt:lpwstr>
  </property>
  <property fmtid="{D5CDD505-2E9C-101B-9397-08002B2CF9AE}" pid="10" name="Resource Language">
    <vt:lpwstr>5;#English|2a561fb9-8cee-4c70-9ce6-5f63a2094213</vt:lpwstr>
  </property>
  <property fmtid="{D5CDD505-2E9C-101B-9397-08002B2CF9AE}" pid="11" name="Resource Interests">
    <vt:lpwstr>106;#Hunger|1563463c-91d9-424f-a32f-3f2154f7c23f</vt:lpwstr>
  </property>
  <property fmtid="{D5CDD505-2E9C-101B-9397-08002B2CF9AE}" pid="12" name="Resource Subcategory">
    <vt:lpwstr>108;#Hunger Education|7b10d33d-3d84-4c60-afe0-eb365e90bc93</vt:lpwstr>
  </property>
  <property fmtid="{D5CDD505-2E9C-101B-9397-08002B2CF9AE}" pid="13" name="_dlc_policyId">
    <vt:lpwstr/>
  </property>
  <property fmtid="{D5CDD505-2E9C-101B-9397-08002B2CF9AE}" pid="14" name="ItemRetentionFormula">
    <vt:lpwstr/>
  </property>
  <property fmtid="{D5CDD505-2E9C-101B-9397-08002B2CF9AE}" pid="15" name="WorkflowChangePath">
    <vt:lpwstr>32a077e0-ba6a-407a-9a7a-918258ea8736,4;</vt:lpwstr>
  </property>
  <property fmtid="{D5CDD505-2E9C-101B-9397-08002B2CF9AE}" pid="16" name="Metrics File with Extension">
    <vt:lpwstr>2947</vt:lpwstr>
  </property>
</Properties>
</file>