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44.xml" ContentType="application/vnd.openxmlformats-officedocument.presentationml.slide+xml"/>
  <Override PartName="/ppt/slides/slide143.xml" ContentType="application/vnd.openxmlformats-officedocument.presentationml.slide+xml"/>
  <Override PartName="/ppt/slides/slide142.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60.xml" ContentType="application/vnd.openxmlformats-officedocument.presentationml.slide+xml"/>
  <Override PartName="/ppt/slides/slide159.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54.xml" ContentType="application/vnd.openxmlformats-officedocument.presentationml.slide+xml"/>
  <Override PartName="/ppt/slides/slide153.xml" ContentType="application/vnd.openxmlformats-officedocument.presentationml.slide+xml"/>
  <Override PartName="/ppt/slides/slide141.xml" ContentType="application/vnd.openxmlformats-officedocument.presentationml.slide+xml"/>
  <Override PartName="/ppt/slides/slide140.xml" ContentType="application/vnd.openxmlformats-officedocument.presentationml.slide+xml"/>
  <Override PartName="/ppt/slides/slide139.xml" ContentType="application/vnd.openxmlformats-officedocument.presentationml.slide+xml"/>
  <Override PartName="/ppt/slides/slide127.xml" ContentType="application/vnd.openxmlformats-officedocument.presentationml.slide+xml"/>
  <Override PartName="/ppt/slides/slide126.xml" ContentType="application/vnd.openxmlformats-officedocument.presentationml.slide+xml"/>
  <Override PartName="/ppt/slides/slide125.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32.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4.xml" ContentType="application/vnd.openxmlformats-officedocument.presentationml.slide+xml"/>
  <Override PartName="/ppt/slides/slide133.xml" ContentType="application/vnd.openxmlformats-officedocument.presentationml.slide+xml"/>
  <Override PartName="/ppt/slides/slide132.xml" ContentType="application/vnd.openxmlformats-officedocument.presentationml.slide+xml"/>
  <Override PartName="/ppt/slides/slide131.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1.xml" ContentType="application/vnd.openxmlformats-officedocument.presentationml.slide+xml"/>
  <Override PartName="/ppt/slides/slide170.xml" ContentType="application/vnd.openxmlformats-officedocument.presentationml.slide+xml"/>
  <Override PartName="/ppt/slides/slide169.xml" ContentType="application/vnd.openxmlformats-officedocument.presentationml.slide+xml"/>
  <Override PartName="/ppt/slides/slide168.xml" ContentType="application/vnd.openxmlformats-officedocument.presentationml.slide+xml"/>
  <Override PartName="/ppt/slides/slide167.xml" ContentType="application/vnd.openxmlformats-officedocument.presentationml.slide+xml"/>
  <Override PartName="/ppt/slides/slide166.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1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118.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74.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75.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3.xml" ContentType="application/vnd.openxmlformats-officedocument.presentationml.slide+xml"/>
  <Override PartName="/ppt/slides/slide112.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97.xml" ContentType="application/vnd.openxmlformats-officedocument.presentationml.slide+xml"/>
  <Override PartName="/ppt/slides/slide99.xml" ContentType="application/vnd.openxmlformats-officedocument.presentationml.slide+xml"/>
  <Override PartName="/ppt/slides/slide95.xml" ContentType="application/vnd.openxmlformats-officedocument.presentationml.slide+xml"/>
  <Override PartName="/ppt/slides/slide8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5.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94.xml" ContentType="application/vnd.openxmlformats-officedocument.presentationml.slide+xml"/>
  <Override PartName="/ppt/slides/slide86.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0.xml" ContentType="application/vnd.openxmlformats-officedocument.presentationml.slide+xml"/>
  <Override PartName="/ppt/slides/slide88.xml" ContentType="application/vnd.openxmlformats-officedocument.presentationml.slide+xml"/>
  <Override PartName="/ppt/slides/slide91.xml" ContentType="application/vnd.openxmlformats-officedocument.presentationml.slide+xml"/>
  <Override PartName="/ppt/slides/slide8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86.xml" ContentType="application/vnd.openxmlformats-officedocument.presentationml.notesSlide+xml"/>
  <Override PartName="/ppt/notesSlides/notesSlide79.xml" ContentType="application/vnd.openxmlformats-officedocument.presentationml.notesSlide+xml"/>
  <Override PartName="/ppt/notesSlides/notesSlide8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87.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62.xml" ContentType="application/vnd.openxmlformats-officedocument.presentationml.notesSlide+xml"/>
  <Override PartName="/ppt/notesSlides/notesSlide161.xml" ContentType="application/vnd.openxmlformats-officedocument.presentationml.notesSlide+xml"/>
  <Override PartName="/ppt/notesSlides/notesSlide16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26.xml" ContentType="application/vnd.openxmlformats-officedocument.presentationml.notesSlide+xml"/>
  <Override PartName="/ppt/notesSlides/notesSlide133.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104.xml" ContentType="application/vnd.openxmlformats-officedocument.presentationml.notesSlide+xml"/>
  <Override PartName="/ppt/notesSlides/notesSlide91.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94.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03.xml" ContentType="application/vnd.openxmlformats-officedocument.presentationml.notesSlide+xml"/>
  <Override PartName="/ppt/notesSlides/notesSlide102.xml" ContentType="application/vnd.openxmlformats-officedocument.presentationml.notesSlide+xml"/>
  <Override PartName="/ppt/notesSlides/notesSlide125.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10.xml" ContentType="application/vnd.openxmlformats-officedocument.presentationml.notesSlide+xml"/>
  <Override PartName="/ppt/notesSlides/notesSlide107.xml" ContentType="application/vnd.openxmlformats-officedocument.presentationml.notesSlide+xml"/>
  <Override PartName="/ppt/notesSlides/notesSlide90.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89.xml" ContentType="application/vnd.openxmlformats-officedocument.presentationml.notesSlide+xml"/>
  <Override PartName="/ppt/notesSlides/notesSlide111.xml" ContentType="application/vnd.openxmlformats-officedocument.presentationml.notesSlide+xml"/>
  <Override PartName="/ppt/notesSlides/notesSlide116.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7.xml" ContentType="application/vnd.openxmlformats-officedocument.presentationml.notesSlide+xml"/>
  <Override PartName="/ppt/notesSlides/notesSlide1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media/image20.jpg" ContentType="image/png"/>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5"/>
  </p:notesMasterIdLst>
  <p:sldIdLst>
    <p:sldId id="256" r:id="rId2"/>
    <p:sldId id="257" r:id="rId3"/>
    <p:sldId id="385" r:id="rId4"/>
    <p:sldId id="472" r:id="rId5"/>
    <p:sldId id="278" r:id="rId6"/>
    <p:sldId id="279" r:id="rId7"/>
    <p:sldId id="469" r:id="rId8"/>
    <p:sldId id="280" r:id="rId9"/>
    <p:sldId id="281" r:id="rId10"/>
    <p:sldId id="258" r:id="rId11"/>
    <p:sldId id="351" r:id="rId12"/>
    <p:sldId id="282" r:id="rId13"/>
    <p:sldId id="275" r:id="rId14"/>
    <p:sldId id="283" r:id="rId15"/>
    <p:sldId id="286" r:id="rId16"/>
    <p:sldId id="284" r:id="rId17"/>
    <p:sldId id="288" r:id="rId18"/>
    <p:sldId id="285" r:id="rId19"/>
    <p:sldId id="287" r:id="rId20"/>
    <p:sldId id="290" r:id="rId21"/>
    <p:sldId id="291" r:id="rId22"/>
    <p:sldId id="292" r:id="rId23"/>
    <p:sldId id="294" r:id="rId24"/>
    <p:sldId id="295" r:id="rId25"/>
    <p:sldId id="296" r:id="rId26"/>
    <p:sldId id="272" r:id="rId27"/>
    <p:sldId id="293" r:id="rId28"/>
    <p:sldId id="260" r:id="rId29"/>
    <p:sldId id="261" r:id="rId30"/>
    <p:sldId id="379" r:id="rId31"/>
    <p:sldId id="301" r:id="rId32"/>
    <p:sldId id="302" r:id="rId33"/>
    <p:sldId id="299" r:id="rId34"/>
    <p:sldId id="300" r:id="rId35"/>
    <p:sldId id="303" r:id="rId36"/>
    <p:sldId id="305" r:id="rId37"/>
    <p:sldId id="307" r:id="rId38"/>
    <p:sldId id="306" r:id="rId39"/>
    <p:sldId id="308" r:id="rId40"/>
    <p:sldId id="310" r:id="rId41"/>
    <p:sldId id="311" r:id="rId42"/>
    <p:sldId id="309" r:id="rId43"/>
    <p:sldId id="312" r:id="rId44"/>
    <p:sldId id="313" r:id="rId45"/>
    <p:sldId id="314" r:id="rId46"/>
    <p:sldId id="315" r:id="rId47"/>
    <p:sldId id="317" r:id="rId48"/>
    <p:sldId id="319" r:id="rId49"/>
    <p:sldId id="318" r:id="rId50"/>
    <p:sldId id="321" r:id="rId51"/>
    <p:sldId id="320" r:id="rId52"/>
    <p:sldId id="262" r:id="rId53"/>
    <p:sldId id="323" r:id="rId54"/>
    <p:sldId id="471" r:id="rId55"/>
    <p:sldId id="324" r:id="rId56"/>
    <p:sldId id="263" r:id="rId57"/>
    <p:sldId id="326" r:id="rId58"/>
    <p:sldId id="328" r:id="rId59"/>
    <p:sldId id="325" r:id="rId60"/>
    <p:sldId id="327" r:id="rId61"/>
    <p:sldId id="329" r:id="rId62"/>
    <p:sldId id="332" r:id="rId63"/>
    <p:sldId id="331" r:id="rId64"/>
    <p:sldId id="333" r:id="rId65"/>
    <p:sldId id="334" r:id="rId66"/>
    <p:sldId id="335" r:id="rId67"/>
    <p:sldId id="336" r:id="rId68"/>
    <p:sldId id="337" r:id="rId69"/>
    <p:sldId id="338" r:id="rId70"/>
    <p:sldId id="341" r:id="rId71"/>
    <p:sldId id="340" r:id="rId72"/>
    <p:sldId id="264" r:id="rId73"/>
    <p:sldId id="386" r:id="rId74"/>
    <p:sldId id="349" r:id="rId75"/>
    <p:sldId id="350" r:id="rId76"/>
    <p:sldId id="352" r:id="rId77"/>
    <p:sldId id="353" r:id="rId78"/>
    <p:sldId id="354" r:id="rId79"/>
    <p:sldId id="355" r:id="rId80"/>
    <p:sldId id="356" r:id="rId81"/>
    <p:sldId id="357" r:id="rId82"/>
    <p:sldId id="359" r:id="rId83"/>
    <p:sldId id="390" r:id="rId84"/>
    <p:sldId id="473" r:id="rId85"/>
    <p:sldId id="358" r:id="rId86"/>
    <p:sldId id="360" r:id="rId87"/>
    <p:sldId id="361" r:id="rId88"/>
    <p:sldId id="362" r:id="rId89"/>
    <p:sldId id="364" r:id="rId90"/>
    <p:sldId id="363" r:id="rId91"/>
    <p:sldId id="368" r:id="rId92"/>
    <p:sldId id="365" r:id="rId93"/>
    <p:sldId id="366" r:id="rId94"/>
    <p:sldId id="377" r:id="rId95"/>
    <p:sldId id="477" r:id="rId96"/>
    <p:sldId id="371" r:id="rId97"/>
    <p:sldId id="372" r:id="rId98"/>
    <p:sldId id="474" r:id="rId99"/>
    <p:sldId id="322" r:id="rId100"/>
    <p:sldId id="475" r:id="rId101"/>
    <p:sldId id="343" r:id="rId102"/>
    <p:sldId id="266" r:id="rId103"/>
    <p:sldId id="382" r:id="rId104"/>
    <p:sldId id="267" r:id="rId105"/>
    <p:sldId id="376" r:id="rId106"/>
    <p:sldId id="375" r:id="rId107"/>
    <p:sldId id="387" r:id="rId108"/>
    <p:sldId id="388" r:id="rId109"/>
    <p:sldId id="389" r:id="rId110"/>
    <p:sldId id="393" r:id="rId111"/>
    <p:sldId id="392" r:id="rId112"/>
    <p:sldId id="396" r:id="rId113"/>
    <p:sldId id="470" r:id="rId114"/>
    <p:sldId id="398" r:id="rId115"/>
    <p:sldId id="399" r:id="rId116"/>
    <p:sldId id="400" r:id="rId117"/>
    <p:sldId id="401" r:id="rId118"/>
    <p:sldId id="394" r:id="rId119"/>
    <p:sldId id="403" r:id="rId120"/>
    <p:sldId id="476" r:id="rId121"/>
    <p:sldId id="405" r:id="rId122"/>
    <p:sldId id="406" r:id="rId123"/>
    <p:sldId id="344" r:id="rId124"/>
    <p:sldId id="407" r:id="rId125"/>
    <p:sldId id="408" r:id="rId126"/>
    <p:sldId id="268" r:id="rId127"/>
    <p:sldId id="383" r:id="rId128"/>
    <p:sldId id="409" r:id="rId129"/>
    <p:sldId id="269" r:id="rId130"/>
    <p:sldId id="411" r:id="rId131"/>
    <p:sldId id="410" r:id="rId132"/>
    <p:sldId id="412" r:id="rId133"/>
    <p:sldId id="413" r:id="rId134"/>
    <p:sldId id="414" r:id="rId135"/>
    <p:sldId id="415" r:id="rId136"/>
    <p:sldId id="417" r:id="rId137"/>
    <p:sldId id="419" r:id="rId138"/>
    <p:sldId id="418" r:id="rId139"/>
    <p:sldId id="416" r:id="rId140"/>
    <p:sldId id="420" r:id="rId141"/>
    <p:sldId id="421" r:id="rId142"/>
    <p:sldId id="426" r:id="rId143"/>
    <p:sldId id="422" r:id="rId144"/>
    <p:sldId id="425" r:id="rId145"/>
    <p:sldId id="424" r:id="rId146"/>
    <p:sldId id="423" r:id="rId147"/>
    <p:sldId id="449" r:id="rId148"/>
    <p:sldId id="450" r:id="rId149"/>
    <p:sldId id="448" r:id="rId150"/>
    <p:sldId id="451" r:id="rId151"/>
    <p:sldId id="452" r:id="rId152"/>
    <p:sldId id="346" r:id="rId153"/>
    <p:sldId id="270" r:id="rId154"/>
    <p:sldId id="384" r:id="rId155"/>
    <p:sldId id="271" r:id="rId156"/>
    <p:sldId id="455" r:id="rId157"/>
    <p:sldId id="453" r:id="rId158"/>
    <p:sldId id="454" r:id="rId159"/>
    <p:sldId id="456" r:id="rId160"/>
    <p:sldId id="457" r:id="rId161"/>
    <p:sldId id="458" r:id="rId162"/>
    <p:sldId id="459" r:id="rId163"/>
    <p:sldId id="460" r:id="rId164"/>
    <p:sldId id="461" r:id="rId165"/>
    <p:sldId id="467" r:id="rId166"/>
    <p:sldId id="462" r:id="rId167"/>
    <p:sldId id="463" r:id="rId168"/>
    <p:sldId id="464" r:id="rId169"/>
    <p:sldId id="465" r:id="rId170"/>
    <p:sldId id="466" r:id="rId171"/>
    <p:sldId id="468" r:id="rId172"/>
    <p:sldId id="347" r:id="rId173"/>
    <p:sldId id="348" r:id="rId1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00"/>
    <a:srgbClr val="D5FFD5"/>
    <a:srgbClr val="AFFFAF"/>
    <a:srgbClr val="61FF61"/>
    <a:srgbClr val="19FF19"/>
    <a:srgbClr val="00DA00"/>
    <a:srgbClr val="5DFF5D"/>
    <a:srgbClr val="00FA00"/>
    <a:srgbClr val="00D200"/>
    <a:srgbClr val="00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2819" autoAdjust="0"/>
  </p:normalViewPr>
  <p:slideViewPr>
    <p:cSldViewPr snapToGrid="0">
      <p:cViewPr varScale="1">
        <p:scale>
          <a:sx n="65" d="100"/>
          <a:sy n="65"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customXml" Target="../customXml/item2.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customXml" Target="../customXml/item3.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customXml" Target="../customXml/item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4ABE7-38DB-4915-9C12-556530E91ECC}"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7553E-A3BA-4119-B882-5FEDA7D5D80C}" type="slidenum">
              <a:rPr lang="en-US" smtClean="0"/>
              <a:t>‹#›</a:t>
            </a:fld>
            <a:endParaRPr lang="en-US"/>
          </a:p>
        </p:txBody>
      </p:sp>
    </p:spTree>
    <p:extLst>
      <p:ext uri="{BB962C8B-B14F-4D97-AF65-F5344CB8AC3E}">
        <p14:creationId xmlns:p14="http://schemas.microsoft.com/office/powerpoint/2010/main" val="217402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opening prayer, scripture reading – opening is on page 24 of study</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a:t>
            </a:fld>
            <a:endParaRPr lang="en-US"/>
          </a:p>
        </p:txBody>
      </p:sp>
    </p:spTree>
    <p:extLst>
      <p:ext uri="{BB962C8B-B14F-4D97-AF65-F5344CB8AC3E}">
        <p14:creationId xmlns:p14="http://schemas.microsoft.com/office/powerpoint/2010/main" val="17192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26,</a:t>
            </a:r>
            <a:r>
              <a:rPr lang="en-US" baseline="0" dirty="0" smtClean="0"/>
              <a:t> Guidelines from p</a:t>
            </a:r>
            <a:r>
              <a:rPr lang="en-US" dirty="0" smtClean="0"/>
              <a:t>age</a:t>
            </a:r>
            <a:r>
              <a:rPr lang="en-US" baseline="0" dirty="0" smtClean="0"/>
              <a:t> 13 in study</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a:t>
            </a:fld>
            <a:endParaRPr lang="en-US"/>
          </a:p>
        </p:txBody>
      </p:sp>
    </p:spTree>
    <p:extLst>
      <p:ext uri="{BB962C8B-B14F-4D97-AF65-F5344CB8AC3E}">
        <p14:creationId xmlns:p14="http://schemas.microsoft.com/office/powerpoint/2010/main" val="42139069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71-73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101</a:t>
            </a:fld>
            <a:endParaRPr lang="en-US"/>
          </a:p>
        </p:txBody>
      </p:sp>
    </p:spTree>
    <p:extLst>
      <p:ext uri="{BB962C8B-B14F-4D97-AF65-F5344CB8AC3E}">
        <p14:creationId xmlns:p14="http://schemas.microsoft.com/office/powerpoint/2010/main" val="166394946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welcome,</a:t>
            </a:r>
            <a:r>
              <a:rPr lang="en-US" baseline="0" dirty="0" smtClean="0"/>
              <a:t> scripture and prayer, review covenant</a:t>
            </a:r>
            <a:r>
              <a:rPr lang="en-US" dirty="0" smtClean="0"/>
              <a:t> – page 75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102</a:t>
            </a:fld>
            <a:endParaRPr lang="en-US"/>
          </a:p>
        </p:txBody>
      </p:sp>
    </p:spTree>
    <p:extLst>
      <p:ext uri="{BB962C8B-B14F-4D97-AF65-F5344CB8AC3E}">
        <p14:creationId xmlns:p14="http://schemas.microsoft.com/office/powerpoint/2010/main" val="13501604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103</a:t>
            </a:fld>
            <a:endParaRPr lang="en-US"/>
          </a:p>
        </p:txBody>
      </p:sp>
    </p:spTree>
    <p:extLst>
      <p:ext uri="{BB962C8B-B14F-4D97-AF65-F5344CB8AC3E}">
        <p14:creationId xmlns:p14="http://schemas.microsoft.com/office/powerpoint/2010/main" val="39101197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104</a:t>
            </a:fld>
            <a:endParaRPr lang="en-US"/>
          </a:p>
        </p:txBody>
      </p:sp>
    </p:spTree>
    <p:extLst>
      <p:ext uri="{BB962C8B-B14F-4D97-AF65-F5344CB8AC3E}">
        <p14:creationId xmlns:p14="http://schemas.microsoft.com/office/powerpoint/2010/main" val="17434262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105</a:t>
            </a:fld>
            <a:endParaRPr lang="en-US"/>
          </a:p>
        </p:txBody>
      </p:sp>
    </p:spTree>
    <p:extLst>
      <p:ext uri="{BB962C8B-B14F-4D97-AF65-F5344CB8AC3E}">
        <p14:creationId xmlns:p14="http://schemas.microsoft.com/office/powerpoint/2010/main" val="28611024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106</a:t>
            </a:fld>
            <a:endParaRPr lang="en-US"/>
          </a:p>
        </p:txBody>
      </p:sp>
    </p:spTree>
    <p:extLst>
      <p:ext uri="{BB962C8B-B14F-4D97-AF65-F5344CB8AC3E}">
        <p14:creationId xmlns:p14="http://schemas.microsoft.com/office/powerpoint/2010/main" val="11558100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107</a:t>
            </a:fld>
            <a:endParaRPr lang="en-US"/>
          </a:p>
        </p:txBody>
      </p:sp>
    </p:spTree>
    <p:extLst>
      <p:ext uri="{BB962C8B-B14F-4D97-AF65-F5344CB8AC3E}">
        <p14:creationId xmlns:p14="http://schemas.microsoft.com/office/powerpoint/2010/main" val="270161683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108</a:t>
            </a:fld>
            <a:endParaRPr lang="en-US"/>
          </a:p>
        </p:txBody>
      </p:sp>
    </p:spTree>
    <p:extLst>
      <p:ext uri="{BB962C8B-B14F-4D97-AF65-F5344CB8AC3E}">
        <p14:creationId xmlns:p14="http://schemas.microsoft.com/office/powerpoint/2010/main" val="23858209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109</a:t>
            </a:fld>
            <a:endParaRPr lang="en-US"/>
          </a:p>
        </p:txBody>
      </p:sp>
    </p:spTree>
    <p:extLst>
      <p:ext uri="{BB962C8B-B14F-4D97-AF65-F5344CB8AC3E}">
        <p14:creationId xmlns:p14="http://schemas.microsoft.com/office/powerpoint/2010/main" val="11718615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110</a:t>
            </a:fld>
            <a:endParaRPr lang="en-US"/>
          </a:p>
        </p:txBody>
      </p:sp>
    </p:spTree>
    <p:extLst>
      <p:ext uri="{BB962C8B-B14F-4D97-AF65-F5344CB8AC3E}">
        <p14:creationId xmlns:p14="http://schemas.microsoft.com/office/powerpoint/2010/main" val="1017888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 page 27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a:t>
            </a:fld>
            <a:endParaRPr lang="en-US"/>
          </a:p>
        </p:txBody>
      </p:sp>
    </p:spTree>
    <p:extLst>
      <p:ext uri="{BB962C8B-B14F-4D97-AF65-F5344CB8AC3E}">
        <p14:creationId xmlns:p14="http://schemas.microsoft.com/office/powerpoint/2010/main" val="19084581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111</a:t>
            </a:fld>
            <a:endParaRPr lang="en-US"/>
          </a:p>
        </p:txBody>
      </p:sp>
    </p:spTree>
    <p:extLst>
      <p:ext uri="{BB962C8B-B14F-4D97-AF65-F5344CB8AC3E}">
        <p14:creationId xmlns:p14="http://schemas.microsoft.com/office/powerpoint/2010/main" val="8279967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112</a:t>
            </a:fld>
            <a:endParaRPr lang="en-US"/>
          </a:p>
        </p:txBody>
      </p:sp>
    </p:spTree>
    <p:extLst>
      <p:ext uri="{BB962C8B-B14F-4D97-AF65-F5344CB8AC3E}">
        <p14:creationId xmlns:p14="http://schemas.microsoft.com/office/powerpoint/2010/main" val="296194853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113</a:t>
            </a:fld>
            <a:endParaRPr lang="en-US"/>
          </a:p>
        </p:txBody>
      </p:sp>
    </p:spTree>
    <p:extLst>
      <p:ext uri="{BB962C8B-B14F-4D97-AF65-F5344CB8AC3E}">
        <p14:creationId xmlns:p14="http://schemas.microsoft.com/office/powerpoint/2010/main" val="25719124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79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114</a:t>
            </a:fld>
            <a:endParaRPr lang="en-US"/>
          </a:p>
        </p:txBody>
      </p:sp>
    </p:spTree>
    <p:extLst>
      <p:ext uri="{BB962C8B-B14F-4D97-AF65-F5344CB8AC3E}">
        <p14:creationId xmlns:p14="http://schemas.microsoft.com/office/powerpoint/2010/main" val="273261953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79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115</a:t>
            </a:fld>
            <a:endParaRPr lang="en-US"/>
          </a:p>
        </p:txBody>
      </p:sp>
    </p:spTree>
    <p:extLst>
      <p:ext uri="{BB962C8B-B14F-4D97-AF65-F5344CB8AC3E}">
        <p14:creationId xmlns:p14="http://schemas.microsoft.com/office/powerpoint/2010/main" val="366466943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80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116</a:t>
            </a:fld>
            <a:endParaRPr lang="en-US"/>
          </a:p>
        </p:txBody>
      </p:sp>
    </p:spTree>
    <p:extLst>
      <p:ext uri="{BB962C8B-B14F-4D97-AF65-F5344CB8AC3E}">
        <p14:creationId xmlns:p14="http://schemas.microsoft.com/office/powerpoint/2010/main" val="39188847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80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117</a:t>
            </a:fld>
            <a:endParaRPr lang="en-US"/>
          </a:p>
        </p:txBody>
      </p:sp>
    </p:spTree>
    <p:extLst>
      <p:ext uri="{BB962C8B-B14F-4D97-AF65-F5344CB8AC3E}">
        <p14:creationId xmlns:p14="http://schemas.microsoft.com/office/powerpoint/2010/main" val="13121869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80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118</a:t>
            </a:fld>
            <a:endParaRPr lang="en-US"/>
          </a:p>
        </p:txBody>
      </p:sp>
    </p:spTree>
    <p:extLst>
      <p:ext uri="{BB962C8B-B14F-4D97-AF65-F5344CB8AC3E}">
        <p14:creationId xmlns:p14="http://schemas.microsoft.com/office/powerpoint/2010/main" val="34641780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81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119</a:t>
            </a:fld>
            <a:endParaRPr lang="en-US"/>
          </a:p>
        </p:txBody>
      </p:sp>
    </p:spTree>
    <p:extLst>
      <p:ext uri="{BB962C8B-B14F-4D97-AF65-F5344CB8AC3E}">
        <p14:creationId xmlns:p14="http://schemas.microsoft.com/office/powerpoint/2010/main" val="371422273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120</a:t>
            </a:fld>
            <a:endParaRPr lang="en-US"/>
          </a:p>
        </p:txBody>
      </p:sp>
    </p:spTree>
    <p:extLst>
      <p:ext uri="{BB962C8B-B14F-4D97-AF65-F5344CB8AC3E}">
        <p14:creationId xmlns:p14="http://schemas.microsoft.com/office/powerpoint/2010/main" val="3542091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27, covenant from page 14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a:t>
            </a:fld>
            <a:endParaRPr lang="en-US"/>
          </a:p>
        </p:txBody>
      </p:sp>
    </p:spTree>
    <p:extLst>
      <p:ext uri="{BB962C8B-B14F-4D97-AF65-F5344CB8AC3E}">
        <p14:creationId xmlns:p14="http://schemas.microsoft.com/office/powerpoint/2010/main" val="1191614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81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121</a:t>
            </a:fld>
            <a:endParaRPr lang="en-US"/>
          </a:p>
        </p:txBody>
      </p:sp>
    </p:spTree>
    <p:extLst>
      <p:ext uri="{BB962C8B-B14F-4D97-AF65-F5344CB8AC3E}">
        <p14:creationId xmlns:p14="http://schemas.microsoft.com/office/powerpoint/2010/main" val="5382205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81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122</a:t>
            </a:fld>
            <a:endParaRPr lang="en-US"/>
          </a:p>
        </p:txBody>
      </p:sp>
    </p:spTree>
    <p:extLst>
      <p:ext uri="{BB962C8B-B14F-4D97-AF65-F5344CB8AC3E}">
        <p14:creationId xmlns:p14="http://schemas.microsoft.com/office/powerpoint/2010/main" val="84899171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 page 83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123</a:t>
            </a:fld>
            <a:endParaRPr lang="en-US"/>
          </a:p>
        </p:txBody>
      </p:sp>
    </p:spTree>
    <p:extLst>
      <p:ext uri="{BB962C8B-B14F-4D97-AF65-F5344CB8AC3E}">
        <p14:creationId xmlns:p14="http://schemas.microsoft.com/office/powerpoint/2010/main" val="79434389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83 - 84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124</a:t>
            </a:fld>
            <a:endParaRPr lang="en-US"/>
          </a:p>
        </p:txBody>
      </p:sp>
    </p:spTree>
    <p:extLst>
      <p:ext uri="{BB962C8B-B14F-4D97-AF65-F5344CB8AC3E}">
        <p14:creationId xmlns:p14="http://schemas.microsoft.com/office/powerpoint/2010/main" val="5441613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83 - 84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125</a:t>
            </a:fld>
            <a:endParaRPr lang="en-US"/>
          </a:p>
        </p:txBody>
      </p:sp>
    </p:spTree>
    <p:extLst>
      <p:ext uri="{BB962C8B-B14F-4D97-AF65-F5344CB8AC3E}">
        <p14:creationId xmlns:p14="http://schemas.microsoft.com/office/powerpoint/2010/main" val="19411049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Opening, welcome,</a:t>
            </a:r>
            <a:r>
              <a:rPr lang="en-US" baseline="0" dirty="0" smtClean="0"/>
              <a:t> scripture and prayer, review covenant</a:t>
            </a:r>
            <a:r>
              <a:rPr lang="en-US" dirty="0" smtClean="0"/>
              <a:t> – page 86</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126</a:t>
            </a:fld>
            <a:endParaRPr lang="en-US"/>
          </a:p>
        </p:txBody>
      </p:sp>
    </p:spTree>
    <p:extLst>
      <p:ext uri="{BB962C8B-B14F-4D97-AF65-F5344CB8AC3E}">
        <p14:creationId xmlns:p14="http://schemas.microsoft.com/office/powerpoint/2010/main" val="22630687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127</a:t>
            </a:fld>
            <a:endParaRPr lang="en-US"/>
          </a:p>
        </p:txBody>
      </p:sp>
    </p:spTree>
    <p:extLst>
      <p:ext uri="{BB962C8B-B14F-4D97-AF65-F5344CB8AC3E}">
        <p14:creationId xmlns:p14="http://schemas.microsoft.com/office/powerpoint/2010/main" val="157037389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128</a:t>
            </a:fld>
            <a:endParaRPr lang="en-US"/>
          </a:p>
        </p:txBody>
      </p:sp>
    </p:spTree>
    <p:extLst>
      <p:ext uri="{BB962C8B-B14F-4D97-AF65-F5344CB8AC3E}">
        <p14:creationId xmlns:p14="http://schemas.microsoft.com/office/powerpoint/2010/main" val="47603865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129</a:t>
            </a:fld>
            <a:endParaRPr lang="en-US"/>
          </a:p>
        </p:txBody>
      </p:sp>
    </p:spTree>
    <p:extLst>
      <p:ext uri="{BB962C8B-B14F-4D97-AF65-F5344CB8AC3E}">
        <p14:creationId xmlns:p14="http://schemas.microsoft.com/office/powerpoint/2010/main" val="195094156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130</a:t>
            </a:fld>
            <a:endParaRPr lang="en-US"/>
          </a:p>
        </p:txBody>
      </p:sp>
    </p:spTree>
    <p:extLst>
      <p:ext uri="{BB962C8B-B14F-4D97-AF65-F5344CB8AC3E}">
        <p14:creationId xmlns:p14="http://schemas.microsoft.com/office/powerpoint/2010/main" val="337283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a:t>
            </a:fld>
            <a:endParaRPr lang="en-US"/>
          </a:p>
        </p:txBody>
      </p:sp>
    </p:spTree>
    <p:extLst>
      <p:ext uri="{BB962C8B-B14F-4D97-AF65-F5344CB8AC3E}">
        <p14:creationId xmlns:p14="http://schemas.microsoft.com/office/powerpoint/2010/main" val="134577278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131</a:t>
            </a:fld>
            <a:endParaRPr lang="en-US"/>
          </a:p>
        </p:txBody>
      </p:sp>
    </p:spTree>
    <p:extLst>
      <p:ext uri="{BB962C8B-B14F-4D97-AF65-F5344CB8AC3E}">
        <p14:creationId xmlns:p14="http://schemas.microsoft.com/office/powerpoint/2010/main" val="181804748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132</a:t>
            </a:fld>
            <a:endParaRPr lang="en-US"/>
          </a:p>
        </p:txBody>
      </p:sp>
    </p:spTree>
    <p:extLst>
      <p:ext uri="{BB962C8B-B14F-4D97-AF65-F5344CB8AC3E}">
        <p14:creationId xmlns:p14="http://schemas.microsoft.com/office/powerpoint/2010/main" val="8507033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133</a:t>
            </a:fld>
            <a:endParaRPr lang="en-US"/>
          </a:p>
        </p:txBody>
      </p:sp>
    </p:spTree>
    <p:extLst>
      <p:ext uri="{BB962C8B-B14F-4D97-AF65-F5344CB8AC3E}">
        <p14:creationId xmlns:p14="http://schemas.microsoft.com/office/powerpoint/2010/main" val="53410697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134</a:t>
            </a:fld>
            <a:endParaRPr lang="en-US"/>
          </a:p>
        </p:txBody>
      </p:sp>
    </p:spTree>
    <p:extLst>
      <p:ext uri="{BB962C8B-B14F-4D97-AF65-F5344CB8AC3E}">
        <p14:creationId xmlns:p14="http://schemas.microsoft.com/office/powerpoint/2010/main" val="27729325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135</a:t>
            </a:fld>
            <a:endParaRPr lang="en-US"/>
          </a:p>
        </p:txBody>
      </p:sp>
    </p:spTree>
    <p:extLst>
      <p:ext uri="{BB962C8B-B14F-4D97-AF65-F5344CB8AC3E}">
        <p14:creationId xmlns:p14="http://schemas.microsoft.com/office/powerpoint/2010/main" val="38004855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136</a:t>
            </a:fld>
            <a:endParaRPr lang="en-US"/>
          </a:p>
        </p:txBody>
      </p:sp>
    </p:spTree>
    <p:extLst>
      <p:ext uri="{BB962C8B-B14F-4D97-AF65-F5344CB8AC3E}">
        <p14:creationId xmlns:p14="http://schemas.microsoft.com/office/powerpoint/2010/main" val="8784326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137</a:t>
            </a:fld>
            <a:endParaRPr lang="en-US"/>
          </a:p>
        </p:txBody>
      </p:sp>
    </p:spTree>
    <p:extLst>
      <p:ext uri="{BB962C8B-B14F-4D97-AF65-F5344CB8AC3E}">
        <p14:creationId xmlns:p14="http://schemas.microsoft.com/office/powerpoint/2010/main" val="159752183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138</a:t>
            </a:fld>
            <a:endParaRPr lang="en-US"/>
          </a:p>
        </p:txBody>
      </p:sp>
    </p:spTree>
    <p:extLst>
      <p:ext uri="{BB962C8B-B14F-4D97-AF65-F5344CB8AC3E}">
        <p14:creationId xmlns:p14="http://schemas.microsoft.com/office/powerpoint/2010/main" val="155894047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139</a:t>
            </a:fld>
            <a:endParaRPr lang="en-US"/>
          </a:p>
        </p:txBody>
      </p:sp>
    </p:spTree>
    <p:extLst>
      <p:ext uri="{BB962C8B-B14F-4D97-AF65-F5344CB8AC3E}">
        <p14:creationId xmlns:p14="http://schemas.microsoft.com/office/powerpoint/2010/main" val="3691039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90</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140</a:t>
            </a:fld>
            <a:endParaRPr lang="en-US"/>
          </a:p>
        </p:txBody>
      </p:sp>
    </p:spTree>
    <p:extLst>
      <p:ext uri="{BB962C8B-B14F-4D97-AF65-F5344CB8AC3E}">
        <p14:creationId xmlns:p14="http://schemas.microsoft.com/office/powerpoint/2010/main" val="293885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a:t>
            </a:fld>
            <a:endParaRPr lang="en-US"/>
          </a:p>
        </p:txBody>
      </p:sp>
    </p:spTree>
    <p:extLst>
      <p:ext uri="{BB962C8B-B14F-4D97-AF65-F5344CB8AC3E}">
        <p14:creationId xmlns:p14="http://schemas.microsoft.com/office/powerpoint/2010/main" val="164398589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a:t>
            </a:r>
            <a:r>
              <a:rPr lang="en-US" baseline="0" smtClean="0"/>
              <a:t>page 90</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141</a:t>
            </a:fld>
            <a:endParaRPr lang="en-US"/>
          </a:p>
        </p:txBody>
      </p:sp>
    </p:spTree>
    <p:extLst>
      <p:ext uri="{BB962C8B-B14F-4D97-AF65-F5344CB8AC3E}">
        <p14:creationId xmlns:p14="http://schemas.microsoft.com/office/powerpoint/2010/main" val="40883548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91</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142</a:t>
            </a:fld>
            <a:endParaRPr lang="en-US"/>
          </a:p>
        </p:txBody>
      </p:sp>
    </p:spTree>
    <p:extLst>
      <p:ext uri="{BB962C8B-B14F-4D97-AF65-F5344CB8AC3E}">
        <p14:creationId xmlns:p14="http://schemas.microsoft.com/office/powerpoint/2010/main" val="27934528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92</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143</a:t>
            </a:fld>
            <a:endParaRPr lang="en-US"/>
          </a:p>
        </p:txBody>
      </p:sp>
    </p:spTree>
    <p:extLst>
      <p:ext uri="{BB962C8B-B14F-4D97-AF65-F5344CB8AC3E}">
        <p14:creationId xmlns:p14="http://schemas.microsoft.com/office/powerpoint/2010/main" val="378914104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92</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144</a:t>
            </a:fld>
            <a:endParaRPr lang="en-US"/>
          </a:p>
        </p:txBody>
      </p:sp>
    </p:spTree>
    <p:extLst>
      <p:ext uri="{BB962C8B-B14F-4D97-AF65-F5344CB8AC3E}">
        <p14:creationId xmlns:p14="http://schemas.microsoft.com/office/powerpoint/2010/main" val="122395718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92</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145</a:t>
            </a:fld>
            <a:endParaRPr lang="en-US"/>
          </a:p>
        </p:txBody>
      </p:sp>
    </p:spTree>
    <p:extLst>
      <p:ext uri="{BB962C8B-B14F-4D97-AF65-F5344CB8AC3E}">
        <p14:creationId xmlns:p14="http://schemas.microsoft.com/office/powerpoint/2010/main" val="9375319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93</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146</a:t>
            </a:fld>
            <a:endParaRPr lang="en-US"/>
          </a:p>
        </p:txBody>
      </p:sp>
    </p:spTree>
    <p:extLst>
      <p:ext uri="{BB962C8B-B14F-4D97-AF65-F5344CB8AC3E}">
        <p14:creationId xmlns:p14="http://schemas.microsoft.com/office/powerpoint/2010/main" val="9500357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93</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147</a:t>
            </a:fld>
            <a:endParaRPr lang="en-US"/>
          </a:p>
        </p:txBody>
      </p:sp>
    </p:spTree>
    <p:extLst>
      <p:ext uri="{BB962C8B-B14F-4D97-AF65-F5344CB8AC3E}">
        <p14:creationId xmlns:p14="http://schemas.microsoft.com/office/powerpoint/2010/main" val="331048305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93</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148</a:t>
            </a:fld>
            <a:endParaRPr lang="en-US"/>
          </a:p>
        </p:txBody>
      </p:sp>
    </p:spTree>
    <p:extLst>
      <p:ext uri="{BB962C8B-B14F-4D97-AF65-F5344CB8AC3E}">
        <p14:creationId xmlns:p14="http://schemas.microsoft.com/office/powerpoint/2010/main" val="413030688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94</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149</a:t>
            </a:fld>
            <a:endParaRPr lang="en-US"/>
          </a:p>
        </p:txBody>
      </p:sp>
    </p:spTree>
    <p:extLst>
      <p:ext uri="{BB962C8B-B14F-4D97-AF65-F5344CB8AC3E}">
        <p14:creationId xmlns:p14="http://schemas.microsoft.com/office/powerpoint/2010/main" val="26574992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94</a:t>
            </a:r>
          </a:p>
          <a:p>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150</a:t>
            </a:fld>
            <a:endParaRPr lang="en-US"/>
          </a:p>
        </p:txBody>
      </p:sp>
    </p:spTree>
    <p:extLst>
      <p:ext uri="{BB962C8B-B14F-4D97-AF65-F5344CB8AC3E}">
        <p14:creationId xmlns:p14="http://schemas.microsoft.com/office/powerpoint/2010/main" val="57847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a:t>
            </a:fld>
            <a:endParaRPr lang="en-US"/>
          </a:p>
        </p:txBody>
      </p:sp>
    </p:spTree>
    <p:extLst>
      <p:ext uri="{BB962C8B-B14F-4D97-AF65-F5344CB8AC3E}">
        <p14:creationId xmlns:p14="http://schemas.microsoft.com/office/powerpoint/2010/main" val="257402939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 page 95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151</a:t>
            </a:fld>
            <a:endParaRPr lang="en-US"/>
          </a:p>
        </p:txBody>
      </p:sp>
    </p:spTree>
    <p:extLst>
      <p:ext uri="{BB962C8B-B14F-4D97-AF65-F5344CB8AC3E}">
        <p14:creationId xmlns:p14="http://schemas.microsoft.com/office/powerpoint/2010/main" val="382224719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95-96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152</a:t>
            </a:fld>
            <a:endParaRPr lang="en-US"/>
          </a:p>
        </p:txBody>
      </p:sp>
    </p:spTree>
    <p:extLst>
      <p:ext uri="{BB962C8B-B14F-4D97-AF65-F5344CB8AC3E}">
        <p14:creationId xmlns:p14="http://schemas.microsoft.com/office/powerpoint/2010/main" val="215134207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Opening, welcome,</a:t>
            </a:r>
            <a:r>
              <a:rPr lang="en-US" baseline="0" dirty="0" smtClean="0"/>
              <a:t> scripture and prayer, review covenant</a:t>
            </a:r>
            <a:r>
              <a:rPr lang="en-US" dirty="0" smtClean="0"/>
              <a:t> – page 99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153</a:t>
            </a:fld>
            <a:endParaRPr lang="en-US"/>
          </a:p>
        </p:txBody>
      </p:sp>
    </p:spTree>
    <p:extLst>
      <p:ext uri="{BB962C8B-B14F-4D97-AF65-F5344CB8AC3E}">
        <p14:creationId xmlns:p14="http://schemas.microsoft.com/office/powerpoint/2010/main" val="196045015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99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154</a:t>
            </a:fld>
            <a:endParaRPr lang="en-US"/>
          </a:p>
        </p:txBody>
      </p:sp>
    </p:spTree>
    <p:extLst>
      <p:ext uri="{BB962C8B-B14F-4D97-AF65-F5344CB8AC3E}">
        <p14:creationId xmlns:p14="http://schemas.microsoft.com/office/powerpoint/2010/main" val="2861698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99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155</a:t>
            </a:fld>
            <a:endParaRPr lang="en-US"/>
          </a:p>
        </p:txBody>
      </p:sp>
    </p:spTree>
    <p:extLst>
      <p:ext uri="{BB962C8B-B14F-4D97-AF65-F5344CB8AC3E}">
        <p14:creationId xmlns:p14="http://schemas.microsoft.com/office/powerpoint/2010/main" val="318675321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99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156</a:t>
            </a:fld>
            <a:endParaRPr lang="en-US"/>
          </a:p>
        </p:txBody>
      </p:sp>
    </p:spTree>
    <p:extLst>
      <p:ext uri="{BB962C8B-B14F-4D97-AF65-F5344CB8AC3E}">
        <p14:creationId xmlns:p14="http://schemas.microsoft.com/office/powerpoint/2010/main" val="28561425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99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157</a:t>
            </a:fld>
            <a:endParaRPr lang="en-US"/>
          </a:p>
        </p:txBody>
      </p:sp>
    </p:spTree>
    <p:extLst>
      <p:ext uri="{BB962C8B-B14F-4D97-AF65-F5344CB8AC3E}">
        <p14:creationId xmlns:p14="http://schemas.microsoft.com/office/powerpoint/2010/main" val="25842765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158</a:t>
            </a:fld>
            <a:endParaRPr lang="en-US"/>
          </a:p>
        </p:txBody>
      </p:sp>
    </p:spTree>
    <p:extLst>
      <p:ext uri="{BB962C8B-B14F-4D97-AF65-F5344CB8AC3E}">
        <p14:creationId xmlns:p14="http://schemas.microsoft.com/office/powerpoint/2010/main" val="89453656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159</a:t>
            </a:fld>
            <a:endParaRPr lang="en-US"/>
          </a:p>
        </p:txBody>
      </p:sp>
    </p:spTree>
    <p:extLst>
      <p:ext uri="{BB962C8B-B14F-4D97-AF65-F5344CB8AC3E}">
        <p14:creationId xmlns:p14="http://schemas.microsoft.com/office/powerpoint/2010/main" val="53356272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160</a:t>
            </a:fld>
            <a:endParaRPr lang="en-US"/>
          </a:p>
        </p:txBody>
      </p:sp>
    </p:spTree>
    <p:extLst>
      <p:ext uri="{BB962C8B-B14F-4D97-AF65-F5344CB8AC3E}">
        <p14:creationId xmlns:p14="http://schemas.microsoft.com/office/powerpoint/2010/main" val="510551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17</a:t>
            </a:fld>
            <a:endParaRPr lang="en-US"/>
          </a:p>
        </p:txBody>
      </p:sp>
    </p:spTree>
    <p:extLst>
      <p:ext uri="{BB962C8B-B14F-4D97-AF65-F5344CB8AC3E}">
        <p14:creationId xmlns:p14="http://schemas.microsoft.com/office/powerpoint/2010/main" val="386693979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161</a:t>
            </a:fld>
            <a:endParaRPr lang="en-US"/>
          </a:p>
        </p:txBody>
      </p:sp>
    </p:spTree>
    <p:extLst>
      <p:ext uri="{BB962C8B-B14F-4D97-AF65-F5344CB8AC3E}">
        <p14:creationId xmlns:p14="http://schemas.microsoft.com/office/powerpoint/2010/main" val="259118679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162</a:t>
            </a:fld>
            <a:endParaRPr lang="en-US"/>
          </a:p>
        </p:txBody>
      </p:sp>
    </p:spTree>
    <p:extLst>
      <p:ext uri="{BB962C8B-B14F-4D97-AF65-F5344CB8AC3E}">
        <p14:creationId xmlns:p14="http://schemas.microsoft.com/office/powerpoint/2010/main" val="422019428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103-104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163</a:t>
            </a:fld>
            <a:endParaRPr lang="en-US"/>
          </a:p>
        </p:txBody>
      </p:sp>
    </p:spTree>
    <p:extLst>
      <p:ext uri="{BB962C8B-B14F-4D97-AF65-F5344CB8AC3E}">
        <p14:creationId xmlns:p14="http://schemas.microsoft.com/office/powerpoint/2010/main" val="200397549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164</a:t>
            </a:fld>
            <a:endParaRPr lang="en-US"/>
          </a:p>
        </p:txBody>
      </p:sp>
    </p:spTree>
    <p:extLst>
      <p:ext uri="{BB962C8B-B14F-4D97-AF65-F5344CB8AC3E}">
        <p14:creationId xmlns:p14="http://schemas.microsoft.com/office/powerpoint/2010/main" val="39399646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165</a:t>
            </a:fld>
            <a:endParaRPr lang="en-US"/>
          </a:p>
        </p:txBody>
      </p:sp>
    </p:spTree>
    <p:extLst>
      <p:ext uri="{BB962C8B-B14F-4D97-AF65-F5344CB8AC3E}">
        <p14:creationId xmlns:p14="http://schemas.microsoft.com/office/powerpoint/2010/main" val="4052273177"/>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166</a:t>
            </a:fld>
            <a:endParaRPr lang="en-US"/>
          </a:p>
        </p:txBody>
      </p:sp>
    </p:spTree>
    <p:extLst>
      <p:ext uri="{BB962C8B-B14F-4D97-AF65-F5344CB8AC3E}">
        <p14:creationId xmlns:p14="http://schemas.microsoft.com/office/powerpoint/2010/main" val="391541874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167</a:t>
            </a:fld>
            <a:endParaRPr lang="en-US"/>
          </a:p>
        </p:txBody>
      </p:sp>
    </p:spTree>
    <p:extLst>
      <p:ext uri="{BB962C8B-B14F-4D97-AF65-F5344CB8AC3E}">
        <p14:creationId xmlns:p14="http://schemas.microsoft.com/office/powerpoint/2010/main" val="329816044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168</a:t>
            </a:fld>
            <a:endParaRPr lang="en-US"/>
          </a:p>
        </p:txBody>
      </p:sp>
    </p:spTree>
    <p:extLst>
      <p:ext uri="{BB962C8B-B14F-4D97-AF65-F5344CB8AC3E}">
        <p14:creationId xmlns:p14="http://schemas.microsoft.com/office/powerpoint/2010/main" val="384878130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105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169</a:t>
            </a:fld>
            <a:endParaRPr lang="en-US"/>
          </a:p>
        </p:txBody>
      </p:sp>
    </p:spTree>
    <p:extLst>
      <p:ext uri="{BB962C8B-B14F-4D97-AF65-F5344CB8AC3E}">
        <p14:creationId xmlns:p14="http://schemas.microsoft.com/office/powerpoint/2010/main" val="68352927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170</a:t>
            </a:fld>
            <a:endParaRPr lang="en-US"/>
          </a:p>
        </p:txBody>
      </p:sp>
    </p:spTree>
    <p:extLst>
      <p:ext uri="{BB962C8B-B14F-4D97-AF65-F5344CB8AC3E}">
        <p14:creationId xmlns:p14="http://schemas.microsoft.com/office/powerpoint/2010/main" val="32408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18</a:t>
            </a:fld>
            <a:endParaRPr lang="en-US"/>
          </a:p>
        </p:txBody>
      </p:sp>
    </p:spTree>
    <p:extLst>
      <p:ext uri="{BB962C8B-B14F-4D97-AF65-F5344CB8AC3E}">
        <p14:creationId xmlns:p14="http://schemas.microsoft.com/office/powerpoint/2010/main" val="261709169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171</a:t>
            </a:fld>
            <a:endParaRPr lang="en-US"/>
          </a:p>
        </p:txBody>
      </p:sp>
    </p:spTree>
    <p:extLst>
      <p:ext uri="{BB962C8B-B14F-4D97-AF65-F5344CB8AC3E}">
        <p14:creationId xmlns:p14="http://schemas.microsoft.com/office/powerpoint/2010/main" val="326957578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107-108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173</a:t>
            </a:fld>
            <a:endParaRPr lang="en-US"/>
          </a:p>
        </p:txBody>
      </p:sp>
    </p:spTree>
    <p:extLst>
      <p:ext uri="{BB962C8B-B14F-4D97-AF65-F5344CB8AC3E}">
        <p14:creationId xmlns:p14="http://schemas.microsoft.com/office/powerpoint/2010/main" val="2181806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19</a:t>
            </a:fld>
            <a:endParaRPr lang="en-US"/>
          </a:p>
        </p:txBody>
      </p:sp>
    </p:spTree>
    <p:extLst>
      <p:ext uri="{BB962C8B-B14F-4D97-AF65-F5344CB8AC3E}">
        <p14:creationId xmlns:p14="http://schemas.microsoft.com/office/powerpoint/2010/main" val="1819758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20</a:t>
            </a:fld>
            <a:endParaRPr lang="en-US"/>
          </a:p>
        </p:txBody>
      </p:sp>
    </p:spTree>
    <p:extLst>
      <p:ext uri="{BB962C8B-B14F-4D97-AF65-F5344CB8AC3E}">
        <p14:creationId xmlns:p14="http://schemas.microsoft.com/office/powerpoint/2010/main" val="250986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a:t>
            </a:fld>
            <a:endParaRPr lang="en-US"/>
          </a:p>
        </p:txBody>
      </p:sp>
    </p:spTree>
    <p:extLst>
      <p:ext uri="{BB962C8B-B14F-4D97-AF65-F5344CB8AC3E}">
        <p14:creationId xmlns:p14="http://schemas.microsoft.com/office/powerpoint/2010/main" val="419199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21</a:t>
            </a:fld>
            <a:endParaRPr lang="en-US"/>
          </a:p>
        </p:txBody>
      </p:sp>
    </p:spTree>
    <p:extLst>
      <p:ext uri="{BB962C8B-B14F-4D97-AF65-F5344CB8AC3E}">
        <p14:creationId xmlns:p14="http://schemas.microsoft.com/office/powerpoint/2010/main" val="311148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22</a:t>
            </a:fld>
            <a:endParaRPr lang="en-US"/>
          </a:p>
        </p:txBody>
      </p:sp>
    </p:spTree>
    <p:extLst>
      <p:ext uri="{BB962C8B-B14F-4D97-AF65-F5344CB8AC3E}">
        <p14:creationId xmlns:p14="http://schemas.microsoft.com/office/powerpoint/2010/main" val="277215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23</a:t>
            </a:fld>
            <a:endParaRPr lang="en-US"/>
          </a:p>
        </p:txBody>
      </p:sp>
    </p:spTree>
    <p:extLst>
      <p:ext uri="{BB962C8B-B14F-4D97-AF65-F5344CB8AC3E}">
        <p14:creationId xmlns:p14="http://schemas.microsoft.com/office/powerpoint/2010/main" val="2811693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24</a:t>
            </a:fld>
            <a:endParaRPr lang="en-US"/>
          </a:p>
        </p:txBody>
      </p:sp>
    </p:spTree>
    <p:extLst>
      <p:ext uri="{BB962C8B-B14F-4D97-AF65-F5344CB8AC3E}">
        <p14:creationId xmlns:p14="http://schemas.microsoft.com/office/powerpoint/2010/main" val="279833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25</a:t>
            </a:fld>
            <a:endParaRPr lang="en-US"/>
          </a:p>
        </p:txBody>
      </p:sp>
    </p:spTree>
    <p:extLst>
      <p:ext uri="{BB962C8B-B14F-4D97-AF65-F5344CB8AC3E}">
        <p14:creationId xmlns:p14="http://schemas.microsoft.com/office/powerpoint/2010/main" val="3452742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14 in study</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26</a:t>
            </a:fld>
            <a:endParaRPr lang="en-US"/>
          </a:p>
        </p:txBody>
      </p:sp>
    </p:spTree>
    <p:extLst>
      <p:ext uri="{BB962C8B-B14F-4D97-AF65-F5344CB8AC3E}">
        <p14:creationId xmlns:p14="http://schemas.microsoft.com/office/powerpoint/2010/main" val="713666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32, 33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27</a:t>
            </a:fld>
            <a:endParaRPr lang="en-US"/>
          </a:p>
        </p:txBody>
      </p:sp>
    </p:spTree>
    <p:extLst>
      <p:ext uri="{BB962C8B-B14F-4D97-AF65-F5344CB8AC3E}">
        <p14:creationId xmlns:p14="http://schemas.microsoft.com/office/powerpoint/2010/main" val="34881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welcome,</a:t>
            </a:r>
            <a:r>
              <a:rPr lang="en-US" baseline="0" dirty="0" smtClean="0"/>
              <a:t> scripture and prayer, review covenant, page 36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28</a:t>
            </a:fld>
            <a:endParaRPr lang="en-US"/>
          </a:p>
        </p:txBody>
      </p:sp>
    </p:spTree>
    <p:extLst>
      <p:ext uri="{BB962C8B-B14F-4D97-AF65-F5344CB8AC3E}">
        <p14:creationId xmlns:p14="http://schemas.microsoft.com/office/powerpoint/2010/main" val="395475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36 &amp;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29</a:t>
            </a:fld>
            <a:endParaRPr lang="en-US"/>
          </a:p>
        </p:txBody>
      </p:sp>
    </p:spTree>
    <p:extLst>
      <p:ext uri="{BB962C8B-B14F-4D97-AF65-F5344CB8AC3E}">
        <p14:creationId xmlns:p14="http://schemas.microsoft.com/office/powerpoint/2010/main" val="2431655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36 &amp;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30</a:t>
            </a:fld>
            <a:endParaRPr lang="en-US"/>
          </a:p>
        </p:txBody>
      </p:sp>
    </p:spTree>
    <p:extLst>
      <p:ext uri="{BB962C8B-B14F-4D97-AF65-F5344CB8AC3E}">
        <p14:creationId xmlns:p14="http://schemas.microsoft.com/office/powerpoint/2010/main" val="33719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a:t>
            </a:fld>
            <a:endParaRPr lang="en-US"/>
          </a:p>
        </p:txBody>
      </p:sp>
    </p:spTree>
    <p:extLst>
      <p:ext uri="{BB962C8B-B14F-4D97-AF65-F5344CB8AC3E}">
        <p14:creationId xmlns:p14="http://schemas.microsoft.com/office/powerpoint/2010/main" val="4128997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36 &amp;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31</a:t>
            </a:fld>
            <a:endParaRPr lang="en-US"/>
          </a:p>
        </p:txBody>
      </p:sp>
    </p:spTree>
    <p:extLst>
      <p:ext uri="{BB962C8B-B14F-4D97-AF65-F5344CB8AC3E}">
        <p14:creationId xmlns:p14="http://schemas.microsoft.com/office/powerpoint/2010/main" val="2311427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36 &amp;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32</a:t>
            </a:fld>
            <a:endParaRPr lang="en-US"/>
          </a:p>
        </p:txBody>
      </p:sp>
    </p:spTree>
    <p:extLst>
      <p:ext uri="{BB962C8B-B14F-4D97-AF65-F5344CB8AC3E}">
        <p14:creationId xmlns:p14="http://schemas.microsoft.com/office/powerpoint/2010/main" val="244883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 </a:t>
            </a:r>
            <a:r>
              <a:rPr lang="en-US" baseline="0" smtClean="0"/>
              <a:t>page 36 &amp;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33</a:t>
            </a:fld>
            <a:endParaRPr lang="en-US"/>
          </a:p>
        </p:txBody>
      </p:sp>
    </p:spTree>
    <p:extLst>
      <p:ext uri="{BB962C8B-B14F-4D97-AF65-F5344CB8AC3E}">
        <p14:creationId xmlns:p14="http://schemas.microsoft.com/office/powerpoint/2010/main" val="638445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34</a:t>
            </a:fld>
            <a:endParaRPr lang="en-US"/>
          </a:p>
        </p:txBody>
      </p:sp>
    </p:spTree>
    <p:extLst>
      <p:ext uri="{BB962C8B-B14F-4D97-AF65-F5344CB8AC3E}">
        <p14:creationId xmlns:p14="http://schemas.microsoft.com/office/powerpoint/2010/main" val="4159276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35</a:t>
            </a:fld>
            <a:endParaRPr lang="en-US"/>
          </a:p>
        </p:txBody>
      </p:sp>
    </p:spTree>
    <p:extLst>
      <p:ext uri="{BB962C8B-B14F-4D97-AF65-F5344CB8AC3E}">
        <p14:creationId xmlns:p14="http://schemas.microsoft.com/office/powerpoint/2010/main" val="3429142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36</a:t>
            </a:fld>
            <a:endParaRPr lang="en-US"/>
          </a:p>
        </p:txBody>
      </p:sp>
    </p:spTree>
    <p:extLst>
      <p:ext uri="{BB962C8B-B14F-4D97-AF65-F5344CB8AC3E}">
        <p14:creationId xmlns:p14="http://schemas.microsoft.com/office/powerpoint/2010/main" val="39796143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37</a:t>
            </a:fld>
            <a:endParaRPr lang="en-US"/>
          </a:p>
        </p:txBody>
      </p:sp>
    </p:spTree>
    <p:extLst>
      <p:ext uri="{BB962C8B-B14F-4D97-AF65-F5344CB8AC3E}">
        <p14:creationId xmlns:p14="http://schemas.microsoft.com/office/powerpoint/2010/main" val="2446643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38</a:t>
            </a:fld>
            <a:endParaRPr lang="en-US"/>
          </a:p>
        </p:txBody>
      </p:sp>
    </p:spTree>
    <p:extLst>
      <p:ext uri="{BB962C8B-B14F-4D97-AF65-F5344CB8AC3E}">
        <p14:creationId xmlns:p14="http://schemas.microsoft.com/office/powerpoint/2010/main" val="3605874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39</a:t>
            </a:fld>
            <a:endParaRPr lang="en-US"/>
          </a:p>
        </p:txBody>
      </p:sp>
    </p:spTree>
    <p:extLst>
      <p:ext uri="{BB962C8B-B14F-4D97-AF65-F5344CB8AC3E}">
        <p14:creationId xmlns:p14="http://schemas.microsoft.com/office/powerpoint/2010/main" val="1890835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40</a:t>
            </a:fld>
            <a:endParaRPr lang="en-US"/>
          </a:p>
        </p:txBody>
      </p:sp>
    </p:spTree>
    <p:extLst>
      <p:ext uri="{BB962C8B-B14F-4D97-AF65-F5344CB8AC3E}">
        <p14:creationId xmlns:p14="http://schemas.microsoft.com/office/powerpoint/2010/main" val="2373068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25 </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a:t>
            </a:fld>
            <a:endParaRPr lang="en-US"/>
          </a:p>
        </p:txBody>
      </p:sp>
    </p:spTree>
    <p:extLst>
      <p:ext uri="{BB962C8B-B14F-4D97-AF65-F5344CB8AC3E}">
        <p14:creationId xmlns:p14="http://schemas.microsoft.com/office/powerpoint/2010/main" val="2912935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39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41</a:t>
            </a:fld>
            <a:endParaRPr lang="en-US"/>
          </a:p>
        </p:txBody>
      </p:sp>
    </p:spTree>
    <p:extLst>
      <p:ext uri="{BB962C8B-B14F-4D97-AF65-F5344CB8AC3E}">
        <p14:creationId xmlns:p14="http://schemas.microsoft.com/office/powerpoint/2010/main" val="2101367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42</a:t>
            </a:fld>
            <a:endParaRPr lang="en-US"/>
          </a:p>
        </p:txBody>
      </p:sp>
    </p:spTree>
    <p:extLst>
      <p:ext uri="{BB962C8B-B14F-4D97-AF65-F5344CB8AC3E}">
        <p14:creationId xmlns:p14="http://schemas.microsoft.com/office/powerpoint/2010/main" val="1169214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43</a:t>
            </a:fld>
            <a:endParaRPr lang="en-US"/>
          </a:p>
        </p:txBody>
      </p:sp>
    </p:spTree>
    <p:extLst>
      <p:ext uri="{BB962C8B-B14F-4D97-AF65-F5344CB8AC3E}">
        <p14:creationId xmlns:p14="http://schemas.microsoft.com/office/powerpoint/2010/main" val="393291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smtClean="0"/>
              <a:t>– page 40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44</a:t>
            </a:fld>
            <a:endParaRPr lang="en-US"/>
          </a:p>
        </p:txBody>
      </p:sp>
    </p:spTree>
    <p:extLst>
      <p:ext uri="{BB962C8B-B14F-4D97-AF65-F5344CB8AC3E}">
        <p14:creationId xmlns:p14="http://schemas.microsoft.com/office/powerpoint/2010/main" val="25707201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41-42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45</a:t>
            </a:fld>
            <a:endParaRPr lang="en-US"/>
          </a:p>
        </p:txBody>
      </p:sp>
    </p:spTree>
    <p:extLst>
      <p:ext uri="{BB962C8B-B14F-4D97-AF65-F5344CB8AC3E}">
        <p14:creationId xmlns:p14="http://schemas.microsoft.com/office/powerpoint/2010/main" val="3692381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46</a:t>
            </a:fld>
            <a:endParaRPr lang="en-US"/>
          </a:p>
        </p:txBody>
      </p:sp>
    </p:spTree>
    <p:extLst>
      <p:ext uri="{BB962C8B-B14F-4D97-AF65-F5344CB8AC3E}">
        <p14:creationId xmlns:p14="http://schemas.microsoft.com/office/powerpoint/2010/main" val="824705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47</a:t>
            </a:fld>
            <a:endParaRPr lang="en-US"/>
          </a:p>
        </p:txBody>
      </p:sp>
    </p:spTree>
    <p:extLst>
      <p:ext uri="{BB962C8B-B14F-4D97-AF65-F5344CB8AC3E}">
        <p14:creationId xmlns:p14="http://schemas.microsoft.com/office/powerpoint/2010/main" val="3893948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48</a:t>
            </a:fld>
            <a:endParaRPr lang="en-US"/>
          </a:p>
        </p:txBody>
      </p:sp>
    </p:spTree>
    <p:extLst>
      <p:ext uri="{BB962C8B-B14F-4D97-AF65-F5344CB8AC3E}">
        <p14:creationId xmlns:p14="http://schemas.microsoft.com/office/powerpoint/2010/main" val="3219123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43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49</a:t>
            </a:fld>
            <a:endParaRPr lang="en-US"/>
          </a:p>
        </p:txBody>
      </p:sp>
    </p:spTree>
    <p:extLst>
      <p:ext uri="{BB962C8B-B14F-4D97-AF65-F5344CB8AC3E}">
        <p14:creationId xmlns:p14="http://schemas.microsoft.com/office/powerpoint/2010/main" val="22771889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50</a:t>
            </a:fld>
            <a:endParaRPr lang="en-US"/>
          </a:p>
        </p:txBody>
      </p:sp>
    </p:spTree>
    <p:extLst>
      <p:ext uri="{BB962C8B-B14F-4D97-AF65-F5344CB8AC3E}">
        <p14:creationId xmlns:p14="http://schemas.microsoft.com/office/powerpoint/2010/main" val="351535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25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a:t>
            </a:fld>
            <a:endParaRPr lang="en-US"/>
          </a:p>
        </p:txBody>
      </p:sp>
    </p:spTree>
    <p:extLst>
      <p:ext uri="{BB962C8B-B14F-4D97-AF65-F5344CB8AC3E}">
        <p14:creationId xmlns:p14="http://schemas.microsoft.com/office/powerpoint/2010/main" val="7647969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pages 45-47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51</a:t>
            </a:fld>
            <a:endParaRPr lang="en-US"/>
          </a:p>
        </p:txBody>
      </p:sp>
    </p:spTree>
    <p:extLst>
      <p:ext uri="{BB962C8B-B14F-4D97-AF65-F5344CB8AC3E}">
        <p14:creationId xmlns:p14="http://schemas.microsoft.com/office/powerpoint/2010/main" val="20063514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welcome,</a:t>
            </a:r>
            <a:r>
              <a:rPr lang="en-US" baseline="0" dirty="0" smtClean="0"/>
              <a:t> scripture and prayer, review covenant</a:t>
            </a:r>
            <a:r>
              <a:rPr lang="en-US" dirty="0" smtClean="0"/>
              <a:t> – page 49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52</a:t>
            </a:fld>
            <a:endParaRPr lang="en-US"/>
          </a:p>
        </p:txBody>
      </p:sp>
    </p:spTree>
    <p:extLst>
      <p:ext uri="{BB962C8B-B14F-4D97-AF65-F5344CB8AC3E}">
        <p14:creationId xmlns:p14="http://schemas.microsoft.com/office/powerpoint/2010/main" val="23811102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49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53</a:t>
            </a:fld>
            <a:endParaRPr lang="en-US"/>
          </a:p>
        </p:txBody>
      </p:sp>
    </p:spTree>
    <p:extLst>
      <p:ext uri="{BB962C8B-B14F-4D97-AF65-F5344CB8AC3E}">
        <p14:creationId xmlns:p14="http://schemas.microsoft.com/office/powerpoint/2010/main" val="2475573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54</a:t>
            </a:fld>
            <a:endParaRPr lang="en-US"/>
          </a:p>
        </p:txBody>
      </p:sp>
    </p:spTree>
    <p:extLst>
      <p:ext uri="{BB962C8B-B14F-4D97-AF65-F5344CB8AC3E}">
        <p14:creationId xmlns:p14="http://schemas.microsoft.com/office/powerpoint/2010/main" val="1936824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55</a:t>
            </a:fld>
            <a:endParaRPr lang="en-US"/>
          </a:p>
        </p:txBody>
      </p:sp>
    </p:spTree>
    <p:extLst>
      <p:ext uri="{BB962C8B-B14F-4D97-AF65-F5344CB8AC3E}">
        <p14:creationId xmlns:p14="http://schemas.microsoft.com/office/powerpoint/2010/main" val="24431534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56</a:t>
            </a:fld>
            <a:endParaRPr lang="en-US"/>
          </a:p>
        </p:txBody>
      </p:sp>
    </p:spTree>
    <p:extLst>
      <p:ext uri="{BB962C8B-B14F-4D97-AF65-F5344CB8AC3E}">
        <p14:creationId xmlns:p14="http://schemas.microsoft.com/office/powerpoint/2010/main" val="35598446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57</a:t>
            </a:fld>
            <a:endParaRPr lang="en-US"/>
          </a:p>
        </p:txBody>
      </p:sp>
    </p:spTree>
    <p:extLst>
      <p:ext uri="{BB962C8B-B14F-4D97-AF65-F5344CB8AC3E}">
        <p14:creationId xmlns:p14="http://schemas.microsoft.com/office/powerpoint/2010/main" val="3109249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58</a:t>
            </a:fld>
            <a:endParaRPr lang="en-US"/>
          </a:p>
        </p:txBody>
      </p:sp>
    </p:spTree>
    <p:extLst>
      <p:ext uri="{BB962C8B-B14F-4D97-AF65-F5344CB8AC3E}">
        <p14:creationId xmlns:p14="http://schemas.microsoft.com/office/powerpoint/2010/main" val="2991282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59</a:t>
            </a:fld>
            <a:endParaRPr lang="en-US"/>
          </a:p>
        </p:txBody>
      </p:sp>
    </p:spTree>
    <p:extLst>
      <p:ext uri="{BB962C8B-B14F-4D97-AF65-F5344CB8AC3E}">
        <p14:creationId xmlns:p14="http://schemas.microsoft.com/office/powerpoint/2010/main" val="18939642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51</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60</a:t>
            </a:fld>
            <a:endParaRPr lang="en-US"/>
          </a:p>
        </p:txBody>
      </p:sp>
    </p:spTree>
    <p:extLst>
      <p:ext uri="{BB962C8B-B14F-4D97-AF65-F5344CB8AC3E}">
        <p14:creationId xmlns:p14="http://schemas.microsoft.com/office/powerpoint/2010/main" val="2931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25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a:t>
            </a:fld>
            <a:endParaRPr lang="en-US"/>
          </a:p>
        </p:txBody>
      </p:sp>
    </p:spTree>
    <p:extLst>
      <p:ext uri="{BB962C8B-B14F-4D97-AF65-F5344CB8AC3E}">
        <p14:creationId xmlns:p14="http://schemas.microsoft.com/office/powerpoint/2010/main" val="15248765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61</a:t>
            </a:fld>
            <a:endParaRPr lang="en-US"/>
          </a:p>
        </p:txBody>
      </p:sp>
    </p:spTree>
    <p:extLst>
      <p:ext uri="{BB962C8B-B14F-4D97-AF65-F5344CB8AC3E}">
        <p14:creationId xmlns:p14="http://schemas.microsoft.com/office/powerpoint/2010/main" val="37006727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62</a:t>
            </a:fld>
            <a:endParaRPr lang="en-US"/>
          </a:p>
        </p:txBody>
      </p:sp>
    </p:spTree>
    <p:extLst>
      <p:ext uri="{BB962C8B-B14F-4D97-AF65-F5344CB8AC3E}">
        <p14:creationId xmlns:p14="http://schemas.microsoft.com/office/powerpoint/2010/main" val="2390239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52 &amp; 53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63</a:t>
            </a:fld>
            <a:endParaRPr lang="en-US"/>
          </a:p>
        </p:txBody>
      </p:sp>
    </p:spTree>
    <p:extLst>
      <p:ext uri="{BB962C8B-B14F-4D97-AF65-F5344CB8AC3E}">
        <p14:creationId xmlns:p14="http://schemas.microsoft.com/office/powerpoint/2010/main" val="3559494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52 &amp; 53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64</a:t>
            </a:fld>
            <a:endParaRPr lang="en-US"/>
          </a:p>
        </p:txBody>
      </p:sp>
    </p:spTree>
    <p:extLst>
      <p:ext uri="{BB962C8B-B14F-4D97-AF65-F5344CB8AC3E}">
        <p14:creationId xmlns:p14="http://schemas.microsoft.com/office/powerpoint/2010/main" val="31372089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65</a:t>
            </a:fld>
            <a:endParaRPr lang="en-US"/>
          </a:p>
        </p:txBody>
      </p:sp>
    </p:spTree>
    <p:extLst>
      <p:ext uri="{BB962C8B-B14F-4D97-AF65-F5344CB8AC3E}">
        <p14:creationId xmlns:p14="http://schemas.microsoft.com/office/powerpoint/2010/main" val="20612644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66</a:t>
            </a:fld>
            <a:endParaRPr lang="en-US"/>
          </a:p>
        </p:txBody>
      </p:sp>
    </p:spTree>
    <p:extLst>
      <p:ext uri="{BB962C8B-B14F-4D97-AF65-F5344CB8AC3E}">
        <p14:creationId xmlns:p14="http://schemas.microsoft.com/office/powerpoint/2010/main" val="28400606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67</a:t>
            </a:fld>
            <a:endParaRPr lang="en-US"/>
          </a:p>
        </p:txBody>
      </p:sp>
    </p:spTree>
    <p:extLst>
      <p:ext uri="{BB962C8B-B14F-4D97-AF65-F5344CB8AC3E}">
        <p14:creationId xmlns:p14="http://schemas.microsoft.com/office/powerpoint/2010/main" val="12836971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68</a:t>
            </a:fld>
            <a:endParaRPr lang="en-US"/>
          </a:p>
        </p:txBody>
      </p:sp>
    </p:spTree>
    <p:extLst>
      <p:ext uri="{BB962C8B-B14F-4D97-AF65-F5344CB8AC3E}">
        <p14:creationId xmlns:p14="http://schemas.microsoft.com/office/powerpoint/2010/main" val="1441162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55-56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69</a:t>
            </a:fld>
            <a:endParaRPr lang="en-US"/>
          </a:p>
        </p:txBody>
      </p:sp>
    </p:spTree>
    <p:extLst>
      <p:ext uri="{BB962C8B-B14F-4D97-AF65-F5344CB8AC3E}">
        <p14:creationId xmlns:p14="http://schemas.microsoft.com/office/powerpoint/2010/main" val="9466469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70</a:t>
            </a:fld>
            <a:endParaRPr lang="en-US"/>
          </a:p>
        </p:txBody>
      </p:sp>
    </p:spTree>
    <p:extLst>
      <p:ext uri="{BB962C8B-B14F-4D97-AF65-F5344CB8AC3E}">
        <p14:creationId xmlns:p14="http://schemas.microsoft.com/office/powerpoint/2010/main" val="3175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26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a:t>
            </a:fld>
            <a:endParaRPr lang="en-US"/>
          </a:p>
        </p:txBody>
      </p:sp>
    </p:spTree>
    <p:extLst>
      <p:ext uri="{BB962C8B-B14F-4D97-AF65-F5344CB8AC3E}">
        <p14:creationId xmlns:p14="http://schemas.microsoft.com/office/powerpoint/2010/main" val="1303547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56-60</a:t>
            </a:r>
          </a:p>
        </p:txBody>
      </p:sp>
      <p:sp>
        <p:nvSpPr>
          <p:cNvPr id="4" name="Slide Number Placeholder 3"/>
          <p:cNvSpPr>
            <a:spLocks noGrp="1"/>
          </p:cNvSpPr>
          <p:nvPr>
            <p:ph type="sldNum" sz="quarter" idx="10"/>
          </p:nvPr>
        </p:nvSpPr>
        <p:spPr/>
        <p:txBody>
          <a:bodyPr/>
          <a:lstStyle/>
          <a:p>
            <a:fld id="{C7A7553E-A3BA-4119-B882-5FEDA7D5D80C}" type="slidenum">
              <a:rPr lang="en-US" smtClean="0"/>
              <a:t>71</a:t>
            </a:fld>
            <a:endParaRPr lang="en-US"/>
          </a:p>
        </p:txBody>
      </p:sp>
    </p:spTree>
    <p:extLst>
      <p:ext uri="{BB962C8B-B14F-4D97-AF65-F5344CB8AC3E}">
        <p14:creationId xmlns:p14="http://schemas.microsoft.com/office/powerpoint/2010/main" val="35848289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welcome,</a:t>
            </a:r>
            <a:r>
              <a:rPr lang="en-US" baseline="0" dirty="0" smtClean="0"/>
              <a:t> scripture and prayer, review covenant</a:t>
            </a:r>
            <a:r>
              <a:rPr lang="en-US" dirty="0" smtClean="0"/>
              <a:t> – page 62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72</a:t>
            </a:fld>
            <a:endParaRPr lang="en-US"/>
          </a:p>
        </p:txBody>
      </p:sp>
    </p:spTree>
    <p:extLst>
      <p:ext uri="{BB962C8B-B14F-4D97-AF65-F5344CB8AC3E}">
        <p14:creationId xmlns:p14="http://schemas.microsoft.com/office/powerpoint/2010/main" val="3219135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62</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73</a:t>
            </a:fld>
            <a:endParaRPr lang="en-US"/>
          </a:p>
        </p:txBody>
      </p:sp>
    </p:spTree>
    <p:extLst>
      <p:ext uri="{BB962C8B-B14F-4D97-AF65-F5344CB8AC3E}">
        <p14:creationId xmlns:p14="http://schemas.microsoft.com/office/powerpoint/2010/main" val="5644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74</a:t>
            </a:fld>
            <a:endParaRPr lang="en-US"/>
          </a:p>
        </p:txBody>
      </p:sp>
    </p:spTree>
    <p:extLst>
      <p:ext uri="{BB962C8B-B14F-4D97-AF65-F5344CB8AC3E}">
        <p14:creationId xmlns:p14="http://schemas.microsoft.com/office/powerpoint/2010/main" val="41424768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63</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75</a:t>
            </a:fld>
            <a:endParaRPr lang="en-US"/>
          </a:p>
        </p:txBody>
      </p:sp>
    </p:spTree>
    <p:extLst>
      <p:ext uri="{BB962C8B-B14F-4D97-AF65-F5344CB8AC3E}">
        <p14:creationId xmlns:p14="http://schemas.microsoft.com/office/powerpoint/2010/main" val="1395627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Study – page 63</a:t>
            </a:r>
            <a:endParaRPr lang="en-US"/>
          </a:p>
        </p:txBody>
      </p:sp>
      <p:sp>
        <p:nvSpPr>
          <p:cNvPr id="4" name="Slide Number Placeholder 3"/>
          <p:cNvSpPr>
            <a:spLocks noGrp="1"/>
          </p:cNvSpPr>
          <p:nvPr>
            <p:ph type="sldNum" sz="quarter" idx="10"/>
          </p:nvPr>
        </p:nvSpPr>
        <p:spPr/>
        <p:txBody>
          <a:bodyPr/>
          <a:lstStyle/>
          <a:p>
            <a:fld id="{C7A7553E-A3BA-4119-B882-5FEDA7D5D80C}" type="slidenum">
              <a:rPr lang="en-US" smtClean="0"/>
              <a:t>76</a:t>
            </a:fld>
            <a:endParaRPr lang="en-US"/>
          </a:p>
        </p:txBody>
      </p:sp>
    </p:spTree>
    <p:extLst>
      <p:ext uri="{BB962C8B-B14F-4D97-AF65-F5344CB8AC3E}">
        <p14:creationId xmlns:p14="http://schemas.microsoft.com/office/powerpoint/2010/main" val="39522387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77</a:t>
            </a:fld>
            <a:endParaRPr lang="en-US"/>
          </a:p>
        </p:txBody>
      </p:sp>
    </p:spTree>
    <p:extLst>
      <p:ext uri="{BB962C8B-B14F-4D97-AF65-F5344CB8AC3E}">
        <p14:creationId xmlns:p14="http://schemas.microsoft.com/office/powerpoint/2010/main" val="2838117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64</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78</a:t>
            </a:fld>
            <a:endParaRPr lang="en-US"/>
          </a:p>
        </p:txBody>
      </p:sp>
    </p:spTree>
    <p:extLst>
      <p:ext uri="{BB962C8B-B14F-4D97-AF65-F5344CB8AC3E}">
        <p14:creationId xmlns:p14="http://schemas.microsoft.com/office/powerpoint/2010/main" val="21035599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79</a:t>
            </a:fld>
            <a:endParaRPr lang="en-US"/>
          </a:p>
        </p:txBody>
      </p:sp>
    </p:spTree>
    <p:extLst>
      <p:ext uri="{BB962C8B-B14F-4D97-AF65-F5344CB8AC3E}">
        <p14:creationId xmlns:p14="http://schemas.microsoft.com/office/powerpoint/2010/main" val="39664998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80</a:t>
            </a:fld>
            <a:endParaRPr lang="en-US"/>
          </a:p>
        </p:txBody>
      </p:sp>
    </p:spTree>
    <p:extLst>
      <p:ext uri="{BB962C8B-B14F-4D97-AF65-F5344CB8AC3E}">
        <p14:creationId xmlns:p14="http://schemas.microsoft.com/office/powerpoint/2010/main" val="350898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26, (timeline</a:t>
            </a:r>
            <a:r>
              <a:rPr lang="en-US" baseline="0" dirty="0" smtClean="0"/>
              <a:t> created from</a:t>
            </a:r>
            <a:r>
              <a:rPr lang="en-US" dirty="0" smtClean="0"/>
              <a:t> website information)</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a:t>
            </a:fld>
            <a:endParaRPr lang="en-US"/>
          </a:p>
        </p:txBody>
      </p:sp>
    </p:spTree>
    <p:extLst>
      <p:ext uri="{BB962C8B-B14F-4D97-AF65-F5344CB8AC3E}">
        <p14:creationId xmlns:p14="http://schemas.microsoft.com/office/powerpoint/2010/main" val="42693200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65</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81</a:t>
            </a:fld>
            <a:endParaRPr lang="en-US"/>
          </a:p>
        </p:txBody>
      </p:sp>
    </p:spTree>
    <p:extLst>
      <p:ext uri="{BB962C8B-B14F-4D97-AF65-F5344CB8AC3E}">
        <p14:creationId xmlns:p14="http://schemas.microsoft.com/office/powerpoint/2010/main" val="26612546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82</a:t>
            </a:fld>
            <a:endParaRPr lang="en-US"/>
          </a:p>
        </p:txBody>
      </p:sp>
    </p:spTree>
    <p:extLst>
      <p:ext uri="{BB962C8B-B14F-4D97-AF65-F5344CB8AC3E}">
        <p14:creationId xmlns:p14="http://schemas.microsoft.com/office/powerpoint/2010/main" val="16759106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83</a:t>
            </a:fld>
            <a:endParaRPr lang="en-US"/>
          </a:p>
        </p:txBody>
      </p:sp>
    </p:spTree>
    <p:extLst>
      <p:ext uri="{BB962C8B-B14F-4D97-AF65-F5344CB8AC3E}">
        <p14:creationId xmlns:p14="http://schemas.microsoft.com/office/powerpoint/2010/main" val="1311094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84</a:t>
            </a:fld>
            <a:endParaRPr lang="en-US"/>
          </a:p>
        </p:txBody>
      </p:sp>
    </p:spTree>
    <p:extLst>
      <p:ext uri="{BB962C8B-B14F-4D97-AF65-F5344CB8AC3E}">
        <p14:creationId xmlns:p14="http://schemas.microsoft.com/office/powerpoint/2010/main" val="30975168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85</a:t>
            </a:fld>
            <a:endParaRPr lang="en-US"/>
          </a:p>
        </p:txBody>
      </p:sp>
    </p:spTree>
    <p:extLst>
      <p:ext uri="{BB962C8B-B14F-4D97-AF65-F5344CB8AC3E}">
        <p14:creationId xmlns:p14="http://schemas.microsoft.com/office/powerpoint/2010/main" val="23158892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86</a:t>
            </a:fld>
            <a:endParaRPr lang="en-US"/>
          </a:p>
        </p:txBody>
      </p:sp>
    </p:spTree>
    <p:extLst>
      <p:ext uri="{BB962C8B-B14F-4D97-AF65-F5344CB8AC3E}">
        <p14:creationId xmlns:p14="http://schemas.microsoft.com/office/powerpoint/2010/main" val="6735361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87</a:t>
            </a:fld>
            <a:endParaRPr lang="en-US"/>
          </a:p>
        </p:txBody>
      </p:sp>
    </p:spTree>
    <p:extLst>
      <p:ext uri="{BB962C8B-B14F-4D97-AF65-F5344CB8AC3E}">
        <p14:creationId xmlns:p14="http://schemas.microsoft.com/office/powerpoint/2010/main" val="3094282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88</a:t>
            </a:fld>
            <a:endParaRPr lang="en-US"/>
          </a:p>
        </p:txBody>
      </p:sp>
    </p:spTree>
    <p:extLst>
      <p:ext uri="{BB962C8B-B14F-4D97-AF65-F5344CB8AC3E}">
        <p14:creationId xmlns:p14="http://schemas.microsoft.com/office/powerpoint/2010/main" val="2357300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67</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89</a:t>
            </a:fld>
            <a:endParaRPr lang="en-US"/>
          </a:p>
        </p:txBody>
      </p:sp>
    </p:spTree>
    <p:extLst>
      <p:ext uri="{BB962C8B-B14F-4D97-AF65-F5344CB8AC3E}">
        <p14:creationId xmlns:p14="http://schemas.microsoft.com/office/powerpoint/2010/main" val="35955087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90</a:t>
            </a:fld>
            <a:endParaRPr lang="en-US"/>
          </a:p>
        </p:txBody>
      </p:sp>
    </p:spTree>
    <p:extLst>
      <p:ext uri="{BB962C8B-B14F-4D97-AF65-F5344CB8AC3E}">
        <p14:creationId xmlns:p14="http://schemas.microsoft.com/office/powerpoint/2010/main" val="219469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26,</a:t>
            </a:r>
            <a:r>
              <a:rPr lang="en-US" baseline="0" dirty="0" smtClean="0"/>
              <a:t> Guidelines from p</a:t>
            </a:r>
            <a:r>
              <a:rPr lang="en-US" dirty="0" smtClean="0"/>
              <a:t>age</a:t>
            </a:r>
            <a:r>
              <a:rPr lang="en-US" baseline="0" dirty="0" smtClean="0"/>
              <a:t> 13 in study</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a:t>
            </a:fld>
            <a:endParaRPr lang="en-US"/>
          </a:p>
        </p:txBody>
      </p:sp>
    </p:spTree>
    <p:extLst>
      <p:ext uri="{BB962C8B-B14F-4D97-AF65-F5344CB8AC3E}">
        <p14:creationId xmlns:p14="http://schemas.microsoft.com/office/powerpoint/2010/main" val="18430018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91</a:t>
            </a:fld>
            <a:endParaRPr lang="en-US"/>
          </a:p>
        </p:txBody>
      </p:sp>
    </p:spTree>
    <p:extLst>
      <p:ext uri="{BB962C8B-B14F-4D97-AF65-F5344CB8AC3E}">
        <p14:creationId xmlns:p14="http://schemas.microsoft.com/office/powerpoint/2010/main" val="9385954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92</a:t>
            </a:fld>
            <a:endParaRPr lang="en-US"/>
          </a:p>
        </p:txBody>
      </p:sp>
    </p:spTree>
    <p:extLst>
      <p:ext uri="{BB962C8B-B14F-4D97-AF65-F5344CB8AC3E}">
        <p14:creationId xmlns:p14="http://schemas.microsoft.com/office/powerpoint/2010/main" val="4375154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68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93</a:t>
            </a:fld>
            <a:endParaRPr lang="en-US"/>
          </a:p>
        </p:txBody>
      </p:sp>
    </p:spTree>
    <p:extLst>
      <p:ext uri="{BB962C8B-B14F-4D97-AF65-F5344CB8AC3E}">
        <p14:creationId xmlns:p14="http://schemas.microsoft.com/office/powerpoint/2010/main" val="8358751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a:t>
            </a:r>
            <a:r>
              <a:rPr lang="en-US" smtClean="0"/>
              <a:t>page 68</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94</a:t>
            </a:fld>
            <a:endParaRPr lang="en-US"/>
          </a:p>
        </p:txBody>
      </p:sp>
    </p:spTree>
    <p:extLst>
      <p:ext uri="{BB962C8B-B14F-4D97-AF65-F5344CB8AC3E}">
        <p14:creationId xmlns:p14="http://schemas.microsoft.com/office/powerpoint/2010/main" val="16527370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95</a:t>
            </a:fld>
            <a:endParaRPr lang="en-US"/>
          </a:p>
        </p:txBody>
      </p:sp>
    </p:spTree>
    <p:extLst>
      <p:ext uri="{BB962C8B-B14F-4D97-AF65-F5344CB8AC3E}">
        <p14:creationId xmlns:p14="http://schemas.microsoft.com/office/powerpoint/2010/main" val="8393398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96</a:t>
            </a:fld>
            <a:endParaRPr lang="en-US"/>
          </a:p>
        </p:txBody>
      </p:sp>
    </p:spTree>
    <p:extLst>
      <p:ext uri="{BB962C8B-B14F-4D97-AF65-F5344CB8AC3E}">
        <p14:creationId xmlns:p14="http://schemas.microsoft.com/office/powerpoint/2010/main" val="36018973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69</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97</a:t>
            </a:fld>
            <a:endParaRPr lang="en-US"/>
          </a:p>
        </p:txBody>
      </p:sp>
    </p:spTree>
    <p:extLst>
      <p:ext uri="{BB962C8B-B14F-4D97-AF65-F5344CB8AC3E}">
        <p14:creationId xmlns:p14="http://schemas.microsoft.com/office/powerpoint/2010/main" val="34963812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98</a:t>
            </a:fld>
            <a:endParaRPr lang="en-US"/>
          </a:p>
        </p:txBody>
      </p:sp>
    </p:spTree>
    <p:extLst>
      <p:ext uri="{BB962C8B-B14F-4D97-AF65-F5344CB8AC3E}">
        <p14:creationId xmlns:p14="http://schemas.microsoft.com/office/powerpoint/2010/main" val="36764814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 page 70</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99</a:t>
            </a:fld>
            <a:endParaRPr lang="en-US"/>
          </a:p>
        </p:txBody>
      </p:sp>
    </p:spTree>
    <p:extLst>
      <p:ext uri="{BB962C8B-B14F-4D97-AF65-F5344CB8AC3E}">
        <p14:creationId xmlns:p14="http://schemas.microsoft.com/office/powerpoint/2010/main" val="34250821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a:t>
            </a:r>
            <a:r>
              <a:rPr lang="en-US" baseline="0" dirty="0" smtClean="0"/>
              <a:t> page 86</a:t>
            </a:r>
            <a:endParaRPr lang="en-US" dirty="0"/>
          </a:p>
        </p:txBody>
      </p:sp>
      <p:sp>
        <p:nvSpPr>
          <p:cNvPr id="4" name="Slide Number Placeholder 3"/>
          <p:cNvSpPr>
            <a:spLocks noGrp="1"/>
          </p:cNvSpPr>
          <p:nvPr>
            <p:ph type="sldNum" sz="quarter" idx="10"/>
          </p:nvPr>
        </p:nvSpPr>
        <p:spPr/>
        <p:txBody>
          <a:bodyPr/>
          <a:lstStyle/>
          <a:p>
            <a:fld id="{C7A7553E-A3BA-4119-B882-5FEDA7D5D80C}" type="slidenum">
              <a:rPr lang="en-US" smtClean="0"/>
              <a:t>100</a:t>
            </a:fld>
            <a:endParaRPr lang="en-US"/>
          </a:p>
        </p:txBody>
      </p:sp>
    </p:spTree>
    <p:extLst>
      <p:ext uri="{BB962C8B-B14F-4D97-AF65-F5344CB8AC3E}">
        <p14:creationId xmlns:p14="http://schemas.microsoft.com/office/powerpoint/2010/main" val="17068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396169-F76B-43D4-A1AB-0B5BD2DA672F}"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131159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96169-F76B-43D4-A1AB-0B5BD2DA672F}"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75119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96169-F76B-43D4-A1AB-0B5BD2DA672F}"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126856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96169-F76B-43D4-A1AB-0B5BD2DA672F}"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326983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96169-F76B-43D4-A1AB-0B5BD2DA672F}"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364847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396169-F76B-43D4-A1AB-0B5BD2DA672F}"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71370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396169-F76B-43D4-A1AB-0B5BD2DA672F}"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419638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396169-F76B-43D4-A1AB-0B5BD2DA672F}"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25566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96169-F76B-43D4-A1AB-0B5BD2DA672F}"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343232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96169-F76B-43D4-A1AB-0B5BD2DA672F}"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373725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396169-F76B-43D4-A1AB-0B5BD2DA672F}"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9EC97-BB00-4681-897C-7C3585B4F823}" type="slidenum">
              <a:rPr lang="en-US" smtClean="0"/>
              <a:t>‹#›</a:t>
            </a:fld>
            <a:endParaRPr lang="en-US"/>
          </a:p>
        </p:txBody>
      </p:sp>
    </p:spTree>
    <p:extLst>
      <p:ext uri="{BB962C8B-B14F-4D97-AF65-F5344CB8AC3E}">
        <p14:creationId xmlns:p14="http://schemas.microsoft.com/office/powerpoint/2010/main" val="383950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96169-F76B-43D4-A1AB-0B5BD2DA672F}" type="datetimeFigureOut">
              <a:rPr lang="en-US" smtClean="0"/>
              <a:t>6/7/2017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9EC97-BB00-4681-897C-7C3585B4F823}" type="slidenum">
              <a:rPr lang="en-US" smtClean="0"/>
              <a:t>‹#›</a:t>
            </a:fld>
            <a:endParaRPr lang="en-US"/>
          </a:p>
        </p:txBody>
      </p:sp>
    </p:spTree>
    <p:extLst>
      <p:ext uri="{BB962C8B-B14F-4D97-AF65-F5344CB8AC3E}">
        <p14:creationId xmlns:p14="http://schemas.microsoft.com/office/powerpoint/2010/main" val="219042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lca.org/Faith/Faith-and-Society/Current-Social-Writing-Projects/Women-and-Justice/~/media/148BD52768154171902D98E428FBDE6B.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0" y="685802"/>
            <a:ext cx="11053480" cy="55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10" name="TextBox 9"/>
          <p:cNvSpPr txBox="1"/>
          <p:nvPr/>
        </p:nvSpPr>
        <p:spPr>
          <a:xfrm>
            <a:off x="433753" y="786650"/>
            <a:ext cx="11324493" cy="769441"/>
          </a:xfrm>
          <a:prstGeom prst="rect">
            <a:avLst/>
          </a:prstGeom>
          <a:noFill/>
        </p:spPr>
        <p:txBody>
          <a:bodyPr wrap="square" rtlCol="0">
            <a:spAutoFit/>
          </a:bodyPr>
          <a:lstStyle/>
          <a:p>
            <a:r>
              <a:rPr lang="en-US" sz="4400" dirty="0" smtClean="0"/>
              <a:t>II. How Shall We Talk Together?</a:t>
            </a:r>
            <a:endParaRPr lang="en-US" sz="4400" dirty="0"/>
          </a:p>
        </p:txBody>
      </p:sp>
      <p:sp>
        <p:nvSpPr>
          <p:cNvPr id="4" name="TextBox 3"/>
          <p:cNvSpPr txBox="1"/>
          <p:nvPr/>
        </p:nvSpPr>
        <p:spPr>
          <a:xfrm>
            <a:off x="433752" y="1726044"/>
            <a:ext cx="11324493" cy="4493538"/>
          </a:xfrm>
          <a:prstGeom prst="rect">
            <a:avLst/>
          </a:prstGeom>
          <a:noFill/>
        </p:spPr>
        <p:txBody>
          <a:bodyPr wrap="square" rtlCol="0">
            <a:spAutoFit/>
          </a:bodyPr>
          <a:lstStyle/>
          <a:p>
            <a:r>
              <a:rPr lang="en-US" sz="2600" dirty="0" smtClean="0"/>
              <a:t>In our </a:t>
            </a:r>
            <a:r>
              <a:rPr lang="en-US" sz="2600" dirty="0"/>
              <a:t>conversations</a:t>
            </a:r>
            <a:r>
              <a:rPr lang="en-US" sz="2600" dirty="0" smtClean="0"/>
              <a:t>, it </a:t>
            </a:r>
            <a:r>
              <a:rPr lang="en-US" sz="2600" dirty="0"/>
              <a:t>is important to </a:t>
            </a:r>
            <a:r>
              <a:rPr lang="en-US" sz="2600" dirty="0" smtClean="0"/>
              <a:t>recognize </a:t>
            </a:r>
            <a:r>
              <a:rPr lang="en-US" sz="2600" b="1" dirty="0" smtClean="0"/>
              <a:t>our </a:t>
            </a:r>
            <a:r>
              <a:rPr lang="en-US" sz="2600" b="1" dirty="0"/>
              <a:t>unity in Christ is a gift of God</a:t>
            </a:r>
            <a:r>
              <a:rPr lang="en-US" sz="2600" dirty="0"/>
              <a:t>. It is not the result of agreeing </a:t>
            </a:r>
            <a:r>
              <a:rPr lang="en-US" sz="2600" dirty="0" smtClean="0"/>
              <a:t>about everything </a:t>
            </a:r>
            <a:r>
              <a:rPr lang="en-US" sz="2600" dirty="0"/>
              <a:t>we discuss, even deeply held ethical convictions. </a:t>
            </a:r>
            <a:endParaRPr lang="en-US" sz="2600" dirty="0" smtClean="0"/>
          </a:p>
          <a:p>
            <a:r>
              <a:rPr lang="en-US" sz="2600" dirty="0" smtClean="0"/>
              <a:t>This </a:t>
            </a:r>
            <a:r>
              <a:rPr lang="en-US" sz="2600" dirty="0"/>
              <a:t>gift </a:t>
            </a:r>
            <a:r>
              <a:rPr lang="en-US" sz="2600" dirty="0" smtClean="0"/>
              <a:t>of </a:t>
            </a:r>
            <a:r>
              <a:rPr lang="en-US" sz="2600" b="1" dirty="0" smtClean="0"/>
              <a:t>unity </a:t>
            </a:r>
            <a:r>
              <a:rPr lang="en-US" sz="2600" b="1" dirty="0"/>
              <a:t>is not the same thing as uniformity</a:t>
            </a:r>
            <a:r>
              <a:rPr lang="en-US" sz="2600" dirty="0"/>
              <a:t>, and it is not our doing; it is </a:t>
            </a:r>
            <a:r>
              <a:rPr lang="en-US" sz="2600" dirty="0" smtClean="0"/>
              <a:t>given to </a:t>
            </a:r>
            <a:r>
              <a:rPr lang="en-US" sz="2600" dirty="0"/>
              <a:t>us in our common baptism into Christ. This gift of unity calls us forward </a:t>
            </a:r>
            <a:r>
              <a:rPr lang="en-US" sz="2600" dirty="0" smtClean="0"/>
              <a:t>in the </a:t>
            </a:r>
            <a:r>
              <a:rPr lang="en-US" sz="2600" dirty="0"/>
              <a:t>Spirit to seek relationships of “mutual conversation and consolation.”</a:t>
            </a:r>
            <a:r>
              <a:rPr lang="en-US" sz="2600" baseline="30000" dirty="0" smtClean="0"/>
              <a:t>1 </a:t>
            </a:r>
            <a:r>
              <a:rPr lang="en-US" sz="2600" dirty="0" smtClean="0"/>
              <a:t>(</a:t>
            </a:r>
            <a:r>
              <a:rPr lang="en-US" sz="2600" dirty="0"/>
              <a:t>See Going Deeper for Module 1 for more.) </a:t>
            </a:r>
            <a:endParaRPr lang="en-US" sz="2600" dirty="0" smtClean="0"/>
          </a:p>
          <a:p>
            <a:r>
              <a:rPr lang="en-US" sz="2600" dirty="0" smtClean="0"/>
              <a:t>Such </a:t>
            </a:r>
            <a:r>
              <a:rPr lang="en-US" sz="2600" dirty="0"/>
              <a:t>relationships are </a:t>
            </a:r>
            <a:r>
              <a:rPr lang="en-US" sz="2600" dirty="0" smtClean="0"/>
              <a:t>essential for </a:t>
            </a:r>
            <a:r>
              <a:rPr lang="en-US" sz="2600" dirty="0"/>
              <a:t>any genuine conversation. In </a:t>
            </a:r>
            <a:r>
              <a:rPr lang="en-US" sz="2600" dirty="0" smtClean="0"/>
              <a:t>conversations </a:t>
            </a:r>
            <a:r>
              <a:rPr lang="en-US" sz="2600" dirty="0"/>
              <a:t>in which we try to </a:t>
            </a:r>
            <a:r>
              <a:rPr lang="en-US" sz="2600" dirty="0" smtClean="0"/>
              <a:t>discern what </a:t>
            </a:r>
            <a:r>
              <a:rPr lang="en-US" sz="2600" dirty="0"/>
              <a:t>is good and right (</a:t>
            </a:r>
            <a:r>
              <a:rPr lang="en-US" sz="2600" i="1" dirty="0"/>
              <a:t>Romans 12:1-2</a:t>
            </a:r>
            <a:r>
              <a:rPr lang="en-US" sz="2600" dirty="0"/>
              <a:t>), we depend first upon </a:t>
            </a:r>
            <a:r>
              <a:rPr lang="en-US" sz="2600" dirty="0" smtClean="0"/>
              <a:t>the church’s </a:t>
            </a:r>
            <a:r>
              <a:rPr lang="en-US" sz="2600" dirty="0"/>
              <a:t>unity in Christ because we all see through a mirror dimly, </a:t>
            </a:r>
            <a:r>
              <a:rPr lang="en-US" sz="2600" dirty="0" smtClean="0"/>
              <a:t>and all </a:t>
            </a:r>
            <a:r>
              <a:rPr lang="en-US" sz="2600" dirty="0"/>
              <a:t>of us must rely on the Holy Spirit’s guidance, which is given within </a:t>
            </a:r>
            <a:r>
              <a:rPr lang="en-US" sz="2600" dirty="0" smtClean="0"/>
              <a:t>the community</a:t>
            </a:r>
            <a:r>
              <a:rPr lang="en-US" sz="2600" dirty="0"/>
              <a:t>.</a:t>
            </a:r>
          </a:p>
        </p:txBody>
      </p:sp>
    </p:spTree>
    <p:extLst>
      <p:ext uri="{BB962C8B-B14F-4D97-AF65-F5344CB8AC3E}">
        <p14:creationId xmlns:p14="http://schemas.microsoft.com/office/powerpoint/2010/main" val="29182633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8" name="Rectangle 7"/>
          <p:cNvSpPr/>
          <p:nvPr/>
        </p:nvSpPr>
        <p:spPr>
          <a:xfrm>
            <a:off x="433753" y="1726044"/>
            <a:ext cx="11482023" cy="2492990"/>
          </a:xfrm>
          <a:prstGeom prst="rect">
            <a:avLst/>
          </a:prstGeom>
        </p:spPr>
        <p:txBody>
          <a:bodyPr wrap="square">
            <a:spAutoFit/>
          </a:bodyPr>
          <a:lstStyle/>
          <a:p>
            <a:pPr marL="457200" indent="-457200">
              <a:buFont typeface="+mj-lt"/>
              <a:buAutoNum type="arabicPeriod"/>
            </a:pPr>
            <a:r>
              <a:rPr lang="en-US" sz="2600" dirty="0" smtClean="0"/>
              <a:t>What </a:t>
            </a:r>
            <a:r>
              <a:rPr lang="en-US" sz="2600" dirty="0"/>
              <a:t>will you take away from this module? What was useful for you?</a:t>
            </a:r>
          </a:p>
          <a:p>
            <a:pPr marL="457200" indent="-457200">
              <a:buFont typeface="+mj-lt"/>
              <a:buAutoNum type="arabicPeriod"/>
            </a:pPr>
            <a:r>
              <a:rPr lang="en-US" sz="2600" dirty="0" smtClean="0"/>
              <a:t>Consider the “Out the Door” activity about advocacy. Which action might you </a:t>
            </a:r>
            <a:r>
              <a:rPr lang="en-US" sz="2600" dirty="0"/>
              <a:t>take to advocate </a:t>
            </a:r>
            <a:r>
              <a:rPr lang="en-US" sz="2600" dirty="0" smtClean="0"/>
              <a:t>for economic </a:t>
            </a:r>
            <a:r>
              <a:rPr lang="en-US" sz="2600" dirty="0"/>
              <a:t>justice for yourself or the neighbor?</a:t>
            </a:r>
          </a:p>
          <a:p>
            <a:pPr marL="457200" indent="-457200">
              <a:buFont typeface="+mj-lt"/>
              <a:buAutoNum type="arabicPeriod"/>
            </a:pPr>
            <a:r>
              <a:rPr lang="en-US" sz="2600" dirty="0" smtClean="0"/>
              <a:t>What </a:t>
            </a:r>
            <a:r>
              <a:rPr lang="en-US" sz="2600" dirty="0"/>
              <a:t>will you tell a close friend or family member about what you </a:t>
            </a:r>
            <a:r>
              <a:rPr lang="en-US" sz="2600" dirty="0" smtClean="0"/>
              <a:t>learned here </a:t>
            </a:r>
            <a:r>
              <a:rPr lang="en-US" sz="2600" dirty="0"/>
              <a:t>today?</a:t>
            </a:r>
          </a:p>
          <a:p>
            <a:pPr marL="457200" indent="-457200">
              <a:buFont typeface="+mj-lt"/>
              <a:buAutoNum type="arabicPeriod"/>
            </a:pPr>
            <a:r>
              <a:rPr lang="en-US" sz="2600" dirty="0" smtClean="0"/>
              <a:t>What </a:t>
            </a:r>
            <a:r>
              <a:rPr lang="en-US" sz="2600" dirty="0"/>
              <a:t>other steps might you take as a way of following up on what </a:t>
            </a:r>
            <a:r>
              <a:rPr lang="en-US" sz="2600" dirty="0" smtClean="0"/>
              <a:t>you learned</a:t>
            </a:r>
            <a:r>
              <a:rPr lang="en-US" sz="2600" dirty="0"/>
              <a:t>?</a:t>
            </a:r>
            <a:endParaRPr lang="en-US" sz="2600" b="1" dirty="0" smtClean="0"/>
          </a:p>
        </p:txBody>
      </p:sp>
    </p:spTree>
    <p:extLst>
      <p:ext uri="{BB962C8B-B14F-4D97-AF65-F5344CB8AC3E}">
        <p14:creationId xmlns:p14="http://schemas.microsoft.com/office/powerpoint/2010/main" val="40567042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7837" y="247365"/>
            <a:ext cx="889416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5" name="TextBox 4"/>
          <p:cNvSpPr txBox="1"/>
          <p:nvPr/>
        </p:nvSpPr>
        <p:spPr>
          <a:xfrm>
            <a:off x="428208" y="1397087"/>
            <a:ext cx="11324493" cy="707886"/>
          </a:xfrm>
          <a:prstGeom prst="rect">
            <a:avLst/>
          </a:prstGeom>
          <a:noFill/>
        </p:spPr>
        <p:txBody>
          <a:bodyPr wrap="square" rtlCol="0">
            <a:spAutoFit/>
          </a:bodyPr>
          <a:lstStyle/>
          <a:p>
            <a:r>
              <a:rPr lang="en-US" sz="4000" dirty="0" smtClean="0"/>
              <a:t>Out the Door</a:t>
            </a:r>
          </a:p>
        </p:txBody>
      </p:sp>
      <p:sp>
        <p:nvSpPr>
          <p:cNvPr id="6" name="TextBox 5"/>
          <p:cNvSpPr txBox="1"/>
          <p:nvPr/>
        </p:nvSpPr>
        <p:spPr>
          <a:xfrm>
            <a:off x="394924" y="4746198"/>
            <a:ext cx="11324493" cy="707886"/>
          </a:xfrm>
          <a:prstGeom prst="rect">
            <a:avLst/>
          </a:prstGeom>
          <a:noFill/>
        </p:spPr>
        <p:txBody>
          <a:bodyPr wrap="square" rtlCol="0">
            <a:spAutoFit/>
          </a:bodyPr>
          <a:lstStyle/>
          <a:p>
            <a:r>
              <a:rPr lang="en-US" sz="4000" dirty="0" smtClean="0"/>
              <a:t>Going Deeper</a:t>
            </a:r>
          </a:p>
        </p:txBody>
      </p:sp>
      <p:sp>
        <p:nvSpPr>
          <p:cNvPr id="7" name="TextBox 6"/>
          <p:cNvSpPr txBox="1"/>
          <p:nvPr/>
        </p:nvSpPr>
        <p:spPr>
          <a:xfrm>
            <a:off x="411567" y="691368"/>
            <a:ext cx="6429004" cy="1015663"/>
          </a:xfrm>
          <a:prstGeom prst="rect">
            <a:avLst/>
          </a:prstGeom>
          <a:noFill/>
        </p:spPr>
        <p:txBody>
          <a:bodyPr wrap="square" rtlCol="0">
            <a:spAutoFit/>
          </a:bodyPr>
          <a:lstStyle/>
          <a:p>
            <a:r>
              <a:rPr lang="en-US" sz="4000" dirty="0" smtClean="0"/>
              <a:t>Closing Prayer</a:t>
            </a:r>
            <a:endParaRPr lang="en-US" sz="4000" dirty="0"/>
          </a:p>
          <a:p>
            <a:endParaRPr lang="en-US" sz="2000" dirty="0"/>
          </a:p>
        </p:txBody>
      </p:sp>
      <p:sp>
        <p:nvSpPr>
          <p:cNvPr id="4" name="TextBox 3"/>
          <p:cNvSpPr txBox="1"/>
          <p:nvPr/>
        </p:nvSpPr>
        <p:spPr>
          <a:xfrm>
            <a:off x="455741" y="1926309"/>
            <a:ext cx="11346677" cy="2862322"/>
          </a:xfrm>
          <a:prstGeom prst="rect">
            <a:avLst/>
          </a:prstGeom>
          <a:noFill/>
        </p:spPr>
        <p:txBody>
          <a:bodyPr wrap="square" rtlCol="0">
            <a:spAutoFit/>
          </a:bodyPr>
          <a:lstStyle/>
          <a:p>
            <a:r>
              <a:rPr lang="en-US" b="1" dirty="0" smtClean="0"/>
              <a:t>This week</a:t>
            </a:r>
            <a:r>
              <a:rPr lang="en-US" dirty="0"/>
              <a:t>, notice places where there is a need </a:t>
            </a:r>
            <a:r>
              <a:rPr lang="en-US" dirty="0" smtClean="0"/>
              <a:t>for practices </a:t>
            </a:r>
            <a:r>
              <a:rPr lang="en-US" dirty="0"/>
              <a:t>of neighbor justice around </a:t>
            </a:r>
            <a:r>
              <a:rPr lang="en-US" dirty="0" smtClean="0"/>
              <a:t>sexism. Ask </a:t>
            </a:r>
            <a:r>
              <a:rPr lang="en-US" dirty="0"/>
              <a:t>the following questions</a:t>
            </a:r>
            <a:r>
              <a:rPr lang="en-US" dirty="0" smtClean="0"/>
              <a:t>. What </a:t>
            </a:r>
            <a:r>
              <a:rPr lang="en-US" dirty="0"/>
              <a:t>is my prayer right here? What action might I take on behalf of </a:t>
            </a:r>
            <a:r>
              <a:rPr lang="en-US" dirty="0" smtClean="0"/>
              <a:t>the neighbor</a:t>
            </a:r>
            <a:r>
              <a:rPr lang="en-US" dirty="0"/>
              <a:t>?</a:t>
            </a:r>
          </a:p>
          <a:p>
            <a:r>
              <a:rPr lang="en-US" b="1" dirty="0" smtClean="0"/>
              <a:t>Have </a:t>
            </a:r>
            <a:r>
              <a:rPr lang="en-US" b="1" dirty="0"/>
              <a:t>a conversation </a:t>
            </a:r>
            <a:r>
              <a:rPr lang="en-US" b="1" dirty="0" smtClean="0"/>
              <a:t>at home about who does household </a:t>
            </a:r>
            <a:r>
              <a:rPr lang="en-US" b="1" dirty="0"/>
              <a:t>chores </a:t>
            </a:r>
            <a:r>
              <a:rPr lang="en-US" dirty="0"/>
              <a:t>and </a:t>
            </a:r>
            <a:r>
              <a:rPr lang="en-US" dirty="0" smtClean="0"/>
              <a:t>tasks </a:t>
            </a:r>
            <a:r>
              <a:rPr lang="en-US" dirty="0"/>
              <a:t>each family member performs. </a:t>
            </a:r>
            <a:r>
              <a:rPr lang="en-US" dirty="0" smtClean="0"/>
              <a:t>Are tasks </a:t>
            </a:r>
            <a:r>
              <a:rPr lang="en-US" dirty="0"/>
              <a:t>typically </a:t>
            </a:r>
            <a:r>
              <a:rPr lang="en-US" dirty="0" smtClean="0"/>
              <a:t>associated with </a:t>
            </a:r>
            <a:r>
              <a:rPr lang="en-US" dirty="0"/>
              <a:t>a particular sex or gender? Do you want to make any </a:t>
            </a:r>
            <a:r>
              <a:rPr lang="en-US" dirty="0" smtClean="0"/>
              <a:t>changes?</a:t>
            </a:r>
            <a:endParaRPr lang="en-US" dirty="0"/>
          </a:p>
          <a:p>
            <a:r>
              <a:rPr lang="en-US" b="1" dirty="0" smtClean="0"/>
              <a:t>What </a:t>
            </a:r>
            <a:r>
              <a:rPr lang="en-US" b="1" dirty="0"/>
              <a:t>are the salary and benefit packages of the </a:t>
            </a:r>
            <a:r>
              <a:rPr lang="en-US" b="1" dirty="0" smtClean="0"/>
              <a:t>part-time and </a:t>
            </a:r>
            <a:r>
              <a:rPr lang="en-US" b="1" dirty="0"/>
              <a:t>full-time employees in your congregation? </a:t>
            </a:r>
            <a:r>
              <a:rPr lang="en-US" dirty="0" smtClean="0"/>
              <a:t>How does your </a:t>
            </a:r>
            <a:r>
              <a:rPr lang="en-US" dirty="0"/>
              <a:t>pastor’s salary compares with that of </a:t>
            </a:r>
            <a:r>
              <a:rPr lang="en-US" dirty="0" smtClean="0"/>
              <a:t>other clergy </a:t>
            </a:r>
            <a:r>
              <a:rPr lang="en-US" dirty="0"/>
              <a:t>in the </a:t>
            </a:r>
            <a:r>
              <a:rPr lang="en-US" dirty="0" smtClean="0"/>
              <a:t>area? </a:t>
            </a:r>
            <a:r>
              <a:rPr lang="en-US" dirty="0"/>
              <a:t>Contact the synod office and ask </a:t>
            </a:r>
            <a:r>
              <a:rPr lang="en-US" dirty="0" smtClean="0"/>
              <a:t>your bishop about the differences </a:t>
            </a:r>
            <a:r>
              <a:rPr lang="en-US" dirty="0"/>
              <a:t>between what male and female clergy are paid in your synod.</a:t>
            </a:r>
          </a:p>
          <a:p>
            <a:r>
              <a:rPr lang="en-US" b="1" dirty="0" smtClean="0"/>
              <a:t>Find </a:t>
            </a:r>
            <a:r>
              <a:rPr lang="en-US" b="1" dirty="0"/>
              <a:t>out if your state </a:t>
            </a:r>
            <a:r>
              <a:rPr lang="en-US" dirty="0"/>
              <a:t>(or employer) offers </a:t>
            </a:r>
            <a:r>
              <a:rPr lang="en-US" dirty="0" smtClean="0"/>
              <a:t>legal protections </a:t>
            </a:r>
            <a:r>
              <a:rPr lang="en-US" dirty="0"/>
              <a:t>for LGBTQ individuals against discrimination on the basis </a:t>
            </a:r>
            <a:r>
              <a:rPr lang="en-US" dirty="0" smtClean="0"/>
              <a:t>of sexual </a:t>
            </a:r>
            <a:r>
              <a:rPr lang="en-US" dirty="0"/>
              <a:t>orientation and gender identity and expression. If not, find out </a:t>
            </a:r>
            <a:r>
              <a:rPr lang="en-US" dirty="0" smtClean="0"/>
              <a:t>which advocacy </a:t>
            </a:r>
            <a:r>
              <a:rPr lang="en-US" dirty="0"/>
              <a:t>groups are doing this work and join their efforts.</a:t>
            </a:r>
          </a:p>
        </p:txBody>
      </p:sp>
      <p:sp>
        <p:nvSpPr>
          <p:cNvPr id="8" name="Rectangle 7"/>
          <p:cNvSpPr/>
          <p:nvPr/>
        </p:nvSpPr>
        <p:spPr>
          <a:xfrm>
            <a:off x="383832" y="5405851"/>
            <a:ext cx="11418586" cy="1200329"/>
          </a:xfrm>
          <a:prstGeom prst="rect">
            <a:avLst/>
          </a:prstGeom>
        </p:spPr>
        <p:txBody>
          <a:bodyPr wrap="square">
            <a:spAutoFit/>
          </a:bodyPr>
          <a:lstStyle/>
          <a:p>
            <a:r>
              <a:rPr lang="en-US" dirty="0"/>
              <a:t>Pages </a:t>
            </a:r>
            <a:r>
              <a:rPr lang="en-US" dirty="0" smtClean="0"/>
              <a:t>72-73 </a:t>
            </a:r>
            <a:r>
              <a:rPr lang="en-US" dirty="0"/>
              <a:t>of the study have information on further reading and questions </a:t>
            </a:r>
            <a:r>
              <a:rPr lang="en-US" dirty="0" smtClean="0"/>
              <a:t>regarding </a:t>
            </a:r>
            <a:r>
              <a:rPr lang="en-US" b="1" dirty="0" smtClean="0"/>
              <a:t>personal sin, interweaving of social and personal sin, Luther’s teaching that Christians are simultaneously saint and sinner, being co-creative creatures working in God’s good world, Jesus’ expansive welcome, and how law and gospel encourage us to seek equity for all</a:t>
            </a:r>
            <a:r>
              <a:rPr lang="en-US" dirty="0" smtClean="0"/>
              <a:t>.</a:t>
            </a:r>
            <a:endParaRPr lang="en-US" dirty="0"/>
          </a:p>
        </p:txBody>
      </p:sp>
    </p:spTree>
    <p:extLst>
      <p:ext uri="{BB962C8B-B14F-4D97-AF65-F5344CB8AC3E}">
        <p14:creationId xmlns:p14="http://schemas.microsoft.com/office/powerpoint/2010/main" val="84274738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5</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74387" y="2185713"/>
            <a:ext cx="8183336" cy="3271658"/>
          </a:xfrm>
        </p:spPr>
        <p:txBody>
          <a:bodyPr anchor="ctr">
            <a:normAutofit/>
          </a:bodyPr>
          <a:lstStyle/>
          <a:p>
            <a:r>
              <a:rPr lang="en-US" b="1" i="1" dirty="0" smtClean="0">
                <a:solidFill>
                  <a:schemeClr val="bg1"/>
                </a:solidFill>
                <a:latin typeface="Century Gothic" panose="020B0502020202020204" pitchFamily="34" charset="0"/>
              </a:rPr>
              <a:t>How Can We Address Violence Against Women and Girls?</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58" t="13461" r="12900" b="25934"/>
          <a:stretch/>
        </p:blipFill>
        <p:spPr>
          <a:xfrm>
            <a:off x="9609438" y="5101620"/>
            <a:ext cx="2582562" cy="1756380"/>
          </a:xfrm>
          <a:prstGeom prst="rect">
            <a:avLst/>
          </a:prstGeom>
        </p:spPr>
      </p:pic>
    </p:spTree>
    <p:extLst>
      <p:ext uri="{BB962C8B-B14F-4D97-AF65-F5344CB8AC3E}">
        <p14:creationId xmlns:p14="http://schemas.microsoft.com/office/powerpoint/2010/main" val="6091585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546361" y="247365"/>
            <a:ext cx="6645640"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How can we address violence against women and girls?</a:t>
            </a:r>
          </a:p>
        </p:txBody>
      </p:sp>
      <p:sp>
        <p:nvSpPr>
          <p:cNvPr id="4" name="TextBox 3"/>
          <p:cNvSpPr txBox="1"/>
          <p:nvPr/>
        </p:nvSpPr>
        <p:spPr>
          <a:xfrm>
            <a:off x="435429" y="848205"/>
            <a:ext cx="11324493" cy="584775"/>
          </a:xfrm>
          <a:prstGeom prst="rect">
            <a:avLst/>
          </a:prstGeom>
          <a:noFill/>
        </p:spPr>
        <p:txBody>
          <a:bodyPr wrap="square" rtlCol="0">
            <a:spAutoFit/>
          </a:bodyPr>
          <a:lstStyle/>
          <a:p>
            <a:r>
              <a:rPr lang="en-US" sz="3200" dirty="0"/>
              <a:t>In Our Time Together:</a:t>
            </a:r>
          </a:p>
        </p:txBody>
      </p:sp>
      <p:sp>
        <p:nvSpPr>
          <p:cNvPr id="7" name="TextBox 6"/>
          <p:cNvSpPr txBox="1"/>
          <p:nvPr/>
        </p:nvSpPr>
        <p:spPr>
          <a:xfrm>
            <a:off x="435429" y="1664488"/>
            <a:ext cx="11324493" cy="2246769"/>
          </a:xfrm>
          <a:prstGeom prst="rect">
            <a:avLst/>
          </a:prstGeom>
          <a:noFill/>
        </p:spPr>
        <p:txBody>
          <a:bodyPr wrap="square" rtlCol="0">
            <a:spAutoFit/>
          </a:bodyPr>
          <a:lstStyle/>
          <a:p>
            <a:pPr marL="514350" indent="-514350">
              <a:buFont typeface="+mj-lt"/>
              <a:buAutoNum type="arabicPeriod"/>
            </a:pPr>
            <a:r>
              <a:rPr lang="en-US" sz="2800" dirty="0"/>
              <a:t>identify what </a:t>
            </a:r>
            <a:r>
              <a:rPr lang="en-US" sz="2800" dirty="0" smtClean="0"/>
              <a:t>this violence </a:t>
            </a:r>
            <a:r>
              <a:rPr lang="en-US" sz="2800" dirty="0"/>
              <a:t>is </a:t>
            </a:r>
            <a:r>
              <a:rPr lang="en-US" sz="2800" dirty="0" smtClean="0"/>
              <a:t>and how </a:t>
            </a:r>
            <a:r>
              <a:rPr lang="en-US" sz="2800" dirty="0"/>
              <a:t>it operates.</a:t>
            </a:r>
          </a:p>
          <a:p>
            <a:pPr marL="514350" indent="-514350">
              <a:buFont typeface="+mj-lt"/>
              <a:buAutoNum type="arabicPeriod"/>
            </a:pPr>
            <a:r>
              <a:rPr lang="en-US" sz="2800" dirty="0" smtClean="0"/>
              <a:t>develop insight into barriers that </a:t>
            </a:r>
            <a:r>
              <a:rPr lang="en-US" sz="2800" dirty="0"/>
              <a:t>stand </a:t>
            </a:r>
            <a:r>
              <a:rPr lang="en-US" sz="2800" dirty="0" smtClean="0"/>
              <a:t>in our </a:t>
            </a:r>
            <a:r>
              <a:rPr lang="en-US" sz="2800" dirty="0"/>
              <a:t>way, and </a:t>
            </a:r>
            <a:r>
              <a:rPr lang="en-US" sz="2800" dirty="0" smtClean="0"/>
              <a:t>in the </a:t>
            </a:r>
            <a:r>
              <a:rPr lang="en-US" sz="2800" dirty="0"/>
              <a:t>way of </a:t>
            </a:r>
            <a:r>
              <a:rPr lang="en-US" sz="2800" dirty="0" smtClean="0"/>
              <a:t>our faith </a:t>
            </a:r>
            <a:r>
              <a:rPr lang="en-US" sz="2800" dirty="0"/>
              <a:t>community</a:t>
            </a:r>
            <a:r>
              <a:rPr lang="en-US" sz="2800" dirty="0" smtClean="0"/>
              <a:t>, to </a:t>
            </a:r>
            <a:r>
              <a:rPr lang="en-US" sz="2800" dirty="0"/>
              <a:t>resisting </a:t>
            </a:r>
            <a:r>
              <a:rPr lang="en-US" sz="2800" dirty="0" smtClean="0"/>
              <a:t>this violence</a:t>
            </a:r>
            <a:r>
              <a:rPr lang="en-US" sz="2800" dirty="0"/>
              <a:t>.</a:t>
            </a:r>
          </a:p>
          <a:p>
            <a:pPr marL="514350" indent="-514350">
              <a:buFont typeface="+mj-lt"/>
              <a:buAutoNum type="arabicPeriod"/>
            </a:pPr>
            <a:r>
              <a:rPr lang="en-US" sz="2800" dirty="0" smtClean="0"/>
              <a:t>begin </a:t>
            </a:r>
            <a:r>
              <a:rPr lang="en-US" sz="2800" dirty="0"/>
              <a:t>to </a:t>
            </a:r>
            <a:r>
              <a:rPr lang="en-US" sz="2800" dirty="0" smtClean="0"/>
              <a:t>imagine new </a:t>
            </a:r>
            <a:r>
              <a:rPr lang="en-US" sz="2800" dirty="0"/>
              <a:t>ways </a:t>
            </a:r>
            <a:r>
              <a:rPr lang="en-US" sz="2800" dirty="0" smtClean="0"/>
              <a:t>to approach, engage and decrease violence against women </a:t>
            </a:r>
            <a:r>
              <a:rPr lang="en-US" sz="2800" dirty="0"/>
              <a:t>and girls.</a:t>
            </a:r>
          </a:p>
        </p:txBody>
      </p:sp>
    </p:spTree>
    <p:extLst>
      <p:ext uri="{BB962C8B-B14F-4D97-AF65-F5344CB8AC3E}">
        <p14:creationId xmlns:p14="http://schemas.microsoft.com/office/powerpoint/2010/main" val="2762600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smtClean="0"/>
              <a:t>I. What is Gender-based Violence?</a:t>
            </a:r>
            <a:endParaRPr lang="en-US" sz="4000" dirty="0"/>
          </a:p>
        </p:txBody>
      </p:sp>
      <p:sp>
        <p:nvSpPr>
          <p:cNvPr id="5" name="TextBox 4"/>
          <p:cNvSpPr txBox="1"/>
          <p:nvPr/>
        </p:nvSpPr>
        <p:spPr>
          <a:xfrm>
            <a:off x="587114" y="1787599"/>
            <a:ext cx="11017771" cy="2893100"/>
          </a:xfrm>
          <a:prstGeom prst="rect">
            <a:avLst/>
          </a:prstGeom>
          <a:noFill/>
        </p:spPr>
        <p:txBody>
          <a:bodyPr wrap="square" rtlCol="0">
            <a:spAutoFit/>
          </a:bodyPr>
          <a:lstStyle/>
          <a:p>
            <a:r>
              <a:rPr lang="en-US" sz="2800" dirty="0"/>
              <a:t>With the empowerment of God’s grace, we turn to face squarely </a:t>
            </a:r>
            <a:r>
              <a:rPr lang="en-US" sz="2800" dirty="0" smtClean="0"/>
              <a:t>and engage </a:t>
            </a:r>
            <a:r>
              <a:rPr lang="en-US" sz="2800" dirty="0"/>
              <a:t>gender-based violence. In the ELCA, we have a critical resource</a:t>
            </a:r>
            <a:r>
              <a:rPr lang="en-US" sz="2800" dirty="0" smtClean="0"/>
              <a:t>, the </a:t>
            </a:r>
            <a:r>
              <a:rPr lang="en-US" sz="2800" dirty="0"/>
              <a:t>ELCA’s social message on “Gender-based Violence” (2015). </a:t>
            </a:r>
            <a:r>
              <a:rPr lang="en-US" sz="2800" dirty="0" smtClean="0"/>
              <a:t>It provides </a:t>
            </a:r>
            <a:r>
              <a:rPr lang="en-US" sz="2800" dirty="0"/>
              <a:t>a succinct definition</a:t>
            </a:r>
            <a:r>
              <a:rPr lang="en-US" sz="2800" dirty="0" smtClean="0"/>
              <a:t>:</a:t>
            </a:r>
          </a:p>
          <a:p>
            <a:endParaRPr lang="en-US" sz="1400" dirty="0" smtClean="0"/>
          </a:p>
          <a:p>
            <a:r>
              <a:rPr lang="en-US" sz="2800" b="1" dirty="0" smtClean="0"/>
              <a:t>Gender-based </a:t>
            </a:r>
            <a:r>
              <a:rPr lang="en-US" sz="2800" b="1" dirty="0"/>
              <a:t>violence is “physical, sexual, psychological, emotional, </a:t>
            </a:r>
            <a:r>
              <a:rPr lang="en-US" sz="2800" b="1" dirty="0" smtClean="0"/>
              <a:t>or other </a:t>
            </a:r>
            <a:r>
              <a:rPr lang="en-US" sz="2800" b="1" dirty="0"/>
              <a:t>personal harm inflicted on someone for gender-based reasons.”</a:t>
            </a:r>
            <a:r>
              <a:rPr lang="en-US" sz="2800" baseline="30000" dirty="0"/>
              <a:t>1</a:t>
            </a:r>
          </a:p>
        </p:txBody>
      </p:sp>
    </p:spTree>
    <p:extLst>
      <p:ext uri="{BB962C8B-B14F-4D97-AF65-F5344CB8AC3E}">
        <p14:creationId xmlns:p14="http://schemas.microsoft.com/office/powerpoint/2010/main" val="18096993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 What </a:t>
            </a:r>
            <a:r>
              <a:rPr lang="en-US" sz="4000" dirty="0" smtClean="0"/>
              <a:t>is Gender-based Violence?</a:t>
            </a:r>
            <a:endParaRPr lang="en-US" sz="4000" dirty="0"/>
          </a:p>
        </p:txBody>
      </p:sp>
      <p:sp>
        <p:nvSpPr>
          <p:cNvPr id="5" name="TextBox 4"/>
          <p:cNvSpPr txBox="1"/>
          <p:nvPr/>
        </p:nvSpPr>
        <p:spPr>
          <a:xfrm>
            <a:off x="929390" y="1753849"/>
            <a:ext cx="10118361" cy="954107"/>
          </a:xfrm>
          <a:prstGeom prst="rect">
            <a:avLst/>
          </a:prstGeom>
          <a:noFill/>
        </p:spPr>
        <p:txBody>
          <a:bodyPr wrap="square" rtlCol="0">
            <a:spAutoFit/>
          </a:bodyPr>
          <a:lstStyle/>
          <a:p>
            <a:r>
              <a:rPr lang="en-US" sz="2800" i="1" dirty="0" smtClean="0"/>
              <a:t>Write down names </a:t>
            </a:r>
            <a:r>
              <a:rPr lang="en-US" sz="2800" i="1" dirty="0"/>
              <a:t>of people </a:t>
            </a:r>
            <a:r>
              <a:rPr lang="en-US" sz="2800" i="1" dirty="0" smtClean="0"/>
              <a:t>you </a:t>
            </a:r>
            <a:r>
              <a:rPr lang="en-US" sz="2800" i="1" dirty="0"/>
              <a:t>know or </a:t>
            </a:r>
            <a:r>
              <a:rPr lang="en-US" sz="2800" i="1" dirty="0" smtClean="0"/>
              <a:t>know of who </a:t>
            </a:r>
            <a:r>
              <a:rPr lang="en-US" sz="2800" i="1" dirty="0"/>
              <a:t>have been </a:t>
            </a:r>
            <a:r>
              <a:rPr lang="en-US" sz="2800" i="1" dirty="0" smtClean="0"/>
              <a:t>hurt in </a:t>
            </a:r>
            <a:r>
              <a:rPr lang="en-US" sz="2800" i="1" dirty="0"/>
              <a:t>these ways for gender-based reasons.</a:t>
            </a:r>
            <a:endParaRPr lang="en-US" sz="2800" dirty="0"/>
          </a:p>
        </p:txBody>
      </p:sp>
      <p:pic>
        <p:nvPicPr>
          <p:cNvPr id="2050" name="Picture 2" descr="http://res.freestockphotos.biz/pictures/3/3721-illustration-of-a-pencil-drawing-a-line-pv.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6095" y="4655252"/>
            <a:ext cx="91249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8533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 What </a:t>
            </a:r>
            <a:r>
              <a:rPr lang="en-US" sz="4000" dirty="0" smtClean="0"/>
              <a:t>is Gender-based Violence?</a:t>
            </a:r>
            <a:endParaRPr lang="en-US" sz="4000" dirty="0"/>
          </a:p>
        </p:txBody>
      </p:sp>
      <p:sp>
        <p:nvSpPr>
          <p:cNvPr id="5" name="TextBox 4"/>
          <p:cNvSpPr txBox="1"/>
          <p:nvPr/>
        </p:nvSpPr>
        <p:spPr>
          <a:xfrm>
            <a:off x="435430" y="1828800"/>
            <a:ext cx="11324492" cy="2677656"/>
          </a:xfrm>
          <a:prstGeom prst="rect">
            <a:avLst/>
          </a:prstGeom>
          <a:noFill/>
        </p:spPr>
        <p:txBody>
          <a:bodyPr wrap="square" rtlCol="0">
            <a:spAutoFit/>
          </a:bodyPr>
          <a:lstStyle/>
          <a:p>
            <a:r>
              <a:rPr lang="en-US" sz="2800" dirty="0" smtClean="0"/>
              <a:t>Recognizing where our personal lives have been affected, consider these few statistics specifically about </a:t>
            </a:r>
            <a:r>
              <a:rPr lang="en-US" sz="2800" dirty="0"/>
              <a:t>violence against women and </a:t>
            </a:r>
            <a:r>
              <a:rPr lang="en-US" sz="2800" dirty="0" smtClean="0"/>
              <a:t>girls and think </a:t>
            </a:r>
            <a:r>
              <a:rPr lang="en-US" sz="2800" dirty="0"/>
              <a:t>about </a:t>
            </a:r>
            <a:r>
              <a:rPr lang="en-US" sz="2800" dirty="0" smtClean="0"/>
              <a:t>how common </a:t>
            </a:r>
            <a:r>
              <a:rPr lang="en-US" sz="2800" dirty="0"/>
              <a:t>this violence is. </a:t>
            </a:r>
            <a:endParaRPr lang="en-US" sz="2800" dirty="0" smtClean="0"/>
          </a:p>
          <a:p>
            <a:endParaRPr lang="en-US" sz="2800" dirty="0" smtClean="0"/>
          </a:p>
          <a:p>
            <a:r>
              <a:rPr lang="en-US" sz="2800" dirty="0" smtClean="0"/>
              <a:t>The </a:t>
            </a:r>
            <a:r>
              <a:rPr lang="en-US" sz="2800" dirty="0"/>
              <a:t>threat of such violence hovers over </a:t>
            </a:r>
            <a:r>
              <a:rPr lang="en-US" sz="2800" dirty="0" smtClean="0"/>
              <a:t>women and </a:t>
            </a:r>
            <a:r>
              <a:rPr lang="en-US" sz="2800" dirty="0"/>
              <a:t>girls around the world. We know this violence is wrong.</a:t>
            </a:r>
          </a:p>
        </p:txBody>
      </p:sp>
    </p:spTree>
    <p:extLst>
      <p:ext uri="{BB962C8B-B14F-4D97-AF65-F5344CB8AC3E}">
        <p14:creationId xmlns:p14="http://schemas.microsoft.com/office/powerpoint/2010/main" val="40084289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 What </a:t>
            </a:r>
            <a:r>
              <a:rPr lang="en-US" sz="4000" dirty="0" smtClean="0"/>
              <a:t>is Gender-based Violence?</a:t>
            </a:r>
            <a:endParaRPr lang="en-US" sz="4000" dirty="0"/>
          </a:p>
        </p:txBody>
      </p:sp>
      <p:sp>
        <p:nvSpPr>
          <p:cNvPr id="5" name="TextBox 4"/>
          <p:cNvSpPr txBox="1"/>
          <p:nvPr/>
        </p:nvSpPr>
        <p:spPr>
          <a:xfrm>
            <a:off x="435429" y="1556091"/>
            <a:ext cx="11451771" cy="5293757"/>
          </a:xfrm>
          <a:prstGeom prst="rect">
            <a:avLst/>
          </a:prstGeom>
          <a:noFill/>
        </p:spPr>
        <p:txBody>
          <a:bodyPr wrap="square" rtlCol="0">
            <a:spAutoFit/>
          </a:bodyPr>
          <a:lstStyle/>
          <a:p>
            <a:r>
              <a:rPr lang="en-US" sz="2600" b="1" dirty="0" smtClean="0"/>
              <a:t>Statistics help us see the big problem:</a:t>
            </a:r>
          </a:p>
          <a:p>
            <a:pPr marL="342900" indent="-342900">
              <a:buFont typeface="Arial" panose="020B0604020202020204" pitchFamily="34" charset="0"/>
              <a:buChar char="•"/>
            </a:pPr>
            <a:r>
              <a:rPr lang="en-US" sz="2100" dirty="0" smtClean="0"/>
              <a:t>According to the United Nations, “In 2012, a study conducted in New Delhi found 92% of women reported having experienced some form of sexual violence in public spaces in their lifetime, and 88% reported having experienced some form of verbal sexual harassment (including unwelcome comments of a sexual nature, whistling, leering or making obscene gestures) in their lifetime.”</a:t>
            </a:r>
            <a:r>
              <a:rPr lang="en-US" sz="2100" baseline="30000" dirty="0" smtClean="0"/>
              <a:t>2</a:t>
            </a:r>
          </a:p>
          <a:p>
            <a:pPr marL="342900" indent="-342900">
              <a:buFont typeface="Arial" panose="020B0604020202020204" pitchFamily="34" charset="0"/>
              <a:buChar char="•"/>
            </a:pPr>
            <a:r>
              <a:rPr lang="en-US" sz="2100" dirty="0" smtClean="0"/>
              <a:t>Seventy percent of all people trafficked are women and girls. Two out of every three child trafficking victims are girls.</a:t>
            </a:r>
            <a:r>
              <a:rPr lang="en-US" sz="2100" baseline="30000" dirty="0" smtClean="0"/>
              <a:t>3</a:t>
            </a:r>
          </a:p>
          <a:p>
            <a:pPr marL="342900" indent="-342900">
              <a:buFont typeface="Arial" panose="020B0604020202020204" pitchFamily="34" charset="0"/>
              <a:buChar char="•"/>
            </a:pPr>
            <a:r>
              <a:rPr lang="en-US" sz="2100" dirty="0" smtClean="0"/>
              <a:t>According to the National Center for Injury Prevention and Control, about 4.8 million women in the U.S. are the targets of intimate partner-related physical assaults and rapes annually. That is almost 13,500 women every day for a year. Fewer than 20% sought medical treatment following an injury.</a:t>
            </a:r>
            <a:r>
              <a:rPr lang="en-US" sz="2100" baseline="30000" dirty="0" smtClean="0"/>
              <a:t>4</a:t>
            </a:r>
          </a:p>
          <a:p>
            <a:pPr marL="342900" indent="-342900">
              <a:buFont typeface="Arial" panose="020B0604020202020204" pitchFamily="34" charset="0"/>
              <a:buChar char="•"/>
            </a:pPr>
            <a:r>
              <a:rPr lang="en-US" sz="2100" dirty="0" smtClean="0"/>
              <a:t>Almost half of the women killed around the world in 2012 were killed by intimate partners or family members, far fewer than the less than 6% of men killed by partners and family members in the same year.</a:t>
            </a:r>
            <a:r>
              <a:rPr lang="en-US" sz="2100" baseline="30000" dirty="0" smtClean="0"/>
              <a:t>5</a:t>
            </a:r>
          </a:p>
          <a:p>
            <a:pPr marL="342900" indent="-342900">
              <a:buFont typeface="Arial" panose="020B0604020202020204" pitchFamily="34" charset="0"/>
              <a:buChar char="•"/>
            </a:pPr>
            <a:r>
              <a:rPr lang="en-US" sz="2100" dirty="0" smtClean="0"/>
              <a:t>One national study estimates that in 2006, more than 600 women were raped or sexually assaulted every day.</a:t>
            </a:r>
            <a:r>
              <a:rPr lang="en-US" sz="2100" baseline="30000" dirty="0" smtClean="0"/>
              <a:t>6</a:t>
            </a:r>
            <a:endParaRPr lang="en-US" sz="2100" dirty="0" smtClean="0"/>
          </a:p>
          <a:p>
            <a:endParaRPr lang="en-US" dirty="0"/>
          </a:p>
        </p:txBody>
      </p:sp>
    </p:spTree>
    <p:extLst>
      <p:ext uri="{BB962C8B-B14F-4D97-AF65-F5344CB8AC3E}">
        <p14:creationId xmlns:p14="http://schemas.microsoft.com/office/powerpoint/2010/main" val="35832516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3063240" y="2253712"/>
            <a:ext cx="670560" cy="1200329"/>
          </a:xfrm>
          <a:prstGeom prst="rect">
            <a:avLst/>
          </a:prstGeom>
          <a:noFill/>
        </p:spPr>
        <p:txBody>
          <a:bodyPr wrap="square" rtlCol="0">
            <a:spAutoFit/>
          </a:bodyPr>
          <a:lstStyle/>
          <a:p>
            <a:r>
              <a:rPr lang="en-US" sz="7200" b="1" dirty="0" smtClean="0">
                <a:solidFill>
                  <a:srgbClr val="B7FFB7"/>
                </a:solidFill>
              </a:rPr>
              <a:t>3</a:t>
            </a:r>
            <a:endParaRPr lang="en-US" sz="7200" b="1" dirty="0">
              <a:solidFill>
                <a:srgbClr val="B7FFB7"/>
              </a:solidFill>
            </a:endParaRPr>
          </a:p>
        </p:txBody>
      </p:sp>
      <p:sp>
        <p:nvSpPr>
          <p:cNvPr id="11" name="TextBox 10"/>
          <p:cNvSpPr txBox="1"/>
          <p:nvPr/>
        </p:nvSpPr>
        <p:spPr>
          <a:xfrm>
            <a:off x="222068" y="2202422"/>
            <a:ext cx="670560" cy="1200329"/>
          </a:xfrm>
          <a:prstGeom prst="rect">
            <a:avLst/>
          </a:prstGeom>
          <a:noFill/>
        </p:spPr>
        <p:txBody>
          <a:bodyPr wrap="square" rtlCol="0">
            <a:spAutoFit/>
          </a:bodyPr>
          <a:lstStyle/>
          <a:p>
            <a:r>
              <a:rPr lang="en-US" sz="7200" b="1" dirty="0" smtClean="0">
                <a:solidFill>
                  <a:srgbClr val="B7FFB7"/>
                </a:solidFill>
              </a:rPr>
              <a:t>2</a:t>
            </a:r>
            <a:endParaRPr lang="en-US" sz="7200" b="1" dirty="0">
              <a:solidFill>
                <a:srgbClr val="B7FFB7"/>
              </a:solidFill>
            </a:endParaRPr>
          </a:p>
        </p:txBody>
      </p:sp>
      <p:sp>
        <p:nvSpPr>
          <p:cNvPr id="10" name="TextBox 9"/>
          <p:cNvSpPr txBox="1"/>
          <p:nvPr/>
        </p:nvSpPr>
        <p:spPr>
          <a:xfrm>
            <a:off x="222068" y="1083204"/>
            <a:ext cx="670560" cy="1200329"/>
          </a:xfrm>
          <a:prstGeom prst="rect">
            <a:avLst/>
          </a:prstGeom>
          <a:noFill/>
        </p:spPr>
        <p:txBody>
          <a:bodyPr wrap="square" rtlCol="0">
            <a:spAutoFit/>
          </a:bodyPr>
          <a:lstStyle/>
          <a:p>
            <a:r>
              <a:rPr lang="en-US" sz="7200" b="1" dirty="0" smtClean="0">
                <a:solidFill>
                  <a:srgbClr val="B7FFB7"/>
                </a:solidFill>
              </a:rPr>
              <a:t>1</a:t>
            </a:r>
            <a:endParaRPr lang="en-US" sz="7200" b="1" dirty="0">
              <a:solidFill>
                <a:srgbClr val="B7FFB7"/>
              </a:solidFill>
            </a:endParaRPr>
          </a:p>
        </p:txBody>
      </p:sp>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 What </a:t>
            </a:r>
            <a:r>
              <a:rPr lang="en-US" sz="4000" dirty="0" smtClean="0"/>
              <a:t>is Gender-based Violence?</a:t>
            </a:r>
            <a:endParaRPr lang="en-US" sz="4000" dirty="0"/>
          </a:p>
        </p:txBody>
      </p:sp>
      <p:sp>
        <p:nvSpPr>
          <p:cNvPr id="5" name="TextBox 4"/>
          <p:cNvSpPr txBox="1"/>
          <p:nvPr/>
        </p:nvSpPr>
        <p:spPr>
          <a:xfrm>
            <a:off x="3307081" y="2606699"/>
            <a:ext cx="4846320" cy="4031873"/>
          </a:xfrm>
          <a:prstGeom prst="rect">
            <a:avLst/>
          </a:prstGeom>
          <a:noFill/>
          <a:ln>
            <a:solidFill>
              <a:srgbClr val="00AA00"/>
            </a:solidFill>
          </a:ln>
        </p:spPr>
        <p:txBody>
          <a:bodyPr wrap="square" rtlCol="0">
            <a:spAutoFit/>
          </a:bodyPr>
          <a:lstStyle/>
          <a:p>
            <a:r>
              <a:rPr lang="en-US" sz="1600" dirty="0" smtClean="0">
                <a:latin typeface="Arial" panose="020B0604020202020204" pitchFamily="34" charset="0"/>
                <a:ea typeface="Verdana" panose="020B0604030504040204" pitchFamily="34" charset="0"/>
                <a:cs typeface="Arial" panose="020B0604020202020204" pitchFamily="34" charset="0"/>
              </a:rPr>
              <a:t>“</a:t>
            </a:r>
            <a:r>
              <a:rPr lang="en-US" sz="1600" dirty="0">
                <a:latin typeface="Arial" panose="020B0604020202020204" pitchFamily="34" charset="0"/>
                <a:ea typeface="Verdana" panose="020B0604030504040204" pitchFamily="34" charset="0"/>
                <a:cs typeface="Arial" panose="020B0604020202020204" pitchFamily="34" charset="0"/>
              </a:rPr>
              <a:t>My rapist was already on probation for sexually assaulting </a:t>
            </a:r>
            <a:r>
              <a:rPr lang="en-US" sz="1600" dirty="0" smtClean="0">
                <a:latin typeface="Arial" panose="020B0604020202020204" pitchFamily="34" charset="0"/>
                <a:ea typeface="Verdana" panose="020B0604030504040204" pitchFamily="34" charset="0"/>
                <a:cs typeface="Arial" panose="020B0604020202020204" pitchFamily="34" charset="0"/>
              </a:rPr>
              <a:t>another woman </a:t>
            </a:r>
            <a:r>
              <a:rPr lang="en-US" sz="1600" dirty="0">
                <a:latin typeface="Arial" panose="020B0604020202020204" pitchFamily="34" charset="0"/>
                <a:ea typeface="Verdana" panose="020B0604030504040204" pitchFamily="34" charset="0"/>
                <a:cs typeface="Arial" panose="020B0604020202020204" pitchFamily="34" charset="0"/>
              </a:rPr>
              <a:t>when I reported him. He had admitted to sexually assaulting </a:t>
            </a:r>
            <a:r>
              <a:rPr lang="en-US" sz="1600" dirty="0" smtClean="0">
                <a:latin typeface="Arial" panose="020B0604020202020204" pitchFamily="34" charset="0"/>
                <a:ea typeface="Verdana" panose="020B0604030504040204" pitchFamily="34" charset="0"/>
                <a:cs typeface="Arial" panose="020B0604020202020204" pitchFamily="34" charset="0"/>
              </a:rPr>
              <a:t>her and </a:t>
            </a:r>
            <a:r>
              <a:rPr lang="en-US" sz="1600" dirty="0">
                <a:latin typeface="Arial" panose="020B0604020202020204" pitchFamily="34" charset="0"/>
                <a:ea typeface="Verdana" panose="020B0604030504040204" pitchFamily="34" charset="0"/>
                <a:cs typeface="Arial" panose="020B0604020202020204" pitchFamily="34" charset="0"/>
              </a:rPr>
              <a:t>was simply put on probation. When the process began for my case, </a:t>
            </a:r>
            <a:r>
              <a:rPr lang="en-US" sz="1600" dirty="0" smtClean="0">
                <a:latin typeface="Arial" panose="020B0604020202020204" pitchFamily="34" charset="0"/>
                <a:ea typeface="Verdana" panose="020B0604030504040204" pitchFamily="34" charset="0"/>
                <a:cs typeface="Arial" panose="020B0604020202020204" pitchFamily="34" charset="0"/>
              </a:rPr>
              <a:t>I immediately </a:t>
            </a:r>
            <a:r>
              <a:rPr lang="en-US" sz="1600" dirty="0">
                <a:latin typeface="Arial" panose="020B0604020202020204" pitchFamily="34" charset="0"/>
                <a:ea typeface="Verdana" panose="020B0604030504040204" pitchFamily="34" charset="0"/>
                <a:cs typeface="Arial" panose="020B0604020202020204" pitchFamily="34" charset="0"/>
              </a:rPr>
              <a:t>started having anxiety attacks almost daily. [I waited] for </a:t>
            </a:r>
            <a:r>
              <a:rPr lang="en-US" sz="1600" dirty="0" smtClean="0">
                <a:latin typeface="Arial" panose="020B0604020202020204" pitchFamily="34" charset="0"/>
                <a:ea typeface="Verdana" panose="020B0604030504040204" pitchFamily="34" charset="0"/>
                <a:cs typeface="Arial" panose="020B0604020202020204" pitchFamily="34" charset="0"/>
              </a:rPr>
              <a:t>two months </a:t>
            </a:r>
            <a:r>
              <a:rPr lang="en-US" sz="1600" dirty="0">
                <a:latin typeface="Arial" panose="020B0604020202020204" pitchFamily="34" charset="0"/>
                <a:ea typeface="Verdana" panose="020B0604030504040204" pitchFamily="34" charset="0"/>
                <a:cs typeface="Arial" panose="020B0604020202020204" pitchFamily="34" charset="0"/>
              </a:rPr>
              <a:t>to </a:t>
            </a:r>
            <a:r>
              <a:rPr lang="en-US" sz="1600" dirty="0" smtClean="0">
                <a:latin typeface="Arial" panose="020B0604020202020204" pitchFamily="34" charset="0"/>
                <a:ea typeface="Verdana" panose="020B0604030504040204" pitchFamily="34" charset="0"/>
                <a:cs typeface="Arial" panose="020B0604020202020204" pitchFamily="34" charset="0"/>
              </a:rPr>
              <a:t>find </a:t>
            </a:r>
            <a:r>
              <a:rPr lang="en-US" sz="1600" dirty="0">
                <a:latin typeface="Arial" panose="020B0604020202020204" pitchFamily="34" charset="0"/>
                <a:ea typeface="Verdana" panose="020B0604030504040204" pitchFamily="34" charset="0"/>
                <a:cs typeface="Arial" panose="020B0604020202020204" pitchFamily="34" charset="0"/>
              </a:rPr>
              <a:t>out if my rapist was going to be able to stay on </a:t>
            </a:r>
            <a:r>
              <a:rPr lang="en-US" sz="1600" dirty="0" smtClean="0">
                <a:latin typeface="Arial" panose="020B0604020202020204" pitchFamily="34" charset="0"/>
                <a:ea typeface="Verdana" panose="020B0604030504040204" pitchFamily="34" charset="0"/>
                <a:cs typeface="Arial" panose="020B0604020202020204" pitchFamily="34" charset="0"/>
              </a:rPr>
              <a:t>campus for </a:t>
            </a:r>
            <a:r>
              <a:rPr lang="en-US" sz="1600" dirty="0">
                <a:latin typeface="Arial" panose="020B0604020202020204" pitchFamily="34" charset="0"/>
                <a:ea typeface="Verdana" panose="020B0604030504040204" pitchFamily="34" charset="0"/>
                <a:cs typeface="Arial" panose="020B0604020202020204" pitchFamily="34" charset="0"/>
              </a:rPr>
              <a:t>another year and a half (rarely being updated on the progress of </a:t>
            </a:r>
            <a:r>
              <a:rPr lang="en-US" sz="1600" dirty="0" smtClean="0">
                <a:latin typeface="Arial" panose="020B0604020202020204" pitchFamily="34" charset="0"/>
                <a:ea typeface="Verdana" panose="020B0604030504040204" pitchFamily="34" charset="0"/>
                <a:cs typeface="Arial" panose="020B0604020202020204" pitchFamily="34" charset="0"/>
              </a:rPr>
              <a:t>my case</a:t>
            </a:r>
            <a:r>
              <a:rPr lang="en-US" sz="1600" dirty="0">
                <a:latin typeface="Arial" panose="020B0604020202020204" pitchFamily="34" charset="0"/>
                <a:ea typeface="Verdana" panose="020B0604030504040204" pitchFamily="34" charset="0"/>
                <a:cs typeface="Arial" panose="020B0604020202020204" pitchFamily="34" charset="0"/>
              </a:rPr>
              <a:t>).  </a:t>
            </a:r>
            <a:r>
              <a:rPr lang="en-US" sz="1600" dirty="0" smtClean="0">
                <a:latin typeface="Arial" panose="020B0604020202020204" pitchFamily="34" charset="0"/>
                <a:ea typeface="Verdana" panose="020B0604030504040204" pitchFamily="34" charset="0"/>
                <a:cs typeface="Arial" panose="020B0604020202020204" pitchFamily="34" charset="0"/>
              </a:rPr>
              <a:t>. . . Quite </a:t>
            </a:r>
            <a:r>
              <a:rPr lang="en-US" sz="1600" dirty="0">
                <a:latin typeface="Arial" panose="020B0604020202020204" pitchFamily="34" charset="0"/>
                <a:ea typeface="Verdana" panose="020B0604030504040204" pitchFamily="34" charset="0"/>
                <a:cs typeface="Arial" panose="020B0604020202020204" pitchFamily="34" charset="0"/>
              </a:rPr>
              <a:t>possibly the most traumatizing encounter I had with </a:t>
            </a:r>
            <a:r>
              <a:rPr lang="en-US" sz="1600" dirty="0" smtClean="0">
                <a:latin typeface="Arial" panose="020B0604020202020204" pitchFamily="34" charset="0"/>
                <a:ea typeface="Verdana" panose="020B0604030504040204" pitchFamily="34" charset="0"/>
                <a:cs typeface="Arial" panose="020B0604020202020204" pitchFamily="34" charset="0"/>
              </a:rPr>
              <a:t>an administrator </a:t>
            </a:r>
            <a:r>
              <a:rPr lang="en-US" sz="1600" dirty="0">
                <a:latin typeface="Arial" panose="020B0604020202020204" pitchFamily="34" charset="0"/>
                <a:ea typeface="Verdana" panose="020B0604030504040204" pitchFamily="34" charset="0"/>
                <a:cs typeface="Arial" panose="020B0604020202020204" pitchFamily="34" charset="0"/>
              </a:rPr>
              <a:t>was when I met with someone to discuss how unsafe I </a:t>
            </a:r>
            <a:r>
              <a:rPr lang="en-US" sz="1600" dirty="0" smtClean="0">
                <a:latin typeface="Arial" panose="020B0604020202020204" pitchFamily="34" charset="0"/>
                <a:ea typeface="Verdana" panose="020B0604030504040204" pitchFamily="34" charset="0"/>
                <a:cs typeface="Arial" panose="020B0604020202020204" pitchFamily="34" charset="0"/>
              </a:rPr>
              <a:t>was feeling </a:t>
            </a:r>
            <a:r>
              <a:rPr lang="en-US" sz="1600" dirty="0">
                <a:latin typeface="Arial" panose="020B0604020202020204" pitchFamily="34" charset="0"/>
                <a:ea typeface="Verdana" panose="020B0604030504040204" pitchFamily="34" charset="0"/>
                <a:cs typeface="Arial" panose="020B0604020202020204" pitchFamily="34" charset="0"/>
              </a:rPr>
              <a:t>with my rapist living so close to me, that I was worried he would </a:t>
            </a:r>
            <a:r>
              <a:rPr lang="en-US" sz="1600" dirty="0" smtClean="0">
                <a:latin typeface="Arial" panose="020B0604020202020204" pitchFamily="34" charset="0"/>
                <a:ea typeface="Verdana" panose="020B0604030504040204" pitchFamily="34" charset="0"/>
                <a:cs typeface="Arial" panose="020B0604020202020204" pitchFamily="34" charset="0"/>
              </a:rPr>
              <a:t>do something </a:t>
            </a:r>
            <a:r>
              <a:rPr lang="en-US" sz="1600" dirty="0">
                <a:latin typeface="Arial" panose="020B0604020202020204" pitchFamily="34" charset="0"/>
                <a:ea typeface="Verdana" panose="020B0604030504040204" pitchFamily="34" charset="0"/>
                <a:cs typeface="Arial" panose="020B0604020202020204" pitchFamily="34" charset="0"/>
              </a:rPr>
              <a:t>again. She told me that she had recently met with him and </a:t>
            </a:r>
            <a:r>
              <a:rPr lang="en-US" sz="1600" dirty="0" smtClean="0">
                <a:latin typeface="Arial" panose="020B0604020202020204" pitchFamily="34" charset="0"/>
                <a:ea typeface="Verdana" panose="020B0604030504040204" pitchFamily="34" charset="0"/>
                <a:cs typeface="Arial" panose="020B0604020202020204" pitchFamily="34" charset="0"/>
              </a:rPr>
              <a:t>he ‘</a:t>
            </a:r>
            <a:r>
              <a:rPr lang="en-US" sz="1600" dirty="0">
                <a:latin typeface="Arial" panose="020B0604020202020204" pitchFamily="34" charset="0"/>
                <a:ea typeface="Verdana" panose="020B0604030504040204" pitchFamily="34" charset="0"/>
                <a:cs typeface="Arial" panose="020B0604020202020204" pitchFamily="34" charset="0"/>
              </a:rPr>
              <a:t>didn’t seem like the type of person who would do something like that.’”</a:t>
            </a:r>
            <a:r>
              <a:rPr lang="en-US" sz="1600" baseline="30000" dirty="0" smtClean="0">
                <a:latin typeface="Arial" panose="020B0604020202020204" pitchFamily="34" charset="0"/>
                <a:ea typeface="Verdana" panose="020B0604030504040204" pitchFamily="34" charset="0"/>
                <a:cs typeface="Arial" panose="020B0604020202020204" pitchFamily="34" charset="0"/>
              </a:rPr>
              <a:t>8</a:t>
            </a:r>
            <a:endParaRPr lang="en-US" sz="1600" baseline="30000" dirty="0">
              <a:latin typeface="Arial" panose="020B0604020202020204" pitchFamily="34" charset="0"/>
              <a:ea typeface="Verdana" panose="020B0604030504040204" pitchFamily="34" charset="0"/>
              <a:cs typeface="Arial" panose="020B0604020202020204" pitchFamily="34" charset="0"/>
            </a:endParaRPr>
          </a:p>
        </p:txBody>
      </p:sp>
      <p:sp>
        <p:nvSpPr>
          <p:cNvPr id="6" name="TextBox 5"/>
          <p:cNvSpPr txBox="1"/>
          <p:nvPr/>
        </p:nvSpPr>
        <p:spPr>
          <a:xfrm>
            <a:off x="433753" y="1506876"/>
            <a:ext cx="11324494" cy="923330"/>
          </a:xfrm>
          <a:prstGeom prst="rect">
            <a:avLst/>
          </a:prstGeom>
          <a:noFill/>
          <a:ln>
            <a:solidFill>
              <a:srgbClr val="00AA00"/>
            </a:solidFill>
          </a:ln>
        </p:spPr>
        <p:txBody>
          <a:bodyPr wrap="square" rtlCol="0">
            <a:spAutoFit/>
          </a:bodyPr>
          <a:lstStyle/>
          <a:p>
            <a:r>
              <a:rPr lang="en-US" dirty="0">
                <a:latin typeface="Californian FB" panose="0207040306080B030204" pitchFamily="18" charset="0"/>
                <a:cs typeface="Arial" panose="020B0604020202020204" pitchFamily="34" charset="0"/>
              </a:rPr>
              <a:t>“On Aug. 8 [2015], David Conley allegedly broke into his </a:t>
            </a:r>
            <a:r>
              <a:rPr lang="en-US" dirty="0" smtClean="0">
                <a:latin typeface="Californian FB" panose="0207040306080B030204" pitchFamily="18" charset="0"/>
                <a:cs typeface="Arial" panose="020B0604020202020204" pitchFamily="34" charset="0"/>
              </a:rPr>
              <a:t>ex-girlfriend Valerie </a:t>
            </a:r>
            <a:r>
              <a:rPr lang="en-US" dirty="0">
                <a:latin typeface="Californian FB" panose="0207040306080B030204" pitchFamily="18" charset="0"/>
                <a:cs typeface="Arial" panose="020B0604020202020204" pitchFamily="34" charset="0"/>
              </a:rPr>
              <a:t>Jackson’s house in Houston, Texas, and killed her, her husband </a:t>
            </a:r>
            <a:r>
              <a:rPr lang="en-US" dirty="0" smtClean="0">
                <a:latin typeface="Californian FB" panose="0207040306080B030204" pitchFamily="18" charset="0"/>
                <a:cs typeface="Arial" panose="020B0604020202020204" pitchFamily="34" charset="0"/>
              </a:rPr>
              <a:t>and her </a:t>
            </a:r>
            <a:r>
              <a:rPr lang="en-US" dirty="0">
                <a:latin typeface="Californian FB" panose="0207040306080B030204" pitchFamily="18" charset="0"/>
                <a:cs typeface="Arial" panose="020B0604020202020204" pitchFamily="34" charset="0"/>
              </a:rPr>
              <a:t>six children, methodically shooting each one in the head. </a:t>
            </a:r>
            <a:r>
              <a:rPr lang="en-US" dirty="0" smtClean="0">
                <a:latin typeface="Californian FB" panose="0207040306080B030204" pitchFamily="18" charset="0"/>
                <a:cs typeface="Arial" panose="020B0604020202020204" pitchFamily="34" charset="0"/>
              </a:rPr>
              <a:t>Jackson had </a:t>
            </a:r>
            <a:r>
              <a:rPr lang="en-US" dirty="0">
                <a:latin typeface="Californian FB" panose="0207040306080B030204" pitchFamily="18" charset="0"/>
                <a:cs typeface="Arial" panose="020B0604020202020204" pitchFamily="34" charset="0"/>
              </a:rPr>
              <a:t>recently dumped Conley and reunited with her husband after </a:t>
            </a:r>
            <a:r>
              <a:rPr lang="en-US" dirty="0" smtClean="0">
                <a:latin typeface="Californian FB" panose="0207040306080B030204" pitchFamily="18" charset="0"/>
                <a:cs typeface="Arial" panose="020B0604020202020204" pitchFamily="34" charset="0"/>
              </a:rPr>
              <a:t>Conley allegedly </a:t>
            </a:r>
            <a:r>
              <a:rPr lang="en-US" dirty="0">
                <a:latin typeface="Californian FB" panose="0207040306080B030204" pitchFamily="18" charset="0"/>
                <a:cs typeface="Arial" panose="020B0604020202020204" pitchFamily="34" charset="0"/>
              </a:rPr>
              <a:t>smashed her head into a refrigerator.”</a:t>
            </a:r>
          </a:p>
        </p:txBody>
      </p:sp>
      <p:sp>
        <p:nvSpPr>
          <p:cNvPr id="7" name="TextBox 6"/>
          <p:cNvSpPr txBox="1"/>
          <p:nvPr/>
        </p:nvSpPr>
        <p:spPr>
          <a:xfrm>
            <a:off x="435428" y="2606699"/>
            <a:ext cx="2749732" cy="3970318"/>
          </a:xfrm>
          <a:prstGeom prst="rect">
            <a:avLst/>
          </a:prstGeom>
          <a:noFill/>
          <a:ln>
            <a:solidFill>
              <a:srgbClr val="00AA00"/>
            </a:solidFill>
          </a:ln>
        </p:spPr>
        <p:txBody>
          <a:bodyPr wrap="square" rtlCol="0">
            <a:spAutoFit/>
          </a:bodyPr>
          <a:lstStyle/>
          <a:p>
            <a:r>
              <a:rPr lang="en-US" dirty="0"/>
              <a:t>“Although they get the lion’s share of media attention, public </a:t>
            </a:r>
            <a:r>
              <a:rPr lang="en-US" dirty="0" smtClean="0"/>
              <a:t>mass shootings </a:t>
            </a:r>
            <a:r>
              <a:rPr lang="en-US" dirty="0"/>
              <a:t>like the ones in Charleston, Lafayette, and Chattanooga </a:t>
            </a:r>
            <a:r>
              <a:rPr lang="en-US" dirty="0" smtClean="0"/>
              <a:t>aren’t representative </a:t>
            </a:r>
            <a:r>
              <a:rPr lang="en-US" dirty="0"/>
              <a:t>of the typical mass shooting in the U.S. </a:t>
            </a:r>
            <a:r>
              <a:rPr lang="en-US" dirty="0" smtClean="0"/>
              <a:t>. . . </a:t>
            </a:r>
            <a:r>
              <a:rPr lang="en-US" dirty="0"/>
              <a:t>The majority </a:t>
            </a:r>
            <a:r>
              <a:rPr lang="en-US" dirty="0" smtClean="0"/>
              <a:t>of mass </a:t>
            </a:r>
            <a:r>
              <a:rPr lang="en-US" dirty="0"/>
              <a:t>shootings in the U.S. take place in private. They occur in the home</a:t>
            </a:r>
            <a:r>
              <a:rPr lang="en-US" dirty="0" smtClean="0"/>
              <a:t>, and </a:t>
            </a:r>
            <a:r>
              <a:rPr lang="en-US" dirty="0"/>
              <a:t>the victims are predominantly women and children.”</a:t>
            </a:r>
            <a:r>
              <a:rPr lang="en-US" baseline="30000" dirty="0"/>
              <a:t>7</a:t>
            </a:r>
          </a:p>
        </p:txBody>
      </p:sp>
      <p:sp>
        <p:nvSpPr>
          <p:cNvPr id="13" name="TextBox 12"/>
          <p:cNvSpPr txBox="1"/>
          <p:nvPr/>
        </p:nvSpPr>
        <p:spPr>
          <a:xfrm>
            <a:off x="8031482" y="2202422"/>
            <a:ext cx="670560" cy="1200329"/>
          </a:xfrm>
          <a:prstGeom prst="rect">
            <a:avLst/>
          </a:prstGeom>
          <a:noFill/>
        </p:spPr>
        <p:txBody>
          <a:bodyPr wrap="square" rtlCol="0">
            <a:spAutoFit/>
          </a:bodyPr>
          <a:lstStyle/>
          <a:p>
            <a:r>
              <a:rPr lang="en-US" sz="7200" b="1" dirty="0" smtClean="0">
                <a:solidFill>
                  <a:srgbClr val="B7FFB7"/>
                </a:solidFill>
              </a:rPr>
              <a:t>4</a:t>
            </a:r>
            <a:endParaRPr lang="en-US" sz="7200" b="1" dirty="0">
              <a:solidFill>
                <a:srgbClr val="B7FFB7"/>
              </a:solidFill>
            </a:endParaRPr>
          </a:p>
        </p:txBody>
      </p:sp>
      <p:sp>
        <p:nvSpPr>
          <p:cNvPr id="9" name="TextBox 8"/>
          <p:cNvSpPr txBox="1"/>
          <p:nvPr/>
        </p:nvSpPr>
        <p:spPr>
          <a:xfrm>
            <a:off x="8275321" y="2606699"/>
            <a:ext cx="3484601" cy="3970318"/>
          </a:xfrm>
          <a:prstGeom prst="rect">
            <a:avLst/>
          </a:prstGeom>
          <a:noFill/>
          <a:ln>
            <a:solidFill>
              <a:srgbClr val="00AA00"/>
            </a:solidFill>
          </a:ln>
        </p:spPr>
        <p:txBody>
          <a:bodyPr wrap="square" rtlCol="0">
            <a:spAutoFit/>
          </a:bodyPr>
          <a:lstStyle/>
          <a:p>
            <a:r>
              <a:rPr lang="en-US" dirty="0"/>
              <a:t>“On Aug. 14 [2015] the number of transgender people murdered </a:t>
            </a:r>
            <a:r>
              <a:rPr lang="en-US" dirty="0" smtClean="0"/>
              <a:t>in America </a:t>
            </a:r>
            <a:r>
              <a:rPr lang="en-US" dirty="0"/>
              <a:t>this year hit a historic high of 15, according to </a:t>
            </a:r>
            <a:r>
              <a:rPr lang="en-US" dirty="0" smtClean="0"/>
              <a:t>advocacy organizations </a:t>
            </a:r>
            <a:r>
              <a:rPr lang="en-US" dirty="0"/>
              <a:t>like the National </a:t>
            </a:r>
            <a:r>
              <a:rPr lang="en-US" dirty="0" smtClean="0"/>
              <a:t> Center </a:t>
            </a:r>
            <a:r>
              <a:rPr lang="en-US" dirty="0"/>
              <a:t>for Transgender Equality. </a:t>
            </a:r>
            <a:r>
              <a:rPr lang="en-US" dirty="0" smtClean="0"/>
              <a:t>This somber </a:t>
            </a:r>
            <a:r>
              <a:rPr lang="en-US" dirty="0"/>
              <a:t>milestone was hit when the remains of Elisha Walker, 20, </a:t>
            </a:r>
            <a:r>
              <a:rPr lang="en-US" dirty="0" smtClean="0"/>
              <a:t>were discovered </a:t>
            </a:r>
            <a:r>
              <a:rPr lang="en-US" dirty="0"/>
              <a:t>in a North Carolina </a:t>
            </a:r>
            <a:r>
              <a:rPr lang="en-US" dirty="0" smtClean="0"/>
              <a:t>field </a:t>
            </a:r>
            <a:r>
              <a:rPr lang="en-US" dirty="0"/>
              <a:t>several months after she went missing</a:t>
            </a:r>
            <a:r>
              <a:rPr lang="en-US" dirty="0" smtClean="0"/>
              <a:t>. Like </a:t>
            </a:r>
            <a:r>
              <a:rPr lang="en-US" dirty="0"/>
              <a:t>the majority of the other victims, Elisha was not just transgender but </a:t>
            </a:r>
            <a:r>
              <a:rPr lang="en-US" dirty="0" smtClean="0"/>
              <a:t>a young </a:t>
            </a:r>
            <a:r>
              <a:rPr lang="en-US" dirty="0"/>
              <a:t>transgender woman of color.”</a:t>
            </a:r>
            <a:r>
              <a:rPr lang="en-US" baseline="30000" dirty="0"/>
              <a:t>9</a:t>
            </a:r>
          </a:p>
        </p:txBody>
      </p:sp>
    </p:spTree>
    <p:extLst>
      <p:ext uri="{BB962C8B-B14F-4D97-AF65-F5344CB8AC3E}">
        <p14:creationId xmlns:p14="http://schemas.microsoft.com/office/powerpoint/2010/main" val="422162569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Gets in the Way of Addressing Violence Against Women and Girls?</a:t>
            </a:r>
            <a:endParaRPr lang="en-US" sz="4000" dirty="0"/>
          </a:p>
        </p:txBody>
      </p:sp>
      <p:sp>
        <p:nvSpPr>
          <p:cNvPr id="5" name="TextBox 4"/>
          <p:cNvSpPr txBox="1"/>
          <p:nvPr/>
        </p:nvSpPr>
        <p:spPr>
          <a:xfrm>
            <a:off x="689548" y="2308485"/>
            <a:ext cx="11070374" cy="2462213"/>
          </a:xfrm>
          <a:prstGeom prst="rect">
            <a:avLst/>
          </a:prstGeom>
          <a:noFill/>
        </p:spPr>
        <p:txBody>
          <a:bodyPr wrap="square" rtlCol="0">
            <a:spAutoFit/>
          </a:bodyPr>
          <a:lstStyle/>
          <a:p>
            <a:r>
              <a:rPr lang="en-US" sz="2800" b="1" dirty="0" smtClean="0"/>
              <a:t>Gender-based violence permeates our culture</a:t>
            </a:r>
          </a:p>
          <a:p>
            <a:endParaRPr lang="en-US" sz="2800" i="1" dirty="0" smtClean="0"/>
          </a:p>
          <a:p>
            <a:r>
              <a:rPr lang="en-US" sz="2800" i="1" dirty="0" smtClean="0"/>
              <a:t>Name </a:t>
            </a:r>
            <a:r>
              <a:rPr lang="en-US" sz="2800" i="1" dirty="0"/>
              <a:t>places you see violence against women and girls in the news and </a:t>
            </a:r>
            <a:r>
              <a:rPr lang="en-US" sz="2800" i="1" dirty="0" smtClean="0"/>
              <a:t>in our </a:t>
            </a:r>
            <a:r>
              <a:rPr lang="en-US" sz="2800" i="1" dirty="0"/>
              <a:t>everyday culture.</a:t>
            </a:r>
            <a:endParaRPr lang="en-US" sz="2800" dirty="0" smtClean="0"/>
          </a:p>
          <a:p>
            <a:endParaRPr lang="en-US" dirty="0"/>
          </a:p>
          <a:p>
            <a:endParaRPr lang="en-US" sz="2400" dirty="0"/>
          </a:p>
        </p:txBody>
      </p:sp>
      <p:pic>
        <p:nvPicPr>
          <p:cNvPr id="6" name="Picture 2" descr="http://res.freestockphotos.biz/pictures/3/3721-illustration-of-a-pencil-drawing-a-line-pv.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6095" y="4655252"/>
            <a:ext cx="91249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970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6" name="TextBox 5"/>
          <p:cNvSpPr txBox="1"/>
          <p:nvPr/>
        </p:nvSpPr>
        <p:spPr>
          <a:xfrm>
            <a:off x="814388" y="1556091"/>
            <a:ext cx="10672762" cy="4555093"/>
          </a:xfrm>
          <a:prstGeom prst="rect">
            <a:avLst/>
          </a:prstGeom>
          <a:noFill/>
        </p:spPr>
        <p:txBody>
          <a:bodyPr wrap="square" rtlCol="0">
            <a:spAutoFit/>
          </a:bodyPr>
          <a:lstStyle/>
          <a:p>
            <a:r>
              <a:rPr lang="en-US" sz="3200" dirty="0" smtClean="0"/>
              <a:t>Covenant Guidelines for Conversation</a:t>
            </a:r>
            <a:r>
              <a:rPr lang="en-US" sz="3200" baseline="30000" dirty="0" smtClean="0"/>
              <a:t>1</a:t>
            </a:r>
          </a:p>
          <a:p>
            <a:pPr marL="285750" indent="-285750">
              <a:buFont typeface="Arial" panose="020B0604020202020204" pitchFamily="34" charset="0"/>
              <a:buChar char="•"/>
            </a:pPr>
            <a:r>
              <a:rPr lang="en-US" sz="2400" dirty="0" smtClean="0"/>
              <a:t>Follow </a:t>
            </a:r>
            <a:r>
              <a:rPr lang="en-US" sz="2400" dirty="0"/>
              <a:t>the Golden Rule. </a:t>
            </a:r>
            <a:endParaRPr lang="en-US" sz="2400" dirty="0" smtClean="0"/>
          </a:p>
          <a:p>
            <a:pPr marL="285750" indent="-285750">
              <a:buFont typeface="Arial" panose="020B0604020202020204" pitchFamily="34" charset="0"/>
              <a:buChar char="•"/>
            </a:pPr>
            <a:r>
              <a:rPr lang="en-US" sz="2400" dirty="0" smtClean="0"/>
              <a:t>Listen </a:t>
            </a:r>
            <a:r>
              <a:rPr lang="en-US" sz="2400" dirty="0"/>
              <a:t>respectfully and carefully to others. </a:t>
            </a:r>
            <a:endParaRPr lang="en-US" sz="2400" dirty="0" smtClean="0"/>
          </a:p>
          <a:p>
            <a:pPr marL="285750" indent="-285750">
              <a:buFont typeface="Arial" panose="020B0604020202020204" pitchFamily="34" charset="0"/>
              <a:buChar char="•"/>
            </a:pPr>
            <a:r>
              <a:rPr lang="en-US" sz="2400" dirty="0" smtClean="0"/>
              <a:t>Speak </a:t>
            </a:r>
            <a:r>
              <a:rPr lang="en-US" sz="2400" dirty="0"/>
              <a:t>honestly about your thoughts and </a:t>
            </a:r>
            <a:r>
              <a:rPr lang="en-US" sz="2400" dirty="0" smtClean="0"/>
              <a:t>feelings.</a:t>
            </a:r>
          </a:p>
          <a:p>
            <a:pPr marL="285750" indent="-285750">
              <a:buFont typeface="Arial" panose="020B0604020202020204" pitchFamily="34" charset="0"/>
              <a:buChar char="•"/>
            </a:pPr>
            <a:r>
              <a:rPr lang="en-US" sz="2400" dirty="0" smtClean="0"/>
              <a:t>Speak </a:t>
            </a:r>
            <a:r>
              <a:rPr lang="en-US" sz="2400" dirty="0"/>
              <a:t>for yourself, only. </a:t>
            </a:r>
            <a:endParaRPr lang="en-US" sz="2400" dirty="0" smtClean="0"/>
          </a:p>
          <a:p>
            <a:pPr marL="285750" indent="-285750">
              <a:buFont typeface="Arial" panose="020B0604020202020204" pitchFamily="34" charset="0"/>
              <a:buChar char="•"/>
            </a:pPr>
            <a:r>
              <a:rPr lang="en-US" sz="2400" dirty="0" smtClean="0"/>
              <a:t>Realize </a:t>
            </a:r>
            <a:r>
              <a:rPr lang="en-US" sz="2400" dirty="0"/>
              <a:t>that the Holy Spirit is present and active in the conversation and has </a:t>
            </a:r>
            <a:r>
              <a:rPr lang="en-US" sz="2400" dirty="0" smtClean="0"/>
              <a:t>given each </a:t>
            </a:r>
            <a:r>
              <a:rPr lang="en-US" sz="2400" dirty="0"/>
              <a:t>participant a particular perspective in your common discernment. </a:t>
            </a:r>
            <a:endParaRPr lang="en-US" sz="2400" dirty="0" smtClean="0"/>
          </a:p>
          <a:p>
            <a:pPr marL="285750" indent="-285750">
              <a:buFont typeface="Arial" panose="020B0604020202020204" pitchFamily="34" charset="0"/>
              <a:buChar char="•"/>
            </a:pPr>
            <a:r>
              <a:rPr lang="en-US" sz="2400" dirty="0" smtClean="0"/>
              <a:t>A </a:t>
            </a:r>
            <a:r>
              <a:rPr lang="en-US" sz="2400" dirty="0"/>
              <a:t>true conversation needs give and take. </a:t>
            </a:r>
            <a:endParaRPr lang="en-US" sz="2400" dirty="0" smtClean="0"/>
          </a:p>
          <a:p>
            <a:pPr marL="285750" indent="-285750">
              <a:buFont typeface="Arial" panose="020B0604020202020204" pitchFamily="34" charset="0"/>
              <a:buChar char="•"/>
            </a:pPr>
            <a:r>
              <a:rPr lang="en-US" sz="2400" dirty="0" smtClean="0"/>
              <a:t>Maintain confidentiality. </a:t>
            </a:r>
          </a:p>
          <a:p>
            <a:pPr marL="285750" indent="-285750">
              <a:buFont typeface="Arial" panose="020B0604020202020204" pitchFamily="34" charset="0"/>
              <a:buChar char="•"/>
            </a:pPr>
            <a:r>
              <a:rPr lang="en-US" sz="2400" dirty="0" smtClean="0"/>
              <a:t>Keep </a:t>
            </a:r>
            <a:r>
              <a:rPr lang="en-US" sz="2400" dirty="0"/>
              <a:t>an open mind and heart. </a:t>
            </a:r>
            <a:endParaRPr lang="en-US" sz="2400" dirty="0" smtClean="0"/>
          </a:p>
          <a:p>
            <a:pPr marL="285750" indent="-285750">
              <a:buFont typeface="Arial" panose="020B0604020202020204" pitchFamily="34" charset="0"/>
              <a:buChar char="•"/>
            </a:pPr>
            <a:r>
              <a:rPr lang="en-US" sz="2400" dirty="0" smtClean="0"/>
              <a:t>Exercise </a:t>
            </a:r>
            <a:r>
              <a:rPr lang="en-US" sz="2400" dirty="0"/>
              <a:t>care for group </a:t>
            </a:r>
            <a:r>
              <a:rPr lang="en-US" sz="2400" dirty="0" smtClean="0"/>
              <a:t>members.</a:t>
            </a:r>
          </a:p>
          <a:p>
            <a:endParaRPr lang="en-US" dirty="0"/>
          </a:p>
        </p:txBody>
      </p:sp>
      <p:sp>
        <p:nvSpPr>
          <p:cNvPr id="8" name="Rectangle 7"/>
          <p:cNvSpPr/>
          <p:nvPr/>
        </p:nvSpPr>
        <p:spPr>
          <a:xfrm>
            <a:off x="204824" y="5751584"/>
            <a:ext cx="11891889" cy="430887"/>
          </a:xfrm>
          <a:prstGeom prst="rect">
            <a:avLst/>
          </a:prstGeom>
        </p:spPr>
        <p:txBody>
          <a:bodyPr wrap="square">
            <a:spAutoFit/>
          </a:bodyPr>
          <a:lstStyle/>
          <a:p>
            <a:pPr algn="ctr"/>
            <a:r>
              <a:rPr lang="en-US" sz="2200" b="1" i="1" dirty="0">
                <a:solidFill>
                  <a:srgbClr val="00AA00"/>
                </a:solidFill>
                <a:latin typeface="CenturyGothic-Bold"/>
              </a:rPr>
              <a:t>The outcome, quality and safety of the </a:t>
            </a:r>
            <a:r>
              <a:rPr lang="en-US" sz="2200" b="1" i="1" dirty="0" smtClean="0">
                <a:solidFill>
                  <a:srgbClr val="00AA00"/>
                </a:solidFill>
                <a:latin typeface="CenturyGothic-Bold"/>
              </a:rPr>
              <a:t>conversation are </a:t>
            </a:r>
            <a:r>
              <a:rPr lang="en-US" sz="2200" b="1" i="1" dirty="0">
                <a:solidFill>
                  <a:srgbClr val="00AA00"/>
                </a:solidFill>
                <a:latin typeface="CenturyGothic-Bold"/>
              </a:rPr>
              <a:t>everyone’s responsibility.</a:t>
            </a:r>
            <a:endParaRPr lang="en-US" sz="2200" i="1" dirty="0">
              <a:solidFill>
                <a:srgbClr val="00AA00"/>
              </a:solidFill>
            </a:endParaRPr>
          </a:p>
        </p:txBody>
      </p:sp>
      <p:sp>
        <p:nvSpPr>
          <p:cNvPr id="9" name="Rectangle 8"/>
          <p:cNvSpPr/>
          <p:nvPr/>
        </p:nvSpPr>
        <p:spPr>
          <a:xfrm>
            <a:off x="204824" y="6182471"/>
            <a:ext cx="11594124" cy="276999"/>
          </a:xfrm>
          <a:prstGeom prst="rect">
            <a:avLst/>
          </a:prstGeom>
        </p:spPr>
        <p:txBody>
          <a:bodyPr wrap="square">
            <a:spAutoFit/>
          </a:bodyPr>
          <a:lstStyle/>
          <a:p>
            <a:pPr algn="ctr"/>
            <a:r>
              <a:rPr lang="en-US" sz="1200" dirty="0">
                <a:latin typeface="CenturyGothic"/>
              </a:rPr>
              <a:t>Adapted from “Talking Together as Christians About Tough Social Issues,” (Chicago: </a:t>
            </a:r>
            <a:r>
              <a:rPr lang="en-US" sz="1200" dirty="0" smtClean="0">
                <a:latin typeface="CenturyGothic"/>
              </a:rPr>
              <a:t>Division for </a:t>
            </a:r>
            <a:r>
              <a:rPr lang="en-US" sz="1200" dirty="0">
                <a:latin typeface="CenturyGothic"/>
              </a:rPr>
              <a:t>Church in Society, Evangelical Lutheran Church in America, 1999).</a:t>
            </a:r>
            <a:endParaRPr lang="en-US" sz="1200" dirty="0"/>
          </a:p>
        </p:txBody>
      </p:sp>
      <p:sp>
        <p:nvSpPr>
          <p:cNvPr id="10" name="TextBox 9"/>
          <p:cNvSpPr txBox="1"/>
          <p:nvPr/>
        </p:nvSpPr>
        <p:spPr>
          <a:xfrm>
            <a:off x="433753" y="786650"/>
            <a:ext cx="11324493" cy="769441"/>
          </a:xfrm>
          <a:prstGeom prst="rect">
            <a:avLst/>
          </a:prstGeom>
          <a:noFill/>
        </p:spPr>
        <p:txBody>
          <a:bodyPr wrap="square" rtlCol="0">
            <a:spAutoFit/>
          </a:bodyPr>
          <a:lstStyle/>
          <a:p>
            <a:r>
              <a:rPr lang="en-US" sz="4400" dirty="0"/>
              <a:t>II. How Shall We Talk Together?</a:t>
            </a:r>
          </a:p>
        </p:txBody>
      </p:sp>
    </p:spTree>
    <p:extLst>
      <p:ext uri="{BB962C8B-B14F-4D97-AF65-F5344CB8AC3E}">
        <p14:creationId xmlns:p14="http://schemas.microsoft.com/office/powerpoint/2010/main" val="40425762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60813" y="2403152"/>
            <a:ext cx="11070374" cy="2062103"/>
          </a:xfrm>
          <a:prstGeom prst="rect">
            <a:avLst/>
          </a:prstGeom>
          <a:noFill/>
        </p:spPr>
        <p:txBody>
          <a:bodyPr wrap="square" rtlCol="0">
            <a:spAutoFit/>
          </a:bodyPr>
          <a:lstStyle/>
          <a:p>
            <a:r>
              <a:rPr lang="en-US" sz="2600" dirty="0" smtClean="0"/>
              <a:t>Few </a:t>
            </a:r>
            <a:r>
              <a:rPr lang="en-US" sz="2600" dirty="0"/>
              <a:t>of us would claim that the concept of gender-based violence </a:t>
            </a:r>
            <a:r>
              <a:rPr lang="en-US" sz="2600" dirty="0" smtClean="0"/>
              <a:t>is new </a:t>
            </a:r>
            <a:r>
              <a:rPr lang="en-US" sz="2600" dirty="0"/>
              <a:t>to us. We may often feel we can’t get away from these themes: </a:t>
            </a:r>
            <a:r>
              <a:rPr lang="en-US" sz="2600" dirty="0" smtClean="0"/>
              <a:t>in the </a:t>
            </a:r>
            <a:r>
              <a:rPr lang="en-US" sz="2600" dirty="0"/>
              <a:t>news and media, in games, movies and other entertainment, </a:t>
            </a:r>
            <a:r>
              <a:rPr lang="en-US" sz="2600" dirty="0" smtClean="0"/>
              <a:t>and whether </a:t>
            </a:r>
            <a:r>
              <a:rPr lang="en-US" sz="2600" dirty="0"/>
              <a:t>we are aware of it or not, it permeates our communities </a:t>
            </a:r>
            <a:r>
              <a:rPr lang="en-US" sz="2600" dirty="0" smtClean="0"/>
              <a:t>and often </a:t>
            </a:r>
            <a:r>
              <a:rPr lang="en-US" sz="2600" dirty="0"/>
              <a:t>our personal experience.</a:t>
            </a:r>
          </a:p>
          <a:p>
            <a:endParaRPr lang="en-US" sz="2400" dirty="0"/>
          </a:p>
        </p:txBody>
      </p:sp>
    </p:spTree>
    <p:extLst>
      <p:ext uri="{BB962C8B-B14F-4D97-AF65-F5344CB8AC3E}">
        <p14:creationId xmlns:p14="http://schemas.microsoft.com/office/powerpoint/2010/main" val="14165109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171644"/>
            <a:ext cx="11190296" cy="4339650"/>
          </a:xfrm>
          <a:prstGeom prst="rect">
            <a:avLst/>
          </a:prstGeom>
          <a:noFill/>
        </p:spPr>
        <p:txBody>
          <a:bodyPr wrap="square" rtlCol="0">
            <a:spAutoFit/>
          </a:bodyPr>
          <a:lstStyle/>
          <a:p>
            <a:r>
              <a:rPr lang="en-US" sz="2800" b="1" dirty="0" smtClean="0"/>
              <a:t>Sometimes we struggle with denial and resistance</a:t>
            </a:r>
          </a:p>
          <a:p>
            <a:endParaRPr lang="en-US" sz="1400" dirty="0" smtClean="0"/>
          </a:p>
          <a:p>
            <a:r>
              <a:rPr lang="en-US" sz="2400" dirty="0" smtClean="0"/>
              <a:t>Many </a:t>
            </a:r>
            <a:r>
              <a:rPr lang="en-US" sz="2400" dirty="0"/>
              <a:t>of us also may </a:t>
            </a:r>
            <a:r>
              <a:rPr lang="en-US" sz="2400" dirty="0" smtClean="0"/>
              <a:t>believe </a:t>
            </a:r>
            <a:r>
              <a:rPr lang="en-US" sz="2400" dirty="0"/>
              <a:t>this violence does not touch us or </a:t>
            </a:r>
            <a:r>
              <a:rPr lang="en-US" sz="2400" dirty="0" smtClean="0"/>
              <a:t>our friends </a:t>
            </a:r>
            <a:r>
              <a:rPr lang="en-US" sz="2400" dirty="0"/>
              <a:t>or family. </a:t>
            </a:r>
            <a:endParaRPr lang="en-US" sz="2400" dirty="0" smtClean="0"/>
          </a:p>
          <a:p>
            <a:r>
              <a:rPr lang="en-US" sz="2400" dirty="0" smtClean="0"/>
              <a:t>We </a:t>
            </a:r>
            <a:r>
              <a:rPr lang="en-US" sz="2400" dirty="0"/>
              <a:t>may feel resistance when men are named as </a:t>
            </a:r>
            <a:r>
              <a:rPr lang="en-US" sz="2400" dirty="0" smtClean="0"/>
              <a:t>the primary </a:t>
            </a:r>
            <a:r>
              <a:rPr lang="en-US" sz="2400" dirty="0"/>
              <a:t>perpetrators of this violence or when confronted with the </a:t>
            </a:r>
            <a:r>
              <a:rPr lang="en-US" sz="2400" dirty="0" smtClean="0"/>
              <a:t>gravity and </a:t>
            </a:r>
            <a:r>
              <a:rPr lang="en-US" sz="2400" dirty="0"/>
              <a:t>extent of gender-based violence. </a:t>
            </a:r>
            <a:endParaRPr lang="en-US" sz="2400" dirty="0" smtClean="0"/>
          </a:p>
          <a:p>
            <a:r>
              <a:rPr lang="en-US" sz="2400" dirty="0" smtClean="0"/>
              <a:t>Sometimes </a:t>
            </a:r>
            <a:r>
              <a:rPr lang="en-US" sz="2400" dirty="0"/>
              <a:t>we even find </a:t>
            </a:r>
            <a:r>
              <a:rPr lang="en-US" sz="2400" dirty="0" smtClean="0"/>
              <a:t>ourselves mistrustful </a:t>
            </a:r>
            <a:r>
              <a:rPr lang="en-US" sz="2400" dirty="0"/>
              <a:t>of women and girls who report abuse or assault, </a:t>
            </a:r>
            <a:r>
              <a:rPr lang="en-US" sz="2400" dirty="0" smtClean="0"/>
              <a:t>suspecting that </a:t>
            </a:r>
            <a:r>
              <a:rPr lang="en-US" sz="2400" dirty="0"/>
              <a:t>they are reporting falsely or exaggerating. </a:t>
            </a:r>
            <a:endParaRPr lang="en-US" sz="2400" dirty="0" smtClean="0"/>
          </a:p>
          <a:p>
            <a:endParaRPr lang="en-US" sz="2400" dirty="0" smtClean="0"/>
          </a:p>
          <a:p>
            <a:r>
              <a:rPr lang="en-US" sz="2400" dirty="0" smtClean="0"/>
              <a:t>It </a:t>
            </a:r>
            <a:r>
              <a:rPr lang="en-US" sz="2400" dirty="0"/>
              <a:t>would </a:t>
            </a:r>
            <a:r>
              <a:rPr lang="en-US" sz="2400" dirty="0" smtClean="0"/>
              <a:t>seem gender-based </a:t>
            </a:r>
            <a:r>
              <a:rPr lang="en-US" sz="2400" dirty="0"/>
              <a:t>violence is both unavoidably explicit in our society </a:t>
            </a:r>
            <a:r>
              <a:rPr lang="en-US" sz="2400" dirty="0" smtClean="0"/>
              <a:t>and simultaneously </a:t>
            </a:r>
            <a:r>
              <a:rPr lang="en-US" sz="2400" dirty="0"/>
              <a:t>so often also invisible or disputed. It is important to </a:t>
            </a:r>
            <a:r>
              <a:rPr lang="en-US" sz="2400" dirty="0" smtClean="0"/>
              <a:t>think about </a:t>
            </a:r>
            <a:r>
              <a:rPr lang="en-US" sz="2400" dirty="0"/>
              <a:t>why this is so</a:t>
            </a:r>
            <a:r>
              <a:rPr lang="en-US" sz="2400" dirty="0" smtClean="0"/>
              <a:t>.</a:t>
            </a:r>
            <a:endParaRPr lang="en-US" sz="2400" dirty="0"/>
          </a:p>
          <a:p>
            <a:endParaRPr lang="en-US" dirty="0"/>
          </a:p>
        </p:txBody>
      </p:sp>
    </p:spTree>
    <p:extLst>
      <p:ext uri="{BB962C8B-B14F-4D97-AF65-F5344CB8AC3E}">
        <p14:creationId xmlns:p14="http://schemas.microsoft.com/office/powerpoint/2010/main" val="32247673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457200" indent="-457200"/>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435429" y="2403152"/>
            <a:ext cx="11324493" cy="3816429"/>
          </a:xfrm>
          <a:prstGeom prst="rect">
            <a:avLst/>
          </a:prstGeom>
          <a:noFill/>
        </p:spPr>
        <p:txBody>
          <a:bodyPr wrap="square" rtlCol="0">
            <a:spAutoFit/>
          </a:bodyPr>
          <a:lstStyle/>
          <a:p>
            <a:pPr marL="342900" indent="-342900">
              <a:buAutoNum type="arabicPeriod"/>
            </a:pPr>
            <a:r>
              <a:rPr lang="en-US" sz="2200" dirty="0" smtClean="0"/>
              <a:t>Where </a:t>
            </a:r>
            <a:r>
              <a:rPr lang="en-US" sz="2200" dirty="0"/>
              <a:t>do I feel confronted by violence against women and girls? Does </a:t>
            </a:r>
            <a:r>
              <a:rPr lang="en-US" sz="2200" dirty="0" smtClean="0"/>
              <a:t>it feel </a:t>
            </a:r>
            <a:r>
              <a:rPr lang="en-US" sz="2200" dirty="0"/>
              <a:t>like there are ways for me to avoid these depictions, news stories </a:t>
            </a:r>
            <a:r>
              <a:rPr lang="en-US" sz="2200" dirty="0" smtClean="0"/>
              <a:t>or entertainment</a:t>
            </a:r>
            <a:r>
              <a:rPr lang="en-US" sz="2200" dirty="0"/>
              <a:t>, or is it inescapable? Do I choose to pay attention? </a:t>
            </a:r>
            <a:r>
              <a:rPr lang="en-US" sz="2200" dirty="0" smtClean="0"/>
              <a:t>Notice what </a:t>
            </a:r>
            <a:r>
              <a:rPr lang="en-US" sz="2200" dirty="0"/>
              <a:t>feelings accompany your observations of your awareness of </a:t>
            </a:r>
            <a:r>
              <a:rPr lang="en-US" sz="2200" dirty="0" smtClean="0"/>
              <a:t>this violence </a:t>
            </a:r>
            <a:r>
              <a:rPr lang="en-US" sz="2200" dirty="0"/>
              <a:t>in the world, whether news-based or fictionalized and recycled</a:t>
            </a:r>
            <a:r>
              <a:rPr lang="en-US" sz="2200" dirty="0" smtClean="0"/>
              <a:t>. </a:t>
            </a:r>
          </a:p>
          <a:p>
            <a:pPr marL="342900" indent="-342900">
              <a:buAutoNum type="arabicPeriod"/>
            </a:pPr>
            <a:endParaRPr lang="en-US" sz="2200" dirty="0" smtClean="0"/>
          </a:p>
          <a:p>
            <a:pPr marL="342900" indent="-342900">
              <a:buAutoNum type="arabicPeriod"/>
            </a:pPr>
            <a:r>
              <a:rPr lang="en-US" sz="2200" dirty="0" smtClean="0"/>
              <a:t>What </a:t>
            </a:r>
            <a:r>
              <a:rPr lang="en-US" sz="2200" dirty="0"/>
              <a:t>might be contributing factors to what I don’t know about </a:t>
            </a:r>
            <a:r>
              <a:rPr lang="en-US" sz="2200" dirty="0" smtClean="0"/>
              <a:t>gender-based violence </a:t>
            </a:r>
            <a:r>
              <a:rPr lang="en-US" sz="2200" dirty="0"/>
              <a:t>in my immediate </a:t>
            </a:r>
            <a:r>
              <a:rPr lang="en-US" sz="2200" dirty="0" smtClean="0"/>
              <a:t> community</a:t>
            </a:r>
            <a:r>
              <a:rPr lang="en-US" sz="2200" dirty="0"/>
              <a:t>? What might influence </a:t>
            </a:r>
            <a:r>
              <a:rPr lang="en-US" sz="2200" dirty="0" smtClean="0"/>
              <a:t>a survivor’s </a:t>
            </a:r>
            <a:r>
              <a:rPr lang="en-US" sz="2200" dirty="0"/>
              <a:t>willingness to share or not share their stories, to seek justice </a:t>
            </a:r>
            <a:r>
              <a:rPr lang="en-US" sz="2200" dirty="0" smtClean="0"/>
              <a:t>against their </a:t>
            </a:r>
            <a:r>
              <a:rPr lang="en-US" sz="2200" dirty="0"/>
              <a:t>abusers, or to seek the care that could support them in their healing</a:t>
            </a:r>
            <a:r>
              <a:rPr lang="en-US" sz="2200" dirty="0" smtClean="0"/>
              <a:t>? Notice </a:t>
            </a:r>
            <a:r>
              <a:rPr lang="en-US" sz="2200" dirty="0"/>
              <a:t>the relative ease or difficulty in empathizing with those most </a:t>
            </a:r>
            <a:r>
              <a:rPr lang="en-US" sz="2200" dirty="0" smtClean="0"/>
              <a:t>directly hurt </a:t>
            </a:r>
            <a:r>
              <a:rPr lang="en-US" sz="2200" dirty="0"/>
              <a:t>by this violence. If you are affected by gender-based violence, in </a:t>
            </a:r>
            <a:r>
              <a:rPr lang="en-US" sz="2200" dirty="0" smtClean="0"/>
              <a:t>what circumstances </a:t>
            </a:r>
            <a:r>
              <a:rPr lang="en-US" sz="2200" dirty="0"/>
              <a:t>have you felt like sharing your own story</a:t>
            </a:r>
            <a:r>
              <a:rPr lang="en-US" sz="2200" dirty="0" smtClean="0"/>
              <a:t>?</a:t>
            </a:r>
          </a:p>
        </p:txBody>
      </p:sp>
    </p:spTree>
    <p:extLst>
      <p:ext uri="{BB962C8B-B14F-4D97-AF65-F5344CB8AC3E}">
        <p14:creationId xmlns:p14="http://schemas.microsoft.com/office/powerpoint/2010/main" val="279472588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457200" indent="-457200"/>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403152"/>
            <a:ext cx="11190296" cy="2123658"/>
          </a:xfrm>
          <a:prstGeom prst="rect">
            <a:avLst/>
          </a:prstGeom>
          <a:noFill/>
        </p:spPr>
        <p:txBody>
          <a:bodyPr wrap="square" rtlCol="0">
            <a:spAutoFit/>
          </a:bodyPr>
          <a:lstStyle/>
          <a:p>
            <a:pPr marL="457200" indent="-457200">
              <a:buFont typeface="+mj-lt"/>
              <a:buAutoNum type="arabicPeriod" startAt="3"/>
            </a:pPr>
            <a:r>
              <a:rPr lang="en-US" sz="2200" dirty="0" smtClean="0"/>
              <a:t>If I feel resistance to this topic, what defenses are possibly triggered in me? Am I afraid of what the implications or judgments are of men explicitly being named as the primary perpetrators of this violence? Is it too horrifying a reality to be true? Would it feel safer or more palatable to me if victims/survivors were somehow to blame or complicit in the harm enacted against them or were at least incidental and not targeted? Approach your resistance without judgment, only sincere curiosity and compassion. </a:t>
            </a:r>
            <a:endParaRPr lang="en-US" sz="2200" dirty="0"/>
          </a:p>
        </p:txBody>
      </p:sp>
    </p:spTree>
    <p:extLst>
      <p:ext uri="{BB962C8B-B14F-4D97-AF65-F5344CB8AC3E}">
        <p14:creationId xmlns:p14="http://schemas.microsoft.com/office/powerpoint/2010/main" val="25484004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457200" indent="-457200"/>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293496"/>
            <a:ext cx="11190296" cy="4216539"/>
          </a:xfrm>
          <a:prstGeom prst="rect">
            <a:avLst/>
          </a:prstGeom>
          <a:noFill/>
        </p:spPr>
        <p:txBody>
          <a:bodyPr wrap="square" rtlCol="0">
            <a:spAutoFit/>
          </a:bodyPr>
          <a:lstStyle/>
          <a:p>
            <a:r>
              <a:rPr lang="en-US" sz="2800" b="1" dirty="0" smtClean="0"/>
              <a:t>There are three great challenges to face.</a:t>
            </a:r>
          </a:p>
          <a:p>
            <a:pPr marL="342900" indent="-342900">
              <a:buFont typeface="+mj-lt"/>
              <a:buAutoNum type="arabicPeriod"/>
            </a:pPr>
            <a:r>
              <a:rPr lang="en-US" sz="2400" dirty="0" smtClean="0"/>
              <a:t>There </a:t>
            </a:r>
            <a:r>
              <a:rPr lang="en-US" sz="2400" dirty="0"/>
              <a:t>is the problem of the insidious, </a:t>
            </a:r>
            <a:r>
              <a:rPr lang="en-US" sz="2400" b="1" dirty="0"/>
              <a:t>systemic nature of sin </a:t>
            </a:r>
            <a:r>
              <a:rPr lang="en-US" sz="2400" dirty="0"/>
              <a:t>– </a:t>
            </a:r>
            <a:r>
              <a:rPr lang="en-US" sz="2400" dirty="0" smtClean="0"/>
              <a:t>the structures </a:t>
            </a:r>
            <a:r>
              <a:rPr lang="en-US" sz="2400" dirty="0"/>
              <a:t>in place that support a culture in which this violence is not </a:t>
            </a:r>
            <a:r>
              <a:rPr lang="en-US" sz="2400" dirty="0" smtClean="0"/>
              <a:t>only replicated </a:t>
            </a:r>
            <a:r>
              <a:rPr lang="en-US" sz="2400" dirty="0"/>
              <a:t>but increased. A patriarchal social system communicates </a:t>
            </a:r>
            <a:r>
              <a:rPr lang="en-US" sz="2400" dirty="0" smtClean="0"/>
              <a:t>that women </a:t>
            </a:r>
            <a:r>
              <a:rPr lang="en-US" sz="2400" dirty="0"/>
              <a:t>and girls are supposed to be controlled or subdued. This </a:t>
            </a:r>
            <a:r>
              <a:rPr lang="en-US" sz="2400" dirty="0" smtClean="0"/>
              <a:t>idea pervades </a:t>
            </a:r>
            <a:r>
              <a:rPr lang="en-US" sz="2400" dirty="0"/>
              <a:t>families, institutions and the media. We are all socialized </a:t>
            </a:r>
            <a:r>
              <a:rPr lang="en-US" sz="2400" dirty="0" smtClean="0"/>
              <a:t>to protect </a:t>
            </a:r>
            <a:r>
              <a:rPr lang="en-US" sz="2400" dirty="0"/>
              <a:t>and enforce these values. </a:t>
            </a:r>
            <a:endParaRPr lang="en-US" sz="2400" dirty="0" smtClean="0"/>
          </a:p>
          <a:p>
            <a:pPr marL="342900" indent="-342900">
              <a:buFont typeface="+mj-lt"/>
              <a:buAutoNum type="arabicPeriod"/>
            </a:pPr>
            <a:endParaRPr lang="en-US" sz="2400" dirty="0"/>
          </a:p>
          <a:p>
            <a:pPr marL="344488"/>
            <a:r>
              <a:rPr lang="en-US" sz="2400" dirty="0" smtClean="0"/>
              <a:t>To imagine </a:t>
            </a:r>
            <a:r>
              <a:rPr lang="en-US" sz="2400" dirty="0"/>
              <a:t>we are outside of </a:t>
            </a:r>
            <a:r>
              <a:rPr lang="en-US" sz="2400" dirty="0" smtClean="0"/>
              <a:t>the cycle </a:t>
            </a:r>
            <a:r>
              <a:rPr lang="en-US" sz="2400" dirty="0"/>
              <a:t>perpetuating violence against women is false. If we fail to </a:t>
            </a:r>
            <a:r>
              <a:rPr lang="en-US" sz="2400" dirty="0" smtClean="0"/>
              <a:t>actively and </a:t>
            </a:r>
            <a:r>
              <a:rPr lang="en-US" sz="2400" dirty="0"/>
              <a:t>consistently address harmful attitudes and beliefs about sex </a:t>
            </a:r>
            <a:r>
              <a:rPr lang="en-US" sz="2400" dirty="0" smtClean="0"/>
              <a:t>and gender </a:t>
            </a:r>
            <a:r>
              <a:rPr lang="en-US" sz="2400" dirty="0"/>
              <a:t>in ourselves and others, the violence will continue to be </a:t>
            </a:r>
            <a:r>
              <a:rPr lang="en-US" sz="2400" dirty="0" smtClean="0"/>
              <a:t>excused or </a:t>
            </a:r>
            <a:r>
              <a:rPr lang="en-US" sz="2400" dirty="0"/>
              <a:t>rationalized.</a:t>
            </a:r>
            <a:endParaRPr lang="en-US" sz="2400" dirty="0" smtClean="0"/>
          </a:p>
        </p:txBody>
      </p:sp>
    </p:spTree>
    <p:extLst>
      <p:ext uri="{BB962C8B-B14F-4D97-AF65-F5344CB8AC3E}">
        <p14:creationId xmlns:p14="http://schemas.microsoft.com/office/powerpoint/2010/main" val="27063026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293496"/>
            <a:ext cx="11190296" cy="2308324"/>
          </a:xfrm>
          <a:prstGeom prst="rect">
            <a:avLst/>
          </a:prstGeom>
          <a:noFill/>
        </p:spPr>
        <p:txBody>
          <a:bodyPr wrap="square" rtlCol="0">
            <a:spAutoFit/>
          </a:bodyPr>
          <a:lstStyle/>
          <a:p>
            <a:pPr marL="457200" indent="-457200">
              <a:buFont typeface="+mj-lt"/>
              <a:buAutoNum type="arabicPeriod" startAt="2"/>
            </a:pPr>
            <a:r>
              <a:rPr lang="en-US" sz="2400" dirty="0" smtClean="0"/>
              <a:t>We </a:t>
            </a:r>
            <a:r>
              <a:rPr lang="en-US" sz="2400" dirty="0"/>
              <a:t>face </a:t>
            </a:r>
            <a:r>
              <a:rPr lang="en-US" sz="2400" b="1" dirty="0"/>
              <a:t>our own discomfort </a:t>
            </a:r>
            <a:r>
              <a:rPr lang="en-US" sz="2400" dirty="0"/>
              <a:t>and even disgust with the reality </a:t>
            </a:r>
            <a:r>
              <a:rPr lang="en-US" sz="2400" dirty="0" smtClean="0"/>
              <a:t>of gender-based </a:t>
            </a:r>
            <a:r>
              <a:rPr lang="en-US" sz="2400" dirty="0"/>
              <a:t>violence. Often without even knowing it, we employ </a:t>
            </a:r>
            <a:r>
              <a:rPr lang="en-US" sz="2400" dirty="0" smtClean="0"/>
              <a:t>our defenses </a:t>
            </a:r>
            <a:r>
              <a:rPr lang="en-US" sz="2400" dirty="0"/>
              <a:t>against it: denial, avoidance, minimization, thinking this </a:t>
            </a:r>
            <a:r>
              <a:rPr lang="en-US" sz="2400" dirty="0" smtClean="0"/>
              <a:t>violence is </a:t>
            </a:r>
            <a:r>
              <a:rPr lang="en-US" sz="2400" dirty="0"/>
              <a:t>only elsewhere, doubting or blaming victims/survivors, etc. We see </a:t>
            </a:r>
            <a:r>
              <a:rPr lang="en-US" sz="2400" dirty="0" smtClean="0"/>
              <a:t>these defenses </a:t>
            </a:r>
            <a:r>
              <a:rPr lang="en-US" sz="2400" dirty="0"/>
              <a:t>active not only in ourselves as individuals, but in the systems </a:t>
            </a:r>
            <a:r>
              <a:rPr lang="en-US" sz="2400" dirty="0" smtClean="0"/>
              <a:t>that fail </a:t>
            </a:r>
            <a:r>
              <a:rPr lang="en-US" sz="2400" dirty="0"/>
              <a:t>to prosecute perpetrators or to protect survivors.</a:t>
            </a:r>
            <a:endParaRPr lang="en-US" sz="2400" dirty="0" smtClean="0"/>
          </a:p>
        </p:txBody>
      </p:sp>
    </p:spTree>
    <p:extLst>
      <p:ext uri="{BB962C8B-B14F-4D97-AF65-F5344CB8AC3E}">
        <p14:creationId xmlns:p14="http://schemas.microsoft.com/office/powerpoint/2010/main" val="42728933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293496"/>
            <a:ext cx="11190296" cy="3416320"/>
          </a:xfrm>
          <a:prstGeom prst="rect">
            <a:avLst/>
          </a:prstGeom>
          <a:noFill/>
        </p:spPr>
        <p:txBody>
          <a:bodyPr wrap="square" rtlCol="0">
            <a:spAutoFit/>
          </a:bodyPr>
          <a:lstStyle/>
          <a:p>
            <a:pPr marL="457200" indent="-457200">
              <a:buFont typeface="+mj-lt"/>
              <a:buAutoNum type="arabicPeriod" startAt="3"/>
            </a:pPr>
            <a:r>
              <a:rPr lang="en-US" sz="2400" dirty="0" smtClean="0"/>
              <a:t>As </a:t>
            </a:r>
            <a:r>
              <a:rPr lang="en-US" sz="2400" dirty="0"/>
              <a:t>a consequence of the first two challenges above, we often </a:t>
            </a:r>
            <a:r>
              <a:rPr lang="en-US" sz="2400" dirty="0" smtClean="0"/>
              <a:t>harbor </a:t>
            </a:r>
            <a:r>
              <a:rPr lang="en-US" sz="2400" b="1" dirty="0" smtClean="0"/>
              <a:t>resistance </a:t>
            </a:r>
            <a:r>
              <a:rPr lang="en-US" sz="2400" b="1" dirty="0"/>
              <a:t>to name </a:t>
            </a:r>
            <a:r>
              <a:rPr lang="en-US" sz="2400" dirty="0"/>
              <a:t>aloud the fact that perpetrators are </a:t>
            </a:r>
            <a:r>
              <a:rPr lang="en-US" sz="2400" dirty="0" smtClean="0"/>
              <a:t>overwhelmingly heterosexual </a:t>
            </a:r>
            <a:r>
              <a:rPr lang="en-US" sz="2400" dirty="0"/>
              <a:t>men and boys.</a:t>
            </a:r>
            <a:r>
              <a:rPr lang="en-US" sz="2400" baseline="30000" dirty="0"/>
              <a:t>11</a:t>
            </a:r>
            <a:r>
              <a:rPr lang="en-US" sz="2400" dirty="0"/>
              <a:t> There is a misconception that in </a:t>
            </a:r>
            <a:r>
              <a:rPr lang="en-US" sz="2400" dirty="0" smtClean="0"/>
              <a:t>doing so</a:t>
            </a:r>
            <a:r>
              <a:rPr lang="en-US" sz="2400" dirty="0"/>
              <a:t>, people who speak this truth are encouraging hostility toward </a:t>
            </a:r>
            <a:r>
              <a:rPr lang="en-US" sz="2400" dirty="0" smtClean="0"/>
              <a:t>or denigrating </a:t>
            </a:r>
            <a:r>
              <a:rPr lang="en-US" sz="2400" dirty="0"/>
              <a:t>all men. </a:t>
            </a:r>
            <a:endParaRPr lang="en-US" sz="2400" dirty="0" smtClean="0"/>
          </a:p>
          <a:p>
            <a:pPr marL="465138"/>
            <a:endParaRPr lang="en-US" sz="2400" dirty="0" smtClean="0"/>
          </a:p>
          <a:p>
            <a:pPr marL="465138"/>
            <a:r>
              <a:rPr lang="en-US" sz="2400" dirty="0" smtClean="0"/>
              <a:t>What </a:t>
            </a:r>
            <a:r>
              <a:rPr lang="en-US" sz="2400" dirty="0"/>
              <a:t>we get as a result is </a:t>
            </a:r>
            <a:r>
              <a:rPr lang="en-US" sz="2400" i="1" dirty="0"/>
              <a:t>discussion about </a:t>
            </a:r>
            <a:r>
              <a:rPr lang="en-US" sz="2400" i="1" dirty="0" smtClean="0"/>
              <a:t>the problem </a:t>
            </a:r>
            <a:r>
              <a:rPr lang="en-US" sz="2400" i="1" dirty="0"/>
              <a:t>of women as victims </a:t>
            </a:r>
            <a:r>
              <a:rPr lang="en-US" sz="2400" dirty="0"/>
              <a:t>of violence but </a:t>
            </a:r>
            <a:r>
              <a:rPr lang="en-US" sz="2400" i="1" dirty="0"/>
              <a:t>avoidance of </a:t>
            </a:r>
            <a:r>
              <a:rPr lang="en-US" sz="2400" i="1" dirty="0" smtClean="0"/>
              <a:t>discussion about </a:t>
            </a:r>
            <a:r>
              <a:rPr lang="en-US" sz="2400" i="1" dirty="0"/>
              <a:t>the problem of men as perpetrators </a:t>
            </a:r>
            <a:r>
              <a:rPr lang="en-US" sz="2400" dirty="0"/>
              <a:t>of this violence. The focus </a:t>
            </a:r>
            <a:r>
              <a:rPr lang="en-US" sz="2400" dirty="0" smtClean="0"/>
              <a:t>of conversation </a:t>
            </a:r>
            <a:r>
              <a:rPr lang="en-US" sz="2400" dirty="0"/>
              <a:t>reinforces gender-based violence as a “women’s issue</a:t>
            </a:r>
            <a:r>
              <a:rPr lang="en-US" sz="2400" dirty="0" smtClean="0"/>
              <a:t>,” further protecting </a:t>
            </a:r>
            <a:r>
              <a:rPr lang="en-US" sz="2400" dirty="0"/>
              <a:t>perpetrator culture.</a:t>
            </a:r>
            <a:endParaRPr lang="en-US" sz="2400" dirty="0" smtClean="0"/>
          </a:p>
        </p:txBody>
      </p:sp>
    </p:spTree>
    <p:extLst>
      <p:ext uri="{BB962C8B-B14F-4D97-AF65-F5344CB8AC3E}">
        <p14:creationId xmlns:p14="http://schemas.microsoft.com/office/powerpoint/2010/main" val="645741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515938" indent="-515938"/>
            <a:r>
              <a:rPr lang="en-US" sz="4000" dirty="0"/>
              <a:t>II. What </a:t>
            </a:r>
            <a:r>
              <a:rPr lang="en-US" sz="4000" dirty="0" smtClean="0"/>
              <a:t>Gets in the Way of Addressing Violence Against Women and Girls?</a:t>
            </a:r>
            <a:endParaRPr lang="en-US" sz="4000" dirty="0"/>
          </a:p>
        </p:txBody>
      </p:sp>
      <p:sp>
        <p:nvSpPr>
          <p:cNvPr id="5" name="TextBox 4"/>
          <p:cNvSpPr txBox="1"/>
          <p:nvPr/>
        </p:nvSpPr>
        <p:spPr>
          <a:xfrm>
            <a:off x="500852" y="2293496"/>
            <a:ext cx="11190296"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Name at least three </a:t>
            </a:r>
            <a:r>
              <a:rPr lang="en-US" sz="2800" dirty="0"/>
              <a:t>ways </a:t>
            </a:r>
            <a:r>
              <a:rPr lang="en-US" sz="2800" dirty="0" smtClean="0"/>
              <a:t>the study </a:t>
            </a:r>
            <a:r>
              <a:rPr lang="en-US" sz="2800" dirty="0"/>
              <a:t>about sexism in other modules </a:t>
            </a:r>
            <a:r>
              <a:rPr lang="en-US" sz="2800" dirty="0" smtClean="0"/>
              <a:t>supports the </a:t>
            </a:r>
            <a:r>
              <a:rPr lang="en-US" sz="2800" dirty="0"/>
              <a:t>idea that violence against women and girls is rooted in systemic sin. </a:t>
            </a:r>
            <a:endParaRPr lang="en-US" sz="2800" dirty="0" smtClean="0"/>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Name at least </a:t>
            </a:r>
            <a:r>
              <a:rPr lang="en-US" sz="2800" dirty="0"/>
              <a:t>three ways you see the messages of sexism connected to violence </a:t>
            </a:r>
            <a:r>
              <a:rPr lang="en-US" sz="2800" dirty="0" smtClean="0"/>
              <a:t>against women </a:t>
            </a:r>
            <a:r>
              <a:rPr lang="en-US" sz="2800" dirty="0"/>
              <a:t>and girls.</a:t>
            </a:r>
            <a:endParaRPr lang="en-US" sz="2800" dirty="0" smtClean="0"/>
          </a:p>
        </p:txBody>
      </p:sp>
    </p:spTree>
    <p:extLst>
      <p:ext uri="{BB962C8B-B14F-4D97-AF65-F5344CB8AC3E}">
        <p14:creationId xmlns:p14="http://schemas.microsoft.com/office/powerpoint/2010/main" val="535316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633413" indent="-633413"/>
            <a:r>
              <a:rPr lang="en-US" sz="4000" dirty="0" smtClean="0"/>
              <a:t>III</a:t>
            </a:r>
            <a:r>
              <a:rPr lang="en-US" sz="4000" dirty="0"/>
              <a:t>. What </a:t>
            </a:r>
            <a:r>
              <a:rPr lang="en-US" sz="4000" dirty="0" smtClean="0"/>
              <a:t>Gifts of Faith Help Us Address Violence Against Women and Girls?</a:t>
            </a:r>
            <a:endParaRPr lang="en-US" sz="4000" dirty="0"/>
          </a:p>
        </p:txBody>
      </p:sp>
      <p:sp>
        <p:nvSpPr>
          <p:cNvPr id="5" name="TextBox 4"/>
          <p:cNvSpPr txBox="1"/>
          <p:nvPr/>
        </p:nvSpPr>
        <p:spPr>
          <a:xfrm>
            <a:off x="435429" y="2171644"/>
            <a:ext cx="11324493" cy="4401205"/>
          </a:xfrm>
          <a:prstGeom prst="rect">
            <a:avLst/>
          </a:prstGeom>
          <a:noFill/>
        </p:spPr>
        <p:txBody>
          <a:bodyPr wrap="square" rtlCol="0">
            <a:spAutoFit/>
          </a:bodyPr>
          <a:lstStyle/>
          <a:p>
            <a:r>
              <a:rPr lang="en-US" sz="2800" dirty="0" smtClean="0"/>
              <a:t>The Gospel gives us </a:t>
            </a:r>
            <a:r>
              <a:rPr lang="en-US" sz="2800" dirty="0"/>
              <a:t>three great gifts of </a:t>
            </a:r>
            <a:r>
              <a:rPr lang="en-US" sz="2800" dirty="0" smtClean="0"/>
              <a:t>possibility to aid us:</a:t>
            </a:r>
          </a:p>
          <a:p>
            <a:pPr marL="457200" indent="-457200">
              <a:buFont typeface="+mj-lt"/>
              <a:buAutoNum type="arabicPeriod"/>
            </a:pPr>
            <a:r>
              <a:rPr lang="en-US" sz="2200" b="1" dirty="0" smtClean="0"/>
              <a:t>We </a:t>
            </a:r>
            <a:r>
              <a:rPr lang="en-US" sz="2200" b="1" dirty="0"/>
              <a:t>know scripturally and theologically that all bodies are temples </a:t>
            </a:r>
            <a:r>
              <a:rPr lang="en-US" sz="2200" b="1" dirty="0" smtClean="0"/>
              <a:t>of the </a:t>
            </a:r>
            <a:r>
              <a:rPr lang="en-US" sz="2200" b="1" dirty="0"/>
              <a:t>Holy Spirit. </a:t>
            </a:r>
            <a:r>
              <a:rPr lang="en-US" sz="2200" dirty="0"/>
              <a:t>Violence is rarely justifiable; it is particularly horrific when </a:t>
            </a:r>
            <a:r>
              <a:rPr lang="en-US" sz="2200" dirty="0" smtClean="0"/>
              <a:t>we permit </a:t>
            </a:r>
            <a:r>
              <a:rPr lang="en-US" sz="2200" dirty="0"/>
              <a:t>its perpetuation against some people and their bodies </a:t>
            </a:r>
            <a:r>
              <a:rPr lang="en-US" sz="2200" dirty="0" smtClean="0"/>
              <a:t>because they </a:t>
            </a:r>
            <a:r>
              <a:rPr lang="en-US" sz="2200" dirty="0"/>
              <a:t>are seen to matter less. </a:t>
            </a:r>
            <a:endParaRPr lang="en-US" sz="2200" dirty="0" smtClean="0"/>
          </a:p>
          <a:p>
            <a:pPr marL="465138"/>
            <a:endParaRPr lang="en-US" sz="1400" dirty="0" smtClean="0"/>
          </a:p>
          <a:p>
            <a:pPr marL="465138"/>
            <a:r>
              <a:rPr lang="en-US" sz="2200" dirty="0" smtClean="0"/>
              <a:t>The </a:t>
            </a:r>
            <a:r>
              <a:rPr lang="en-US" sz="2200" dirty="0"/>
              <a:t>church as the body of Christ knows </a:t>
            </a:r>
            <a:r>
              <a:rPr lang="en-US" sz="2200" dirty="0" smtClean="0"/>
              <a:t>harm to </a:t>
            </a:r>
            <a:r>
              <a:rPr lang="en-US" sz="2200" dirty="0"/>
              <a:t>any member of the corporate body is </a:t>
            </a:r>
            <a:r>
              <a:rPr lang="en-US" sz="2200" dirty="0" smtClean="0"/>
              <a:t>harm to Christ</a:t>
            </a:r>
            <a:r>
              <a:rPr lang="en-US" sz="2200" dirty="0"/>
              <a:t>; to </a:t>
            </a:r>
            <a:r>
              <a:rPr lang="en-US" sz="2200" dirty="0" smtClean="0"/>
              <a:t>denigrate the </a:t>
            </a:r>
            <a:r>
              <a:rPr lang="en-US" sz="2200" dirty="0"/>
              <a:t>temple of the Spirit is to denigrate the Spirit</a:t>
            </a:r>
            <a:r>
              <a:rPr lang="en-US" sz="2200" dirty="0" smtClean="0"/>
              <a:t>. This </a:t>
            </a:r>
            <a:r>
              <a:rPr lang="en-US" sz="2200" dirty="0"/>
              <a:t>sacred knowledge gives us not only ground in our holy conviction </a:t>
            </a:r>
            <a:r>
              <a:rPr lang="en-US" sz="2200" dirty="0" smtClean="0"/>
              <a:t>to end </a:t>
            </a:r>
            <a:r>
              <a:rPr lang="en-US" sz="2200" dirty="0"/>
              <a:t>this violence, but also an awareness of how these injustices </a:t>
            </a:r>
            <a:r>
              <a:rPr lang="en-US" sz="2200" dirty="0" smtClean="0"/>
              <a:t>ripple beyond </a:t>
            </a:r>
            <a:r>
              <a:rPr lang="en-US" sz="2200" dirty="0"/>
              <a:t>those immediately affected into all of our lives, and into </a:t>
            </a:r>
            <a:r>
              <a:rPr lang="en-US" sz="2200" dirty="0" smtClean="0"/>
              <a:t>God’s heart </a:t>
            </a:r>
            <a:r>
              <a:rPr lang="en-US" sz="2200" dirty="0"/>
              <a:t>as well. </a:t>
            </a:r>
            <a:endParaRPr lang="en-US" sz="2200" dirty="0" smtClean="0"/>
          </a:p>
          <a:p>
            <a:pPr marL="465138"/>
            <a:endParaRPr lang="en-US" sz="1400" dirty="0"/>
          </a:p>
          <a:p>
            <a:pPr marL="465138"/>
            <a:r>
              <a:rPr lang="en-US" sz="2200" dirty="0" smtClean="0"/>
              <a:t>As </a:t>
            </a:r>
            <a:r>
              <a:rPr lang="en-US" sz="2200" dirty="0"/>
              <a:t>significant a web as sin has woven in sexism, the web </a:t>
            </a:r>
            <a:r>
              <a:rPr lang="en-US" sz="2200" dirty="0" smtClean="0"/>
              <a:t>of the </a:t>
            </a:r>
            <a:r>
              <a:rPr lang="en-US" sz="2200" dirty="0"/>
              <a:t>goodness of God’s creation and our reconciliation in the grace </a:t>
            </a:r>
            <a:r>
              <a:rPr lang="en-US" sz="2200" dirty="0" smtClean="0"/>
              <a:t>of God </a:t>
            </a:r>
            <a:r>
              <a:rPr lang="en-US" sz="2200" dirty="0"/>
              <a:t>through Christ is greater indeed.</a:t>
            </a:r>
          </a:p>
        </p:txBody>
      </p:sp>
    </p:spTree>
    <p:extLst>
      <p:ext uri="{BB962C8B-B14F-4D97-AF65-F5344CB8AC3E}">
        <p14:creationId xmlns:p14="http://schemas.microsoft.com/office/powerpoint/2010/main" val="6790167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323439"/>
          </a:xfrm>
          <a:prstGeom prst="rect">
            <a:avLst/>
          </a:prstGeom>
          <a:noFill/>
        </p:spPr>
        <p:txBody>
          <a:bodyPr wrap="square" rtlCol="0">
            <a:spAutoFit/>
          </a:bodyPr>
          <a:lstStyle/>
          <a:p>
            <a:pPr marL="633413" indent="-633413"/>
            <a:r>
              <a:rPr lang="en-US" sz="4000" dirty="0"/>
              <a:t>III. What </a:t>
            </a:r>
            <a:r>
              <a:rPr lang="en-US" sz="4000" dirty="0" smtClean="0"/>
              <a:t>Gifts of Faith Help Us Address Violence Against Women and Girls?</a:t>
            </a:r>
            <a:endParaRPr lang="en-US" sz="4000" dirty="0"/>
          </a:p>
        </p:txBody>
      </p:sp>
      <p:sp>
        <p:nvSpPr>
          <p:cNvPr id="5" name="TextBox 4"/>
          <p:cNvSpPr txBox="1"/>
          <p:nvPr/>
        </p:nvSpPr>
        <p:spPr>
          <a:xfrm>
            <a:off x="435429" y="2171644"/>
            <a:ext cx="11324493" cy="4031873"/>
          </a:xfrm>
          <a:prstGeom prst="rect">
            <a:avLst/>
          </a:prstGeom>
          <a:noFill/>
        </p:spPr>
        <p:txBody>
          <a:bodyPr wrap="square" rtlCol="0">
            <a:spAutoFit/>
          </a:bodyPr>
          <a:lstStyle/>
          <a:p>
            <a:pPr marL="457200" indent="-457200">
              <a:buFont typeface="+mj-lt"/>
              <a:buAutoNum type="arabicPeriod" startAt="2"/>
            </a:pPr>
            <a:r>
              <a:rPr lang="en-US" sz="2200" b="1" dirty="0" smtClean="0"/>
              <a:t>We </a:t>
            </a:r>
            <a:r>
              <a:rPr lang="en-US" sz="2200" b="1" dirty="0"/>
              <a:t>trust </a:t>
            </a:r>
            <a:r>
              <a:rPr lang="en-US" sz="2200" b="1" dirty="0" smtClean="0"/>
              <a:t>justification </a:t>
            </a:r>
            <a:r>
              <a:rPr lang="en-US" sz="2200" b="1" dirty="0"/>
              <a:t>by grace through faith frees us from our </a:t>
            </a:r>
            <a:r>
              <a:rPr lang="en-US" sz="2200" b="1" dirty="0" smtClean="0"/>
              <a:t>ego that </a:t>
            </a:r>
            <a:r>
              <a:rPr lang="en-US" sz="2200" b="1" dirty="0"/>
              <a:t>throws up defenses against our engagement of violence </a:t>
            </a:r>
            <a:r>
              <a:rPr lang="en-US" sz="2200" b="1" dirty="0" smtClean="0"/>
              <a:t>against women</a:t>
            </a:r>
            <a:r>
              <a:rPr lang="en-US" sz="2200" b="1" dirty="0"/>
              <a:t>. </a:t>
            </a:r>
            <a:r>
              <a:rPr lang="en-US" sz="2200" dirty="0"/>
              <a:t>We </a:t>
            </a:r>
            <a:r>
              <a:rPr lang="en-US" sz="2200" dirty="0" smtClean="0"/>
              <a:t>have the </a:t>
            </a:r>
            <a:r>
              <a:rPr lang="en-US" sz="2200" dirty="0"/>
              <a:t>assurance of God’s love and forgiveness for all our </a:t>
            </a:r>
            <a:r>
              <a:rPr lang="en-US" sz="2200" dirty="0" smtClean="0"/>
              <a:t>sin. We </a:t>
            </a:r>
            <a:r>
              <a:rPr lang="en-US" sz="2200" dirty="0"/>
              <a:t>are heirs to the promise of the kingdom. The freedom of </a:t>
            </a:r>
            <a:r>
              <a:rPr lang="en-US" sz="2200" dirty="0" smtClean="0"/>
              <a:t>God’s grace </a:t>
            </a:r>
            <a:r>
              <a:rPr lang="en-US" sz="2200" dirty="0"/>
              <a:t>in Christ compels us to act, even as we know we are still </a:t>
            </a:r>
            <a:r>
              <a:rPr lang="en-US" sz="2200" dirty="0" smtClean="0"/>
              <a:t>enmeshed in </a:t>
            </a:r>
            <a:r>
              <a:rPr lang="en-US" sz="2200" dirty="0"/>
              <a:t>sin</a:t>
            </a:r>
            <a:r>
              <a:rPr lang="en-US" sz="2200" dirty="0" smtClean="0"/>
              <a:t>.</a:t>
            </a:r>
          </a:p>
          <a:p>
            <a:pPr marL="457200" indent="-457200">
              <a:buFont typeface="+mj-lt"/>
              <a:buAutoNum type="arabicPeriod" startAt="2"/>
            </a:pPr>
            <a:endParaRPr lang="en-US" sz="1400" dirty="0"/>
          </a:p>
          <a:p>
            <a:pPr marL="457200" indent="-457200">
              <a:buFont typeface="+mj-lt"/>
              <a:buAutoNum type="arabicPeriod" startAt="2"/>
            </a:pPr>
            <a:r>
              <a:rPr lang="en-US" sz="2200" b="1" dirty="0" smtClean="0"/>
              <a:t>We </a:t>
            </a:r>
            <a:r>
              <a:rPr lang="en-US" sz="2200" b="1" dirty="0"/>
              <a:t>have the commitment in the ministry of all the baptized to love </a:t>
            </a:r>
            <a:r>
              <a:rPr lang="en-US" sz="2200" b="1" dirty="0" smtClean="0"/>
              <a:t>and serve </a:t>
            </a:r>
            <a:r>
              <a:rPr lang="en-US" sz="2200" b="1" dirty="0"/>
              <a:t>our neighbors – all our neighbors. </a:t>
            </a:r>
            <a:r>
              <a:rPr lang="en-US" sz="2200" dirty="0"/>
              <a:t>This is a commitment to </a:t>
            </a:r>
            <a:r>
              <a:rPr lang="en-US" sz="2200" dirty="0" smtClean="0"/>
              <a:t>neighbor justice</a:t>
            </a:r>
            <a:r>
              <a:rPr lang="en-US" sz="2200" dirty="0"/>
              <a:t>, both in the protection of the vulnerable and oppressed and </a:t>
            </a:r>
            <a:r>
              <a:rPr lang="en-US" sz="2200" dirty="0" smtClean="0"/>
              <a:t>in bringing </a:t>
            </a:r>
            <a:r>
              <a:rPr lang="en-US" sz="2200" dirty="0"/>
              <a:t>justice to perpetrators of harm. It is an act of love to speak </a:t>
            </a:r>
            <a:r>
              <a:rPr lang="en-US" sz="2200" dirty="0" smtClean="0"/>
              <a:t>truth about </a:t>
            </a:r>
            <a:r>
              <a:rPr lang="en-US" sz="2200" dirty="0"/>
              <a:t>the way we all participate in a culture of gender-based </a:t>
            </a:r>
            <a:r>
              <a:rPr lang="en-US" sz="2200" dirty="0" smtClean="0"/>
              <a:t>violence and </a:t>
            </a:r>
            <a:r>
              <a:rPr lang="en-US" sz="2200" dirty="0"/>
              <a:t>to the fact that perpetrators of violence against people </a:t>
            </a:r>
            <a:r>
              <a:rPr lang="en-US" sz="2200" dirty="0" smtClean="0"/>
              <a:t>with devalued </a:t>
            </a:r>
            <a:r>
              <a:rPr lang="en-US" sz="2200" dirty="0"/>
              <a:t>identities are overwhelmingly people with privileged identities. </a:t>
            </a:r>
            <a:r>
              <a:rPr lang="en-US" sz="2200" dirty="0" smtClean="0"/>
              <a:t>It is </a:t>
            </a:r>
            <a:r>
              <a:rPr lang="en-US" sz="2200" dirty="0"/>
              <a:t>neither loving nor does it ultimately serve God or others to shy away </a:t>
            </a:r>
            <a:r>
              <a:rPr lang="en-US" sz="2200" dirty="0" smtClean="0"/>
              <a:t>from these </a:t>
            </a:r>
            <a:r>
              <a:rPr lang="en-US" sz="2200" dirty="0"/>
              <a:t>facts.</a:t>
            </a:r>
          </a:p>
        </p:txBody>
      </p:sp>
    </p:spTree>
    <p:extLst>
      <p:ext uri="{BB962C8B-B14F-4D97-AF65-F5344CB8AC3E}">
        <p14:creationId xmlns:p14="http://schemas.microsoft.com/office/powerpoint/2010/main" val="575412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726044"/>
            <a:ext cx="10624772" cy="2246769"/>
          </a:xfrm>
          <a:prstGeom prst="rect">
            <a:avLst/>
          </a:prstGeom>
        </p:spPr>
        <p:txBody>
          <a:bodyPr wrap="square">
            <a:spAutoFit/>
          </a:bodyPr>
          <a:lstStyle/>
          <a:p>
            <a:pPr marL="514350" indent="-514350">
              <a:buFont typeface="+mj-lt"/>
              <a:buAutoNum type="arabicPeriod"/>
            </a:pPr>
            <a:r>
              <a:rPr lang="en-US" sz="2800" dirty="0" smtClean="0"/>
              <a:t>What </a:t>
            </a:r>
            <a:r>
              <a:rPr lang="en-US" sz="2800" dirty="0"/>
              <a:t>stands out to you in the guidelines you have read?</a:t>
            </a:r>
          </a:p>
          <a:p>
            <a:pPr marL="514350" indent="-514350">
              <a:buFont typeface="+mj-lt"/>
              <a:buAutoNum type="arabicPeriod"/>
            </a:pPr>
            <a:r>
              <a:rPr lang="en-US" sz="2800" dirty="0" smtClean="0"/>
              <a:t>Have </a:t>
            </a:r>
            <a:r>
              <a:rPr lang="en-US" sz="2800" dirty="0"/>
              <a:t>you ever been part of a group that did not abide by that guideline</a:t>
            </a:r>
            <a:r>
              <a:rPr lang="en-US" sz="2800" dirty="0" smtClean="0"/>
              <a:t>? What </a:t>
            </a:r>
            <a:r>
              <a:rPr lang="en-US" sz="2800" dirty="0"/>
              <a:t>happened? (If no one in the small group has had that experience</a:t>
            </a:r>
            <a:r>
              <a:rPr lang="en-US" sz="2800" dirty="0" smtClean="0"/>
              <a:t>, talk </a:t>
            </a:r>
            <a:r>
              <a:rPr lang="en-US" sz="2800" dirty="0"/>
              <a:t>about what might happen if a group didn’t keep that guideline.)</a:t>
            </a:r>
            <a:endParaRPr lang="en-US" sz="32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 How Shall We Talk Together?</a:t>
            </a:r>
          </a:p>
        </p:txBody>
      </p:sp>
    </p:spTree>
    <p:extLst>
      <p:ext uri="{BB962C8B-B14F-4D97-AF65-F5344CB8AC3E}">
        <p14:creationId xmlns:p14="http://schemas.microsoft.com/office/powerpoint/2010/main" val="358898468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323439"/>
          </a:xfrm>
          <a:prstGeom prst="rect">
            <a:avLst/>
          </a:prstGeom>
          <a:noFill/>
        </p:spPr>
        <p:txBody>
          <a:bodyPr wrap="square" rtlCol="0">
            <a:spAutoFit/>
          </a:bodyPr>
          <a:lstStyle/>
          <a:p>
            <a:pPr marL="633413" indent="-633413"/>
            <a:r>
              <a:rPr lang="en-US" sz="4000" dirty="0"/>
              <a:t>III. What </a:t>
            </a:r>
            <a:r>
              <a:rPr lang="en-US" sz="4000" dirty="0" smtClean="0"/>
              <a:t>Gifts of Faith Help Us Address Violence Against Women and Girls?</a:t>
            </a:r>
            <a:endParaRPr lang="en-US" sz="4000" dirty="0"/>
          </a:p>
        </p:txBody>
      </p:sp>
      <p:sp>
        <p:nvSpPr>
          <p:cNvPr id="7" name="TextBox 6"/>
          <p:cNvSpPr txBox="1"/>
          <p:nvPr/>
        </p:nvSpPr>
        <p:spPr>
          <a:xfrm>
            <a:off x="435429" y="2283231"/>
            <a:ext cx="11324493" cy="4154984"/>
          </a:xfrm>
          <a:prstGeom prst="rect">
            <a:avLst/>
          </a:prstGeom>
          <a:noFill/>
        </p:spPr>
        <p:txBody>
          <a:bodyPr wrap="square" rtlCol="0">
            <a:spAutoFit/>
          </a:bodyPr>
          <a:lstStyle/>
          <a:p>
            <a:pPr marL="457200" indent="-457200">
              <a:buFont typeface="+mj-lt"/>
              <a:buAutoNum type="arabicPeriod"/>
            </a:pPr>
            <a:r>
              <a:rPr lang="en-US" sz="2400" dirty="0" smtClean="0"/>
              <a:t>Consider </a:t>
            </a:r>
            <a:r>
              <a:rPr lang="en-US" sz="2400" dirty="0"/>
              <a:t>whether if feels natural to you to think of women and girls </a:t>
            </a:r>
            <a:r>
              <a:rPr lang="en-US" sz="2400" dirty="0" smtClean="0"/>
              <a:t>as bearers </a:t>
            </a:r>
            <a:r>
              <a:rPr lang="en-US" sz="2400" dirty="0"/>
              <a:t>of the Holy Spirit who reflect God’s image in the world. If not, </a:t>
            </a:r>
            <a:r>
              <a:rPr lang="en-US" sz="2400" dirty="0" smtClean="0"/>
              <a:t>what gets </a:t>
            </a:r>
            <a:r>
              <a:rPr lang="en-US" sz="2400" dirty="0"/>
              <a:t>in the way? What associations to female bodies do you most </a:t>
            </a:r>
            <a:r>
              <a:rPr lang="en-US" sz="2400" dirty="0" smtClean="0"/>
              <a:t>readily make</a:t>
            </a:r>
            <a:r>
              <a:rPr lang="en-US" sz="2400" dirty="0"/>
              <a:t>?</a:t>
            </a:r>
          </a:p>
          <a:p>
            <a:pPr marL="457200" indent="-457200">
              <a:buFont typeface="+mj-lt"/>
              <a:buAutoNum type="arabicPeriod"/>
            </a:pPr>
            <a:r>
              <a:rPr lang="en-US" sz="2400" dirty="0" smtClean="0"/>
              <a:t>Regardless </a:t>
            </a:r>
            <a:r>
              <a:rPr lang="en-US" sz="2400" dirty="0"/>
              <a:t>of your gender, imagine someone you care about is troubled </a:t>
            </a:r>
            <a:r>
              <a:rPr lang="en-US" sz="2400" dirty="0" smtClean="0"/>
              <a:t>by a </a:t>
            </a:r>
            <a:r>
              <a:rPr lang="en-US" sz="2400" dirty="0"/>
              <a:t>gender-based comment you have made. What might be the first </a:t>
            </a:r>
            <a:r>
              <a:rPr lang="en-US" sz="2400" dirty="0" smtClean="0"/>
              <a:t>emotion you </a:t>
            </a:r>
            <a:r>
              <a:rPr lang="en-US" sz="2400" dirty="0"/>
              <a:t>would experience? First thought? Now, imagine releasing yourself </a:t>
            </a:r>
            <a:r>
              <a:rPr lang="en-US" sz="2400" dirty="0" smtClean="0"/>
              <a:t>to trust </a:t>
            </a:r>
            <a:r>
              <a:rPr lang="en-US" sz="2400" dirty="0"/>
              <a:t>in God’s grace covering all the sin in which you are bound up – there </a:t>
            </a:r>
            <a:r>
              <a:rPr lang="en-US" sz="2400" dirty="0" smtClean="0"/>
              <a:t>is no </a:t>
            </a:r>
            <a:r>
              <a:rPr lang="en-US" sz="2400" dirty="0"/>
              <a:t>risk or danger, only ever-constant love in God’s eyes. How are you </a:t>
            </a:r>
            <a:r>
              <a:rPr lang="en-US" sz="2400" dirty="0" smtClean="0"/>
              <a:t>freed to </a:t>
            </a:r>
            <a:r>
              <a:rPr lang="en-US" sz="2400" dirty="0"/>
              <a:t>respond now?</a:t>
            </a:r>
          </a:p>
          <a:p>
            <a:pPr marL="457200" indent="-457200">
              <a:buFont typeface="+mj-lt"/>
              <a:buAutoNum type="arabicPeriod"/>
            </a:pPr>
            <a:r>
              <a:rPr lang="en-US" sz="2400" dirty="0" smtClean="0"/>
              <a:t>What </a:t>
            </a:r>
            <a:r>
              <a:rPr lang="en-US" sz="2400" dirty="0"/>
              <a:t>does it feel we risk when we address perpetrators and </a:t>
            </a:r>
            <a:r>
              <a:rPr lang="en-US" sz="2400" dirty="0" smtClean="0"/>
              <a:t>perpetrator culture </a:t>
            </a:r>
            <a:r>
              <a:rPr lang="en-US" sz="2400" dirty="0"/>
              <a:t>directly? What do we fear, and how do you think that is part of </a:t>
            </a:r>
            <a:r>
              <a:rPr lang="en-US" sz="2400" dirty="0" smtClean="0"/>
              <a:t>the system </a:t>
            </a:r>
            <a:r>
              <a:rPr lang="en-US" sz="2400" dirty="0"/>
              <a:t>that keeps violence alive?</a:t>
            </a:r>
            <a:endParaRPr lang="en-US" dirty="0"/>
          </a:p>
        </p:txBody>
      </p:sp>
    </p:spTree>
    <p:extLst>
      <p:ext uri="{BB962C8B-B14F-4D97-AF65-F5344CB8AC3E}">
        <p14:creationId xmlns:p14="http://schemas.microsoft.com/office/powerpoint/2010/main" val="3569305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smtClean="0"/>
              <a:t>IV. What Then Can We do as People of Faith?</a:t>
            </a:r>
            <a:endParaRPr lang="en-US" sz="4000" dirty="0"/>
          </a:p>
        </p:txBody>
      </p:sp>
      <p:sp>
        <p:nvSpPr>
          <p:cNvPr id="5" name="TextBox 4"/>
          <p:cNvSpPr txBox="1"/>
          <p:nvPr/>
        </p:nvSpPr>
        <p:spPr>
          <a:xfrm>
            <a:off x="435429" y="1802311"/>
            <a:ext cx="10832339" cy="523220"/>
          </a:xfrm>
          <a:prstGeom prst="rect">
            <a:avLst/>
          </a:prstGeom>
          <a:noFill/>
        </p:spPr>
        <p:txBody>
          <a:bodyPr wrap="square" rtlCol="0">
            <a:spAutoFit/>
          </a:bodyPr>
          <a:lstStyle/>
          <a:p>
            <a:r>
              <a:rPr lang="en-US" sz="2800" i="1" dirty="0" smtClean="0"/>
              <a:t>Brainstorming: How to </a:t>
            </a:r>
            <a:r>
              <a:rPr lang="en-US" sz="2800" i="1" dirty="0"/>
              <a:t>respond to the issue of gender-based violence.</a:t>
            </a:r>
            <a:endParaRPr lang="en-US" sz="2000" dirty="0"/>
          </a:p>
        </p:txBody>
      </p:sp>
      <p:pic>
        <p:nvPicPr>
          <p:cNvPr id="6" name="Picture 5"/>
          <p:cNvPicPr>
            <a:picLocks noChangeAspect="1"/>
          </p:cNvPicPr>
          <p:nvPr/>
        </p:nvPicPr>
        <p:blipFill rotWithShape="1">
          <a:blip r:embed="rId3" cstate="print">
            <a:clrChange>
              <a:clrFrom>
                <a:srgbClr val="FFFFEF"/>
              </a:clrFrom>
              <a:clrTo>
                <a:srgbClr val="FFFFE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2205" r="7714" b="13530"/>
          <a:stretch/>
        </p:blipFill>
        <p:spPr>
          <a:xfrm rot="20768510">
            <a:off x="4286929" y="3007358"/>
            <a:ext cx="4006199" cy="3035121"/>
          </a:xfrm>
          <a:prstGeom prst="rect">
            <a:avLst/>
          </a:prstGeom>
        </p:spPr>
      </p:pic>
    </p:spTree>
    <p:extLst>
      <p:ext uri="{BB962C8B-B14F-4D97-AF65-F5344CB8AC3E}">
        <p14:creationId xmlns:p14="http://schemas.microsoft.com/office/powerpoint/2010/main" val="167650584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631543" y="247365"/>
            <a:ext cx="6560458"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can we address violence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IV. What </a:t>
            </a:r>
            <a:r>
              <a:rPr lang="en-US" sz="4000" dirty="0" smtClean="0"/>
              <a:t>Then Can We do as People of Faith?</a:t>
            </a:r>
            <a:endParaRPr lang="en-US" sz="4000" dirty="0"/>
          </a:p>
        </p:txBody>
      </p:sp>
      <p:sp>
        <p:nvSpPr>
          <p:cNvPr id="5" name="TextBox 4"/>
          <p:cNvSpPr txBox="1"/>
          <p:nvPr/>
        </p:nvSpPr>
        <p:spPr>
          <a:xfrm>
            <a:off x="433753" y="1556091"/>
            <a:ext cx="11324493" cy="4893647"/>
          </a:xfrm>
          <a:prstGeom prst="rect">
            <a:avLst/>
          </a:prstGeom>
          <a:noFill/>
        </p:spPr>
        <p:txBody>
          <a:bodyPr wrap="square" rtlCol="0">
            <a:spAutoFit/>
          </a:bodyPr>
          <a:lstStyle/>
          <a:p>
            <a:pPr marL="457200" indent="-457200">
              <a:buFont typeface="+mj-lt"/>
              <a:buAutoNum type="arabicPeriod"/>
            </a:pPr>
            <a:r>
              <a:rPr lang="en-US" sz="2400" b="1" dirty="0"/>
              <a:t>Study and support the use of the ELCA’s social message on “</a:t>
            </a:r>
            <a:r>
              <a:rPr lang="en-US" sz="2400" b="1" dirty="0" smtClean="0"/>
              <a:t>Gender-based Violence</a:t>
            </a:r>
            <a:r>
              <a:rPr lang="en-US" sz="2400" b="1" dirty="0"/>
              <a:t>” and foundational documentation.</a:t>
            </a:r>
          </a:p>
          <a:p>
            <a:pPr marL="457200" indent="-457200">
              <a:buFont typeface="+mj-lt"/>
              <a:buAutoNum type="arabicPeriod"/>
            </a:pPr>
            <a:r>
              <a:rPr lang="en-US" sz="2400" b="1" dirty="0" smtClean="0"/>
              <a:t>Celebrate </a:t>
            </a:r>
            <a:r>
              <a:rPr lang="en-US" sz="2400" b="1" dirty="0"/>
              <a:t>and support the many ELCA-affiliated social ministry </a:t>
            </a:r>
            <a:r>
              <a:rPr lang="en-US" sz="2400" b="1" dirty="0" smtClean="0"/>
              <a:t>organizations and </a:t>
            </a:r>
            <a:r>
              <a:rPr lang="en-US" sz="2400" b="1" dirty="0"/>
              <a:t>Lutheran Services in America that work to respond to and address </a:t>
            </a:r>
            <a:r>
              <a:rPr lang="en-US" sz="2400" b="1" dirty="0" smtClean="0"/>
              <a:t>all forms </a:t>
            </a:r>
            <a:r>
              <a:rPr lang="en-US" sz="2400" b="1" dirty="0"/>
              <a:t>of gender-based violence, including against women and girls.</a:t>
            </a:r>
          </a:p>
          <a:p>
            <a:pPr marL="457200" indent="-457200">
              <a:buFont typeface="+mj-lt"/>
              <a:buAutoNum type="arabicPeriod"/>
            </a:pPr>
            <a:r>
              <a:rPr lang="en-US" sz="2400" b="1" dirty="0" smtClean="0"/>
              <a:t>Seek </a:t>
            </a:r>
            <a:r>
              <a:rPr lang="en-US" sz="2400" b="1" dirty="0"/>
              <a:t>to see and name what the realities of gender-based violence are. </a:t>
            </a:r>
            <a:r>
              <a:rPr lang="en-US" sz="2400" dirty="0" smtClean="0"/>
              <a:t>Open </a:t>
            </a:r>
            <a:r>
              <a:rPr lang="en-US" sz="2400" dirty="0"/>
              <a:t>our eyes, our ears and our </a:t>
            </a:r>
            <a:r>
              <a:rPr lang="en-US" sz="2400" dirty="0" smtClean="0"/>
              <a:t>hearts. </a:t>
            </a:r>
            <a:r>
              <a:rPr lang="en-US" sz="2400" dirty="0"/>
              <a:t>Consider educational hours </a:t>
            </a:r>
            <a:r>
              <a:rPr lang="en-US" sz="2400" dirty="0" smtClean="0"/>
              <a:t>or service </a:t>
            </a:r>
            <a:r>
              <a:rPr lang="en-US" sz="2400" dirty="0"/>
              <a:t>projects related to violence against </a:t>
            </a:r>
            <a:r>
              <a:rPr lang="en-US" sz="2400" dirty="0" smtClean="0"/>
              <a:t>women.</a:t>
            </a:r>
            <a:endParaRPr lang="en-US" sz="2400" dirty="0"/>
          </a:p>
          <a:p>
            <a:pPr marL="457200" indent="-457200">
              <a:buFont typeface="+mj-lt"/>
              <a:buAutoNum type="arabicPeriod"/>
            </a:pPr>
            <a:r>
              <a:rPr lang="en-US" sz="2400" b="1" dirty="0" smtClean="0"/>
              <a:t>Work </a:t>
            </a:r>
            <a:r>
              <a:rPr lang="en-US" sz="2400" b="1" dirty="0"/>
              <a:t>to create accountability in your community. </a:t>
            </a:r>
            <a:endParaRPr lang="en-US" sz="2400" b="1" dirty="0" smtClean="0"/>
          </a:p>
          <a:p>
            <a:pPr marL="457200" indent="-457200">
              <a:buFont typeface="+mj-lt"/>
              <a:buAutoNum type="arabicPeriod"/>
            </a:pPr>
            <a:r>
              <a:rPr lang="en-US" sz="2400" b="1" dirty="0" smtClean="0"/>
              <a:t>Positively </a:t>
            </a:r>
            <a:r>
              <a:rPr lang="en-US" sz="2400" b="1" dirty="0"/>
              <a:t>influence the lives of young people and peers. </a:t>
            </a:r>
            <a:r>
              <a:rPr lang="en-US" sz="2400" dirty="0" smtClean="0"/>
              <a:t>Listen </a:t>
            </a:r>
            <a:r>
              <a:rPr lang="en-US" sz="2400" dirty="0"/>
              <a:t>to </a:t>
            </a:r>
            <a:r>
              <a:rPr lang="en-US" sz="2400" dirty="0" smtClean="0"/>
              <a:t>song lyrics, including the themes </a:t>
            </a:r>
            <a:r>
              <a:rPr lang="en-US" sz="2400" dirty="0"/>
              <a:t>of the movies and shows they watch; look at the video games </a:t>
            </a:r>
            <a:r>
              <a:rPr lang="en-US" sz="2400" dirty="0" smtClean="0"/>
              <a:t>they play</a:t>
            </a:r>
            <a:r>
              <a:rPr lang="en-US" sz="2400" dirty="0"/>
              <a:t>. Have conversations </a:t>
            </a:r>
            <a:r>
              <a:rPr lang="en-US" sz="2400" dirty="0" smtClean="0"/>
              <a:t>about what </a:t>
            </a:r>
            <a:r>
              <a:rPr lang="en-US" sz="2400" dirty="0"/>
              <a:t>healthy ways of relating look like, both with peers who are </a:t>
            </a:r>
            <a:r>
              <a:rPr lang="en-US" sz="2400" dirty="0" smtClean="0"/>
              <a:t>same-sexed or </a:t>
            </a:r>
            <a:r>
              <a:rPr lang="en-US" sz="2400" dirty="0"/>
              <a:t>same-gendered and differently so.</a:t>
            </a:r>
            <a:endParaRPr lang="en-US" dirty="0"/>
          </a:p>
        </p:txBody>
      </p:sp>
    </p:spTree>
    <p:extLst>
      <p:ext uri="{BB962C8B-B14F-4D97-AF65-F5344CB8AC3E}">
        <p14:creationId xmlns:p14="http://schemas.microsoft.com/office/powerpoint/2010/main" val="340002715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87777" y="247365"/>
            <a:ext cx="880422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5" name="Rectangle 4"/>
          <p:cNvSpPr/>
          <p:nvPr/>
        </p:nvSpPr>
        <p:spPr>
          <a:xfrm>
            <a:off x="433753" y="1556091"/>
            <a:ext cx="11482023" cy="892552"/>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endParaRPr lang="en-US" sz="2400" b="1" dirty="0" smtClean="0"/>
          </a:p>
        </p:txBody>
      </p:sp>
      <p:sp>
        <p:nvSpPr>
          <p:cNvPr id="6" name="TextBox 5"/>
          <p:cNvSpPr txBox="1"/>
          <p:nvPr/>
        </p:nvSpPr>
        <p:spPr>
          <a:xfrm>
            <a:off x="433752" y="2115670"/>
            <a:ext cx="11324493"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Violence of all kinds and against any life is a problem in our </a:t>
            </a:r>
            <a:r>
              <a:rPr lang="en-US" sz="2400" dirty="0" smtClean="0"/>
              <a:t>broken creation</a:t>
            </a:r>
            <a:r>
              <a:rPr lang="en-US" sz="2400" dirty="0"/>
              <a:t>. </a:t>
            </a:r>
            <a:endParaRPr lang="en-US" sz="2400" dirty="0" smtClean="0"/>
          </a:p>
          <a:p>
            <a:pPr marL="285750" indent="-285750">
              <a:buFont typeface="Arial" panose="020B0604020202020204" pitchFamily="34" charset="0"/>
              <a:buChar char="•"/>
            </a:pPr>
            <a:r>
              <a:rPr lang="en-US" sz="2400" dirty="0" smtClean="0"/>
              <a:t>Violence </a:t>
            </a:r>
            <a:r>
              <a:rPr lang="en-US" sz="2400" dirty="0"/>
              <a:t>can be physical, sexual, psychological or </a:t>
            </a:r>
            <a:r>
              <a:rPr lang="en-US" sz="2400" dirty="0" smtClean="0"/>
              <a:t>emotional and </a:t>
            </a:r>
            <a:r>
              <a:rPr lang="en-US" sz="2400" dirty="0"/>
              <a:t>can be experienced by anyone, but statistics are clear that </a:t>
            </a:r>
            <a:r>
              <a:rPr lang="en-US" sz="2400" dirty="0" smtClean="0"/>
              <a:t>women and </a:t>
            </a:r>
            <a:r>
              <a:rPr lang="en-US" sz="2400" dirty="0"/>
              <a:t>girls experience tragically higher rates. </a:t>
            </a:r>
            <a:endParaRPr lang="en-US" sz="2400" dirty="0" smtClean="0"/>
          </a:p>
          <a:p>
            <a:pPr marL="285750" indent="-285750">
              <a:buFont typeface="Arial" panose="020B0604020202020204" pitchFamily="34" charset="0"/>
              <a:buChar char="•"/>
            </a:pPr>
            <a:r>
              <a:rPr lang="en-US" sz="2400" dirty="0" smtClean="0"/>
              <a:t>Systems </a:t>
            </a:r>
            <a:r>
              <a:rPr lang="en-US" sz="2400" dirty="0"/>
              <a:t>of violence, such </a:t>
            </a:r>
            <a:r>
              <a:rPr lang="en-US" sz="2400" dirty="0" smtClean="0"/>
              <a:t>as pervasive </a:t>
            </a:r>
            <a:r>
              <a:rPr lang="en-US" sz="2400" dirty="0"/>
              <a:t>violence targeted against them, often operate invisibly or </a:t>
            </a:r>
            <a:r>
              <a:rPr lang="en-US" sz="2400" dirty="0" smtClean="0"/>
              <a:t>with tacit </a:t>
            </a:r>
            <a:r>
              <a:rPr lang="en-US" sz="2400" dirty="0"/>
              <a:t>acceptance. These systems are especially insidious because in </a:t>
            </a:r>
            <a:r>
              <a:rPr lang="en-US" sz="2400" dirty="0" smtClean="0"/>
              <a:t>order to </a:t>
            </a:r>
            <a:r>
              <a:rPr lang="en-US" sz="2400" dirty="0"/>
              <a:t>be effectively changed, they must be both recognized and named</a:t>
            </a:r>
            <a:r>
              <a:rPr lang="en-US" sz="2400" dirty="0" smtClean="0"/>
              <a:t>.</a:t>
            </a:r>
          </a:p>
          <a:p>
            <a:pPr marL="285750" indent="-285750">
              <a:buFont typeface="Arial" panose="020B0604020202020204" pitchFamily="34" charset="0"/>
              <a:buChar char="•"/>
            </a:pPr>
            <a:r>
              <a:rPr lang="en-US" sz="2400" dirty="0" smtClean="0"/>
              <a:t>Just as </a:t>
            </a:r>
            <a:r>
              <a:rPr lang="en-US" sz="2400" dirty="0"/>
              <a:t>a physician needs to diagnose a disease in order to treat it, we must </a:t>
            </a:r>
            <a:r>
              <a:rPr lang="en-US" sz="2400" dirty="0" smtClean="0"/>
              <a:t>be willing </a:t>
            </a:r>
            <a:r>
              <a:rPr lang="en-US" sz="2400" dirty="0"/>
              <a:t>to name sexism, racism and other systems of violence so that we </a:t>
            </a:r>
            <a:r>
              <a:rPr lang="en-US" sz="2400" dirty="0" smtClean="0"/>
              <a:t>can work </a:t>
            </a:r>
            <a:r>
              <a:rPr lang="en-US" sz="2400" dirty="0"/>
              <a:t>to end them. </a:t>
            </a:r>
            <a:endParaRPr lang="en-US" sz="2400" dirty="0" smtClean="0"/>
          </a:p>
          <a:p>
            <a:pPr marL="285750" indent="-285750">
              <a:buFont typeface="Arial" panose="020B0604020202020204" pitchFamily="34" charset="0"/>
              <a:buChar char="•"/>
            </a:pPr>
            <a:r>
              <a:rPr lang="en-US" sz="2400" dirty="0" smtClean="0"/>
              <a:t>We </a:t>
            </a:r>
            <a:r>
              <a:rPr lang="en-US" sz="2400" dirty="0"/>
              <a:t>are communities of brokenness and sin, but we </a:t>
            </a:r>
            <a:r>
              <a:rPr lang="en-US" sz="2400" dirty="0" smtClean="0"/>
              <a:t>are empowered </a:t>
            </a:r>
            <a:r>
              <a:rPr lang="en-US" sz="2400" dirty="0"/>
              <a:t>to acknowledge sin clearly and without fear. As Christians, </a:t>
            </a:r>
            <a:r>
              <a:rPr lang="en-US" sz="2400" dirty="0" smtClean="0"/>
              <a:t>we are </a:t>
            </a:r>
            <a:r>
              <a:rPr lang="en-US" sz="2400" dirty="0"/>
              <a:t>freed to refrain from individual acts of violence and to resist </a:t>
            </a:r>
            <a:r>
              <a:rPr lang="en-US" sz="2400" dirty="0" smtClean="0"/>
              <a:t>powerful systems </a:t>
            </a:r>
            <a:r>
              <a:rPr lang="en-US" sz="2400" dirty="0"/>
              <a:t>of violence for our own sake and for the sake of our neighbors.</a:t>
            </a:r>
          </a:p>
        </p:txBody>
      </p:sp>
    </p:spTree>
    <p:extLst>
      <p:ext uri="{BB962C8B-B14F-4D97-AF65-F5344CB8AC3E}">
        <p14:creationId xmlns:p14="http://schemas.microsoft.com/office/powerpoint/2010/main" val="39589635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7837" y="247365"/>
            <a:ext cx="889416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5" name="TextBox 4"/>
          <p:cNvSpPr txBox="1"/>
          <p:nvPr/>
        </p:nvSpPr>
        <p:spPr>
          <a:xfrm>
            <a:off x="433749" y="1456751"/>
            <a:ext cx="11324493" cy="707886"/>
          </a:xfrm>
          <a:prstGeom prst="rect">
            <a:avLst/>
          </a:prstGeom>
          <a:noFill/>
        </p:spPr>
        <p:txBody>
          <a:bodyPr wrap="square" rtlCol="0">
            <a:spAutoFit/>
          </a:bodyPr>
          <a:lstStyle/>
          <a:p>
            <a:r>
              <a:rPr lang="en-US" sz="4000" dirty="0" smtClean="0"/>
              <a:t>Out the Door</a:t>
            </a:r>
          </a:p>
        </p:txBody>
      </p:sp>
      <p:sp>
        <p:nvSpPr>
          <p:cNvPr id="6" name="TextBox 5"/>
          <p:cNvSpPr txBox="1"/>
          <p:nvPr/>
        </p:nvSpPr>
        <p:spPr>
          <a:xfrm>
            <a:off x="433749" y="5803914"/>
            <a:ext cx="11324493" cy="707886"/>
          </a:xfrm>
          <a:prstGeom prst="rect">
            <a:avLst/>
          </a:prstGeom>
          <a:noFill/>
        </p:spPr>
        <p:txBody>
          <a:bodyPr wrap="square" rtlCol="0">
            <a:spAutoFit/>
          </a:bodyPr>
          <a:lstStyle/>
          <a:p>
            <a:r>
              <a:rPr lang="en-US" sz="4000" dirty="0" smtClean="0"/>
              <a:t>Going Deeper – next slide</a:t>
            </a:r>
          </a:p>
        </p:txBody>
      </p:sp>
      <p:sp>
        <p:nvSpPr>
          <p:cNvPr id="7" name="TextBox 6"/>
          <p:cNvSpPr txBox="1"/>
          <p:nvPr/>
        </p:nvSpPr>
        <p:spPr>
          <a:xfrm>
            <a:off x="433752" y="691368"/>
            <a:ext cx="6429004" cy="1323439"/>
          </a:xfrm>
          <a:prstGeom prst="rect">
            <a:avLst/>
          </a:prstGeom>
          <a:noFill/>
        </p:spPr>
        <p:txBody>
          <a:bodyPr wrap="square" rtlCol="0">
            <a:spAutoFit/>
          </a:bodyPr>
          <a:lstStyle/>
          <a:p>
            <a:r>
              <a:rPr lang="en-US" sz="4000" dirty="0" smtClean="0"/>
              <a:t>Closing Prayer</a:t>
            </a:r>
            <a:endParaRPr lang="en-US" sz="4000" dirty="0"/>
          </a:p>
          <a:p>
            <a:endParaRPr lang="en-US" sz="4000" dirty="0"/>
          </a:p>
        </p:txBody>
      </p:sp>
      <p:sp>
        <p:nvSpPr>
          <p:cNvPr id="4" name="TextBox 3"/>
          <p:cNvSpPr txBox="1"/>
          <p:nvPr/>
        </p:nvSpPr>
        <p:spPr>
          <a:xfrm>
            <a:off x="433749" y="2089478"/>
            <a:ext cx="11324493" cy="3785652"/>
          </a:xfrm>
          <a:prstGeom prst="rect">
            <a:avLst/>
          </a:prstGeom>
          <a:noFill/>
        </p:spPr>
        <p:txBody>
          <a:bodyPr wrap="square" rtlCol="0">
            <a:spAutoFit/>
          </a:bodyPr>
          <a:lstStyle/>
          <a:p>
            <a:r>
              <a:rPr lang="en-US" sz="2000" b="1" dirty="0" smtClean="0"/>
              <a:t>Think </a:t>
            </a:r>
            <a:r>
              <a:rPr lang="en-US" sz="2000" b="1" dirty="0"/>
              <a:t>about what you can do </a:t>
            </a:r>
            <a:r>
              <a:rPr lang="en-US" sz="2000" dirty="0"/>
              <a:t>with others to make a difference </a:t>
            </a:r>
            <a:r>
              <a:rPr lang="en-US" sz="2000" dirty="0" smtClean="0"/>
              <a:t>in your </a:t>
            </a:r>
            <a:r>
              <a:rPr lang="en-US" sz="2000" dirty="0"/>
              <a:t>community about the roots and effects of gender-based violence.</a:t>
            </a:r>
          </a:p>
          <a:p>
            <a:r>
              <a:rPr lang="en-US" sz="2000" b="1" dirty="0" smtClean="0"/>
              <a:t>Notice </a:t>
            </a:r>
            <a:r>
              <a:rPr lang="en-US" sz="2000" dirty="0" smtClean="0"/>
              <a:t>where </a:t>
            </a:r>
            <a:r>
              <a:rPr lang="en-US" sz="2000" dirty="0"/>
              <a:t>you see, </a:t>
            </a:r>
            <a:r>
              <a:rPr lang="en-US" sz="2000" dirty="0" smtClean="0"/>
              <a:t>hear, </a:t>
            </a:r>
            <a:r>
              <a:rPr lang="en-US" sz="2000" dirty="0"/>
              <a:t>or talk about violence </a:t>
            </a:r>
            <a:r>
              <a:rPr lang="en-US" sz="2000" dirty="0" smtClean="0"/>
              <a:t>against women </a:t>
            </a:r>
            <a:r>
              <a:rPr lang="en-US" sz="2000" dirty="0"/>
              <a:t>and girls </a:t>
            </a:r>
            <a:r>
              <a:rPr lang="en-US" sz="2000" dirty="0" smtClean="0"/>
              <a:t>and people </a:t>
            </a:r>
            <a:r>
              <a:rPr lang="en-US" sz="2000" dirty="0"/>
              <a:t>who are gay, lesbian, bisexual </a:t>
            </a:r>
            <a:r>
              <a:rPr lang="en-US" sz="2000" dirty="0" smtClean="0"/>
              <a:t>or transgender</a:t>
            </a:r>
            <a:r>
              <a:rPr lang="en-US" sz="2000" dirty="0"/>
              <a:t>. Ask the questions: What is my prayer right there? What </a:t>
            </a:r>
            <a:r>
              <a:rPr lang="en-US" sz="2000" dirty="0" smtClean="0"/>
              <a:t>action should </a:t>
            </a:r>
            <a:r>
              <a:rPr lang="en-US" sz="2000" dirty="0"/>
              <a:t>I take?</a:t>
            </a:r>
          </a:p>
          <a:p>
            <a:r>
              <a:rPr lang="en-US" sz="2000" b="1" dirty="0" smtClean="0"/>
              <a:t>Have </a:t>
            </a:r>
            <a:r>
              <a:rPr lang="en-US" sz="2000" b="1" dirty="0"/>
              <a:t>a conversation </a:t>
            </a:r>
            <a:r>
              <a:rPr lang="en-US" sz="2000" dirty="0" smtClean="0"/>
              <a:t>in </a:t>
            </a:r>
            <a:r>
              <a:rPr lang="en-US" sz="2000" dirty="0"/>
              <a:t>your congregation or school to </a:t>
            </a:r>
            <a:r>
              <a:rPr lang="en-US" sz="2000" dirty="0" smtClean="0"/>
              <a:t>be prepared </a:t>
            </a:r>
            <a:r>
              <a:rPr lang="en-US" sz="2000" dirty="0"/>
              <a:t>to serve people experiencing gender-based violence. Who </a:t>
            </a:r>
            <a:r>
              <a:rPr lang="en-US" sz="2000" dirty="0" smtClean="0"/>
              <a:t>are the </a:t>
            </a:r>
            <a:r>
              <a:rPr lang="en-US" sz="2000" dirty="0"/>
              <a:t>professionals </a:t>
            </a:r>
            <a:r>
              <a:rPr lang="en-US" sz="2000" dirty="0" smtClean="0"/>
              <a:t>that can provide </a:t>
            </a:r>
            <a:r>
              <a:rPr lang="en-US" sz="2000" dirty="0"/>
              <a:t>legal and practical care? </a:t>
            </a:r>
            <a:r>
              <a:rPr lang="en-US" sz="2000" dirty="0" smtClean="0"/>
              <a:t>How can you let </a:t>
            </a:r>
            <a:r>
              <a:rPr lang="en-US" sz="2000" dirty="0"/>
              <a:t>people know </a:t>
            </a:r>
            <a:r>
              <a:rPr lang="en-US" sz="2000" dirty="0" smtClean="0"/>
              <a:t>you are prepared </a:t>
            </a:r>
            <a:r>
              <a:rPr lang="en-US" sz="2000" dirty="0"/>
              <a:t>to help? Through sermons? Adult education? Signs in private </a:t>
            </a:r>
            <a:r>
              <a:rPr lang="en-US" sz="2000" dirty="0" smtClean="0"/>
              <a:t>places? Bulletin </a:t>
            </a:r>
            <a:r>
              <a:rPr lang="en-US" sz="2000" dirty="0"/>
              <a:t>inserts? </a:t>
            </a:r>
            <a:r>
              <a:rPr lang="en-US" sz="2000" dirty="0" smtClean="0"/>
              <a:t>(Available </a:t>
            </a:r>
            <a:r>
              <a:rPr lang="en-US" sz="2000" dirty="0"/>
              <a:t>at ELCA.org/</a:t>
            </a:r>
            <a:r>
              <a:rPr lang="en-US" sz="2000" dirty="0" err="1"/>
              <a:t>justiceforwomen</a:t>
            </a:r>
            <a:r>
              <a:rPr lang="en-US" sz="2000" dirty="0"/>
              <a:t>.)</a:t>
            </a:r>
          </a:p>
          <a:p>
            <a:r>
              <a:rPr lang="en-US" sz="2000" b="1" dirty="0" smtClean="0"/>
              <a:t>Reach out </a:t>
            </a:r>
            <a:r>
              <a:rPr lang="en-US" sz="2000" dirty="0"/>
              <a:t>to local agencies that provide professional care </a:t>
            </a:r>
            <a:r>
              <a:rPr lang="en-US" sz="2000" dirty="0" smtClean="0"/>
              <a:t>to victims/survivors </a:t>
            </a:r>
            <a:r>
              <a:rPr lang="en-US" sz="2000" dirty="0"/>
              <a:t>and their families. Ask </a:t>
            </a:r>
            <a:r>
              <a:rPr lang="en-US" sz="2000" dirty="0" smtClean="0"/>
              <a:t>what </a:t>
            </a:r>
            <a:r>
              <a:rPr lang="en-US" sz="2000" dirty="0"/>
              <a:t>they need from </a:t>
            </a:r>
            <a:r>
              <a:rPr lang="en-US" sz="2000" dirty="0" smtClean="0"/>
              <a:t>local congregations</a:t>
            </a:r>
            <a:r>
              <a:rPr lang="en-US" sz="2000" dirty="0"/>
              <a:t>. Consider </a:t>
            </a:r>
            <a:r>
              <a:rPr lang="en-US" sz="2000" dirty="0" smtClean="0"/>
              <a:t>regular </a:t>
            </a:r>
            <a:r>
              <a:rPr lang="en-US" sz="2000" dirty="0"/>
              <a:t>collections of money, supplies, and toys </a:t>
            </a:r>
            <a:r>
              <a:rPr lang="en-US" sz="2000" dirty="0" smtClean="0"/>
              <a:t>to support </a:t>
            </a:r>
            <a:r>
              <a:rPr lang="en-US" sz="2000" dirty="0"/>
              <a:t>the care they offer.</a:t>
            </a:r>
          </a:p>
        </p:txBody>
      </p:sp>
    </p:spTree>
    <p:extLst>
      <p:ext uri="{BB962C8B-B14F-4D97-AF65-F5344CB8AC3E}">
        <p14:creationId xmlns:p14="http://schemas.microsoft.com/office/powerpoint/2010/main" val="238630746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7837" y="247365"/>
            <a:ext cx="889416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6" name="TextBox 5"/>
          <p:cNvSpPr txBox="1"/>
          <p:nvPr/>
        </p:nvSpPr>
        <p:spPr>
          <a:xfrm>
            <a:off x="433750" y="794841"/>
            <a:ext cx="11324493" cy="707886"/>
          </a:xfrm>
          <a:prstGeom prst="rect">
            <a:avLst/>
          </a:prstGeom>
          <a:noFill/>
        </p:spPr>
        <p:txBody>
          <a:bodyPr wrap="square" rtlCol="0">
            <a:spAutoFit/>
          </a:bodyPr>
          <a:lstStyle/>
          <a:p>
            <a:r>
              <a:rPr lang="en-US" sz="4000" dirty="0" smtClean="0"/>
              <a:t>Going Deeper</a:t>
            </a:r>
          </a:p>
        </p:txBody>
      </p:sp>
      <p:sp>
        <p:nvSpPr>
          <p:cNvPr id="8" name="TextBox 7"/>
          <p:cNvSpPr txBox="1"/>
          <p:nvPr/>
        </p:nvSpPr>
        <p:spPr>
          <a:xfrm>
            <a:off x="433750" y="1502727"/>
            <a:ext cx="11324494" cy="5016758"/>
          </a:xfrm>
          <a:prstGeom prst="rect">
            <a:avLst/>
          </a:prstGeom>
          <a:noFill/>
        </p:spPr>
        <p:txBody>
          <a:bodyPr wrap="square" rtlCol="0">
            <a:spAutoFit/>
          </a:bodyPr>
          <a:lstStyle/>
          <a:p>
            <a:pPr marL="342900" indent="-342900">
              <a:buFont typeface="+mj-lt"/>
              <a:buAutoNum type="arabicPeriod"/>
            </a:pPr>
            <a:r>
              <a:rPr lang="en-US" sz="2000" b="1" dirty="0" smtClean="0"/>
              <a:t>Study </a:t>
            </a:r>
            <a:r>
              <a:rPr lang="en-US" sz="2000" b="1" dirty="0"/>
              <a:t>the ELCA’s “Social Message on Gender-based Violence” </a:t>
            </a:r>
            <a:r>
              <a:rPr lang="en-US" sz="2000" b="1" dirty="0" smtClean="0"/>
              <a:t>and foundational </a:t>
            </a:r>
            <a:r>
              <a:rPr lang="en-US" sz="2000" b="1" dirty="0"/>
              <a:t>documentation</a:t>
            </a:r>
            <a:r>
              <a:rPr lang="en-US" sz="2000" dirty="0"/>
              <a:t>, available at </a:t>
            </a:r>
            <a:r>
              <a:rPr lang="en-US" sz="2000" dirty="0" smtClean="0"/>
              <a:t>ELCA.org/Faith/Faith-and-Society/Social-Messages/Gender-Violence</a:t>
            </a:r>
            <a:r>
              <a:rPr lang="en-US" sz="2000" dirty="0"/>
              <a:t>, for reflection and action </a:t>
            </a:r>
            <a:r>
              <a:rPr lang="en-US" sz="2000" dirty="0" smtClean="0"/>
              <a:t>steps for </a:t>
            </a:r>
            <a:r>
              <a:rPr lang="en-US" sz="2000" dirty="0"/>
              <a:t>individuals, congregations, schools, synods and organizations.</a:t>
            </a:r>
          </a:p>
          <a:p>
            <a:pPr marL="342900" indent="-342900">
              <a:buFont typeface="+mj-lt"/>
              <a:buAutoNum type="arabicPeriod"/>
            </a:pPr>
            <a:r>
              <a:rPr lang="en-US" sz="2000" b="1" dirty="0" smtClean="0"/>
              <a:t>Study </a:t>
            </a:r>
            <a:r>
              <a:rPr lang="en-US" sz="2000" b="1" dirty="0"/>
              <a:t>the ELCA’s “Social Message on Commercial Sexual Exploitation</a:t>
            </a:r>
            <a:r>
              <a:rPr lang="en-US" sz="2000" b="1" dirty="0" smtClean="0"/>
              <a:t>,” </a:t>
            </a:r>
            <a:r>
              <a:rPr lang="en-US" sz="2000" dirty="0" smtClean="0"/>
              <a:t>available </a:t>
            </a:r>
            <a:r>
              <a:rPr lang="en-US" sz="2000" dirty="0"/>
              <a:t>at </a:t>
            </a:r>
            <a:r>
              <a:rPr lang="en-US" sz="2000" dirty="0" smtClean="0"/>
              <a:t>ELCA.org/Faith/Faith-and-Society/Social-Messages/Commercial-Sexual-Exploitation</a:t>
            </a:r>
            <a:r>
              <a:rPr lang="en-US" sz="2000" dirty="0"/>
              <a:t>.</a:t>
            </a:r>
          </a:p>
          <a:p>
            <a:pPr marL="342900" indent="-342900">
              <a:buFont typeface="+mj-lt"/>
              <a:buAutoNum type="arabicPeriod"/>
            </a:pPr>
            <a:r>
              <a:rPr lang="en-US" sz="2000" b="1" dirty="0" smtClean="0"/>
              <a:t>Use </a:t>
            </a:r>
            <a:r>
              <a:rPr lang="en-US" sz="2000" b="1" dirty="0"/>
              <a:t>the ELCA learning modules on human trafficking </a:t>
            </a:r>
            <a:r>
              <a:rPr lang="en-US" sz="2000" dirty="0"/>
              <a:t>and commended </a:t>
            </a:r>
            <a:r>
              <a:rPr lang="en-US" sz="2000" dirty="0" smtClean="0"/>
              <a:t>by the </a:t>
            </a:r>
            <a:r>
              <a:rPr lang="en-US" sz="2000" dirty="0"/>
              <a:t>social statement task force for personal or group education, </a:t>
            </a:r>
            <a:r>
              <a:rPr lang="en-US" sz="2000" dirty="0" smtClean="0"/>
              <a:t>available at ELCA.org/Faith/Faith-and-Society/Current-Social-Writing-Projects/Women-and-Justice/resources</a:t>
            </a:r>
            <a:r>
              <a:rPr lang="en-US" sz="2000" dirty="0"/>
              <a:t>.</a:t>
            </a:r>
          </a:p>
          <a:p>
            <a:pPr marL="342900" indent="-342900">
              <a:buFont typeface="+mj-lt"/>
              <a:buAutoNum type="arabicPeriod"/>
            </a:pPr>
            <a:r>
              <a:rPr lang="en-US" sz="2000" b="1" dirty="0"/>
              <a:t>For ELCA congregational and study resources </a:t>
            </a:r>
            <a:r>
              <a:rPr lang="en-US" sz="2000" dirty="0"/>
              <a:t>on gender-based </a:t>
            </a:r>
            <a:r>
              <a:rPr lang="en-US" sz="2000" dirty="0" smtClean="0"/>
              <a:t>violence, go </a:t>
            </a:r>
            <a:r>
              <a:rPr lang="en-US" sz="2000" dirty="0"/>
              <a:t>to </a:t>
            </a:r>
            <a:r>
              <a:rPr lang="en-US" sz="2000" dirty="0" smtClean="0"/>
              <a:t>ELCA.org/</a:t>
            </a:r>
            <a:r>
              <a:rPr lang="en-US" sz="2000" dirty="0" err="1" smtClean="0"/>
              <a:t>justiceforwomen</a:t>
            </a:r>
            <a:r>
              <a:rPr lang="en-US" sz="2000" dirty="0" smtClean="0"/>
              <a:t>.</a:t>
            </a:r>
            <a:endParaRPr lang="en-US" sz="2000" dirty="0"/>
          </a:p>
          <a:p>
            <a:pPr marL="342900" indent="-342900">
              <a:buFont typeface="+mj-lt"/>
              <a:buAutoNum type="arabicPeriod"/>
            </a:pPr>
            <a:r>
              <a:rPr lang="en-US" sz="2000" b="1" dirty="0" smtClean="0"/>
              <a:t>Regularly </a:t>
            </a:r>
            <a:r>
              <a:rPr lang="en-US" sz="2000" b="1" dirty="0"/>
              <a:t>discuss </a:t>
            </a:r>
            <a:r>
              <a:rPr lang="en-US" sz="2000" dirty="0"/>
              <a:t>the various facets of gender-based violence in </a:t>
            </a:r>
            <a:r>
              <a:rPr lang="en-US" sz="2000" dirty="0" smtClean="0"/>
              <a:t>your congregation</a:t>
            </a:r>
            <a:r>
              <a:rPr lang="en-US" sz="2000" dirty="0"/>
              <a:t>.</a:t>
            </a:r>
          </a:p>
          <a:p>
            <a:pPr marL="342900" indent="-342900">
              <a:buFont typeface="+mj-lt"/>
              <a:buAutoNum type="arabicPeriod"/>
            </a:pPr>
            <a:r>
              <a:rPr lang="en-US" sz="2000" b="1" dirty="0" smtClean="0"/>
              <a:t>Partner </a:t>
            </a:r>
            <a:r>
              <a:rPr lang="en-US" sz="2000" b="1" dirty="0"/>
              <a:t>with a local agency </a:t>
            </a:r>
            <a:r>
              <a:rPr lang="en-US" sz="2000" dirty="0"/>
              <a:t>that works to prevent and respond to </a:t>
            </a:r>
            <a:r>
              <a:rPr lang="en-US" sz="2000" dirty="0" smtClean="0"/>
              <a:t>gender-based violence</a:t>
            </a:r>
            <a:r>
              <a:rPr lang="en-US" sz="2000" dirty="0"/>
              <a:t>.</a:t>
            </a:r>
          </a:p>
          <a:p>
            <a:pPr marL="342900" indent="-342900">
              <a:buFont typeface="+mj-lt"/>
              <a:buAutoNum type="arabicPeriod"/>
            </a:pPr>
            <a:r>
              <a:rPr lang="en-US" sz="2000" b="1" dirty="0" smtClean="0"/>
              <a:t>Contact </a:t>
            </a:r>
            <a:r>
              <a:rPr lang="en-US" sz="2000" b="1" dirty="0"/>
              <a:t>your state and federal lawmakers </a:t>
            </a:r>
            <a:r>
              <a:rPr lang="en-US" sz="2000" dirty="0"/>
              <a:t>to support legislation </a:t>
            </a:r>
            <a:r>
              <a:rPr lang="en-US" sz="2000" dirty="0" smtClean="0"/>
              <a:t>that supports </a:t>
            </a:r>
            <a:r>
              <a:rPr lang="en-US" sz="2000" dirty="0"/>
              <a:t>the safety of all people, including women and children who </a:t>
            </a:r>
            <a:r>
              <a:rPr lang="en-US" sz="2000" dirty="0" smtClean="0"/>
              <a:t>are immigrants</a:t>
            </a:r>
            <a:r>
              <a:rPr lang="en-US" sz="2000" dirty="0"/>
              <a:t>.</a:t>
            </a:r>
          </a:p>
          <a:p>
            <a:pPr marL="342900" indent="-342900">
              <a:buFont typeface="+mj-lt"/>
              <a:buAutoNum type="arabicPeriod"/>
            </a:pPr>
            <a:r>
              <a:rPr lang="en-US" sz="2000" b="1" dirty="0" smtClean="0"/>
              <a:t>Further </a:t>
            </a:r>
            <a:r>
              <a:rPr lang="en-US" sz="2000" b="1" dirty="0"/>
              <a:t>study </a:t>
            </a:r>
            <a:r>
              <a:rPr lang="en-US" sz="2000" dirty="0"/>
              <a:t>the ways race and ethnicity affect gender-based violence</a:t>
            </a:r>
            <a:r>
              <a:rPr lang="en-US" sz="2000" dirty="0" smtClean="0"/>
              <a:t>. See</a:t>
            </a:r>
            <a:r>
              <a:rPr lang="en-US" sz="2000" dirty="0"/>
              <a:t>, for example, </a:t>
            </a:r>
            <a:r>
              <a:rPr lang="en-US" sz="2000" dirty="0" smtClean="0"/>
              <a:t>doj.state.or.us/victims/pdf/women_of_color_network_facts_domestic_violence_2006.pdf</a:t>
            </a:r>
            <a:r>
              <a:rPr lang="en-US" sz="2000" dirty="0"/>
              <a:t>.</a:t>
            </a:r>
          </a:p>
        </p:txBody>
      </p:sp>
    </p:spTree>
    <p:extLst>
      <p:ext uri="{BB962C8B-B14F-4D97-AF65-F5344CB8AC3E}">
        <p14:creationId xmlns:p14="http://schemas.microsoft.com/office/powerpoint/2010/main" val="21597903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a:solidFill>
                  <a:srgbClr val="C1FFC1"/>
                </a:solidFill>
                <a:latin typeface="Tw Cen MT" panose="020B0602020104020603" pitchFamily="34" charset="0"/>
                <a:cs typeface="Arial" panose="020B0604020202020204" pitchFamily="34" charset="0"/>
              </a:rPr>
              <a:t>6</a:t>
            </a:r>
            <a:endParaRPr lang="en-US" sz="28200" dirty="0" smtClean="0">
              <a:solidFill>
                <a:srgbClr val="C1FFC1"/>
              </a:solidFill>
              <a:latin typeface="Tw Cen MT" panose="020B0602020104020603" pitchFamily="34" charset="0"/>
              <a:cs typeface="Arial" panose="020B0604020202020204" pitchFamily="34" charset="0"/>
            </a:endParaRP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74387" y="2185713"/>
            <a:ext cx="8183336" cy="3271658"/>
          </a:xfrm>
        </p:spPr>
        <p:txBody>
          <a:bodyPr anchor="ctr">
            <a:normAutofit/>
          </a:bodyPr>
          <a:lstStyle/>
          <a:p>
            <a:r>
              <a:rPr lang="en-US" b="1" i="1" dirty="0" smtClean="0">
                <a:solidFill>
                  <a:schemeClr val="bg1"/>
                </a:solidFill>
                <a:latin typeface="Century Gothic" panose="020B0502020202020204" pitchFamily="34" charset="0"/>
              </a:rPr>
              <a:t>Why do Words and Images for God Matter?</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76696"/>
          <a:stretch/>
        </p:blipFill>
        <p:spPr>
          <a:xfrm>
            <a:off x="9892061" y="4977909"/>
            <a:ext cx="2126919" cy="1880091"/>
          </a:xfrm>
          <a:prstGeom prst="rect">
            <a:avLst/>
          </a:prstGeom>
        </p:spPr>
      </p:pic>
    </p:spTree>
    <p:extLst>
      <p:ext uri="{BB962C8B-B14F-4D97-AF65-F5344CB8AC3E}">
        <p14:creationId xmlns:p14="http://schemas.microsoft.com/office/powerpoint/2010/main" val="40478650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165297" y="247365"/>
            <a:ext cx="5026703"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Why do words and images for God matter?</a:t>
            </a:r>
          </a:p>
        </p:txBody>
      </p:sp>
      <p:sp>
        <p:nvSpPr>
          <p:cNvPr id="4" name="TextBox 3"/>
          <p:cNvSpPr txBox="1"/>
          <p:nvPr/>
        </p:nvSpPr>
        <p:spPr>
          <a:xfrm>
            <a:off x="435429" y="893175"/>
            <a:ext cx="11324493" cy="584775"/>
          </a:xfrm>
          <a:prstGeom prst="rect">
            <a:avLst/>
          </a:prstGeom>
          <a:noFill/>
        </p:spPr>
        <p:txBody>
          <a:bodyPr wrap="square" rtlCol="0">
            <a:spAutoFit/>
          </a:bodyPr>
          <a:lstStyle/>
          <a:p>
            <a:r>
              <a:rPr lang="en-US" sz="3200" dirty="0"/>
              <a:t>In Our Time Together:</a:t>
            </a:r>
          </a:p>
        </p:txBody>
      </p:sp>
      <p:sp>
        <p:nvSpPr>
          <p:cNvPr id="6" name="TextBox 5"/>
          <p:cNvSpPr txBox="1"/>
          <p:nvPr/>
        </p:nvSpPr>
        <p:spPr>
          <a:xfrm>
            <a:off x="433753" y="1754428"/>
            <a:ext cx="11324493" cy="2246769"/>
          </a:xfrm>
          <a:prstGeom prst="rect">
            <a:avLst/>
          </a:prstGeom>
          <a:noFill/>
        </p:spPr>
        <p:txBody>
          <a:bodyPr wrap="square" rtlCol="0">
            <a:spAutoFit/>
          </a:bodyPr>
          <a:lstStyle/>
          <a:p>
            <a:pPr marL="342900" indent="-342900">
              <a:buFont typeface="+mj-lt"/>
              <a:buAutoNum type="arabicPeriod"/>
            </a:pPr>
            <a:r>
              <a:rPr lang="en-US" sz="2800" dirty="0" smtClean="0"/>
              <a:t>identify effects of predominantly male language for </a:t>
            </a:r>
            <a:r>
              <a:rPr lang="en-US" sz="2800" dirty="0"/>
              <a:t>God.</a:t>
            </a:r>
          </a:p>
          <a:p>
            <a:pPr marL="342900" indent="-342900">
              <a:buFont typeface="+mj-lt"/>
              <a:buAutoNum type="arabicPeriod"/>
            </a:pPr>
            <a:r>
              <a:rPr lang="en-US" sz="2800" dirty="0" smtClean="0"/>
              <a:t>discover how expansive language and imagery are scripturally rooted and theologically faithful</a:t>
            </a:r>
            <a:r>
              <a:rPr lang="en-US" sz="2800" dirty="0"/>
              <a:t>.</a:t>
            </a:r>
          </a:p>
          <a:p>
            <a:pPr marL="342900" indent="-342900">
              <a:buFont typeface="+mj-lt"/>
              <a:buAutoNum type="arabicPeriod"/>
            </a:pPr>
            <a:r>
              <a:rPr lang="en-US" sz="2800" dirty="0" smtClean="0"/>
              <a:t>discuss what expansive language and imagery about God </a:t>
            </a:r>
            <a:r>
              <a:rPr lang="en-US" sz="2800" dirty="0"/>
              <a:t>might </a:t>
            </a:r>
            <a:r>
              <a:rPr lang="en-US" sz="2800" dirty="0" smtClean="0"/>
              <a:t>mean for </a:t>
            </a:r>
            <a:r>
              <a:rPr lang="en-US" sz="2800" dirty="0"/>
              <a:t>us – </a:t>
            </a:r>
            <a:r>
              <a:rPr lang="en-US" sz="2800" dirty="0" smtClean="0"/>
              <a:t>and our neighbor.</a:t>
            </a:r>
            <a:endParaRPr lang="en-US" sz="2800" dirty="0"/>
          </a:p>
        </p:txBody>
      </p:sp>
    </p:spTree>
    <p:extLst>
      <p:ext uri="{BB962C8B-B14F-4D97-AF65-F5344CB8AC3E}">
        <p14:creationId xmlns:p14="http://schemas.microsoft.com/office/powerpoint/2010/main" val="93907831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6" name="TextBox 5"/>
          <p:cNvSpPr txBox="1"/>
          <p:nvPr/>
        </p:nvSpPr>
        <p:spPr>
          <a:xfrm>
            <a:off x="435429" y="1602696"/>
            <a:ext cx="11001828" cy="1384995"/>
          </a:xfrm>
          <a:prstGeom prst="rect">
            <a:avLst/>
          </a:prstGeom>
          <a:noFill/>
        </p:spPr>
        <p:txBody>
          <a:bodyPr wrap="square" rtlCol="0">
            <a:spAutoFit/>
          </a:bodyPr>
          <a:lstStyle/>
          <a:p>
            <a:r>
              <a:rPr lang="en-US" sz="2800" b="1" dirty="0" smtClean="0"/>
              <a:t>Words and images are profoundly powerful</a:t>
            </a:r>
          </a:p>
          <a:p>
            <a:endParaRPr lang="en-US" sz="2800" dirty="0"/>
          </a:p>
          <a:p>
            <a:r>
              <a:rPr lang="en-US" sz="2800" dirty="0" smtClean="0"/>
              <a:t>When did a symbol or word serve to heal or hurt you?</a:t>
            </a:r>
            <a:endParaRPr lang="en-US" sz="2800" dirty="0"/>
          </a:p>
        </p:txBody>
      </p:sp>
    </p:spTree>
    <p:extLst>
      <p:ext uri="{BB962C8B-B14F-4D97-AF65-F5344CB8AC3E}">
        <p14:creationId xmlns:p14="http://schemas.microsoft.com/office/powerpoint/2010/main" val="68275759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6" name="TextBox 5"/>
          <p:cNvSpPr txBox="1"/>
          <p:nvPr/>
        </p:nvSpPr>
        <p:spPr>
          <a:xfrm>
            <a:off x="435429" y="1787599"/>
            <a:ext cx="11161485" cy="3693319"/>
          </a:xfrm>
          <a:prstGeom prst="rect">
            <a:avLst/>
          </a:prstGeom>
          <a:noFill/>
        </p:spPr>
        <p:txBody>
          <a:bodyPr wrap="square" rtlCol="0">
            <a:spAutoFit/>
          </a:bodyPr>
          <a:lstStyle/>
          <a:p>
            <a:r>
              <a:rPr lang="en-US" sz="2600" dirty="0"/>
              <a:t>Language </a:t>
            </a:r>
            <a:r>
              <a:rPr lang="en-US" sz="2600" dirty="0" smtClean="0"/>
              <a:t>and images </a:t>
            </a:r>
            <a:r>
              <a:rPr lang="en-US" sz="2600" dirty="0"/>
              <a:t>or symbols</a:t>
            </a:r>
          </a:p>
          <a:p>
            <a:pPr marL="798513" indent="-333375">
              <a:buFont typeface="Wingdings" panose="05000000000000000000" pitchFamily="2" charset="2"/>
              <a:buChar char="q"/>
            </a:pPr>
            <a:r>
              <a:rPr lang="en-US" sz="2600" dirty="0" smtClean="0"/>
              <a:t>create power dynamics</a:t>
            </a:r>
            <a:r>
              <a:rPr lang="en-US" sz="2600" dirty="0"/>
              <a:t>.</a:t>
            </a:r>
          </a:p>
          <a:p>
            <a:pPr marL="798513" indent="-333375">
              <a:buFont typeface="Wingdings" panose="05000000000000000000" pitchFamily="2" charset="2"/>
              <a:buChar char="q"/>
            </a:pPr>
            <a:r>
              <a:rPr lang="en-US" sz="2600" dirty="0" smtClean="0"/>
              <a:t>express </a:t>
            </a:r>
            <a:r>
              <a:rPr lang="en-US" sz="2600" dirty="0"/>
              <a:t>truth.</a:t>
            </a:r>
          </a:p>
          <a:p>
            <a:pPr marL="798513" indent="-333375">
              <a:buFont typeface="Wingdings" panose="05000000000000000000" pitchFamily="2" charset="2"/>
              <a:buChar char="q"/>
            </a:pPr>
            <a:r>
              <a:rPr lang="en-US" sz="2600" dirty="0" smtClean="0"/>
              <a:t>hurt </a:t>
            </a:r>
            <a:r>
              <a:rPr lang="en-US" sz="2600" dirty="0"/>
              <a:t>people.</a:t>
            </a:r>
          </a:p>
          <a:p>
            <a:pPr marL="798513" indent="-333375">
              <a:buFont typeface="Wingdings" panose="05000000000000000000" pitchFamily="2" charset="2"/>
              <a:buChar char="q"/>
            </a:pPr>
            <a:r>
              <a:rPr lang="en-US" sz="2600" dirty="0" smtClean="0"/>
              <a:t>heal </a:t>
            </a:r>
            <a:r>
              <a:rPr lang="en-US" sz="2600" dirty="0"/>
              <a:t>people.</a:t>
            </a:r>
          </a:p>
          <a:p>
            <a:pPr marL="798513" indent="-333375">
              <a:buFont typeface="Wingdings" panose="05000000000000000000" pitchFamily="2" charset="2"/>
              <a:buChar char="q"/>
            </a:pPr>
            <a:r>
              <a:rPr lang="en-US" sz="2600" dirty="0" smtClean="0"/>
              <a:t>shape our understandings of </a:t>
            </a:r>
            <a:r>
              <a:rPr lang="en-US" sz="2600" dirty="0"/>
              <a:t>the world </a:t>
            </a:r>
            <a:r>
              <a:rPr lang="en-US" sz="2600" dirty="0" smtClean="0"/>
              <a:t>and ourselves</a:t>
            </a:r>
            <a:r>
              <a:rPr lang="en-US" sz="2600" dirty="0"/>
              <a:t>.</a:t>
            </a:r>
          </a:p>
          <a:p>
            <a:pPr marL="798513" indent="-333375">
              <a:buFont typeface="Wingdings" panose="05000000000000000000" pitchFamily="2" charset="2"/>
              <a:buChar char="q"/>
            </a:pPr>
            <a:r>
              <a:rPr lang="en-US" sz="2600" dirty="0" smtClean="0"/>
              <a:t>influence people at </a:t>
            </a:r>
            <a:r>
              <a:rPr lang="en-US" sz="2600" dirty="0"/>
              <a:t>an early age.</a:t>
            </a:r>
          </a:p>
          <a:p>
            <a:pPr marL="798513" indent="-333375">
              <a:buFont typeface="Wingdings" panose="05000000000000000000" pitchFamily="2" charset="2"/>
              <a:buChar char="q"/>
            </a:pPr>
            <a:r>
              <a:rPr lang="en-US" sz="2600" dirty="0" smtClean="0"/>
              <a:t>are </a:t>
            </a:r>
            <a:r>
              <a:rPr lang="en-US" sz="2600" dirty="0"/>
              <a:t>learned </a:t>
            </a:r>
            <a:r>
              <a:rPr lang="en-US" sz="2600" dirty="0" smtClean="0"/>
              <a:t>by rote </a:t>
            </a:r>
            <a:r>
              <a:rPr lang="en-US" sz="2600" dirty="0"/>
              <a:t>in </a:t>
            </a:r>
            <a:r>
              <a:rPr lang="en-US" sz="2600" dirty="0" smtClean="0"/>
              <a:t>religious rituals </a:t>
            </a:r>
            <a:r>
              <a:rPr lang="en-US" sz="2600" dirty="0"/>
              <a:t>before </a:t>
            </a:r>
            <a:r>
              <a:rPr lang="en-US" sz="2600" dirty="0" smtClean="0"/>
              <a:t>we understand their meanings.</a:t>
            </a:r>
            <a:r>
              <a:rPr lang="en-US" sz="2600" baseline="30000" dirty="0" smtClean="0"/>
              <a:t>1</a:t>
            </a:r>
            <a:endParaRPr lang="en-US" sz="2600" baseline="30000" dirty="0"/>
          </a:p>
        </p:txBody>
      </p:sp>
    </p:spTree>
    <p:extLst>
      <p:ext uri="{BB962C8B-B14F-4D97-AF65-F5344CB8AC3E}">
        <p14:creationId xmlns:p14="http://schemas.microsoft.com/office/powerpoint/2010/main" val="1186952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5" name="TextBox 4"/>
          <p:cNvSpPr txBox="1"/>
          <p:nvPr/>
        </p:nvSpPr>
        <p:spPr>
          <a:xfrm>
            <a:off x="814813" y="1511982"/>
            <a:ext cx="10943433" cy="5139869"/>
          </a:xfrm>
          <a:prstGeom prst="rect">
            <a:avLst/>
          </a:prstGeom>
          <a:noFill/>
        </p:spPr>
        <p:txBody>
          <a:bodyPr wrap="square" rtlCol="0">
            <a:spAutoFit/>
          </a:bodyPr>
          <a:lstStyle/>
          <a:p>
            <a:r>
              <a:rPr lang="en-US" sz="3600" dirty="0" smtClean="0"/>
              <a:t>Group Covenant</a:t>
            </a:r>
          </a:p>
          <a:p>
            <a:pPr indent="228600"/>
            <a:r>
              <a:rPr lang="en-US" sz="2400" i="1" dirty="0" smtClean="0"/>
              <a:t>With </a:t>
            </a:r>
            <a:r>
              <a:rPr lang="en-US" sz="2400" i="1" dirty="0"/>
              <a:t>God’s help,</a:t>
            </a:r>
          </a:p>
          <a:p>
            <a:pPr indent="228600"/>
            <a:r>
              <a:rPr lang="en-US" sz="2400" i="1" dirty="0"/>
              <a:t>I will listen respectfully and carefully to others.</a:t>
            </a:r>
          </a:p>
          <a:p>
            <a:pPr indent="228600"/>
            <a:r>
              <a:rPr lang="en-US" sz="2400" i="1" dirty="0"/>
              <a:t>I will seek to recognize the Holy Spirit’s presence here.</a:t>
            </a:r>
          </a:p>
          <a:p>
            <a:pPr indent="228600"/>
            <a:r>
              <a:rPr lang="en-US" sz="2400" i="1" dirty="0"/>
              <a:t>I will remember that I must speak only for myself.</a:t>
            </a:r>
          </a:p>
          <a:p>
            <a:pPr indent="228600"/>
            <a:r>
              <a:rPr lang="en-US" sz="2400" i="1" dirty="0"/>
              <a:t>I will maintain confidentiality.</a:t>
            </a:r>
          </a:p>
          <a:p>
            <a:pPr indent="228600"/>
            <a:r>
              <a:rPr lang="en-US" sz="2400" i="1" dirty="0"/>
              <a:t>I will keep an open mind and heart.</a:t>
            </a:r>
          </a:p>
          <a:p>
            <a:pPr indent="228600"/>
            <a:r>
              <a:rPr lang="en-US" sz="2400" i="1" dirty="0"/>
              <a:t>I will share responsibility for this sacred process.</a:t>
            </a:r>
          </a:p>
          <a:p>
            <a:pPr indent="228600"/>
            <a:r>
              <a:rPr lang="en-US" sz="2400" i="1" dirty="0"/>
              <a:t>I will keep in mind God’s people whom we are serving.</a:t>
            </a:r>
          </a:p>
          <a:p>
            <a:pPr indent="228600"/>
            <a:r>
              <a:rPr lang="en-US" sz="2400" i="1" dirty="0"/>
              <a:t>Amen</a:t>
            </a:r>
            <a:r>
              <a:rPr lang="en-US" sz="2400" i="1" dirty="0" smtClean="0"/>
              <a:t>.</a:t>
            </a:r>
          </a:p>
          <a:p>
            <a:endParaRPr lang="en-US" i="1" dirty="0"/>
          </a:p>
          <a:p>
            <a:r>
              <a:rPr lang="en-US" sz="2400" dirty="0"/>
              <a:t>(Participants may turn to a neighbor and make the sign of the cross on </a:t>
            </a:r>
            <a:r>
              <a:rPr lang="en-US" sz="2400" dirty="0" smtClean="0"/>
              <a:t>their forehead </a:t>
            </a:r>
            <a:r>
              <a:rPr lang="en-US" sz="2400" dirty="0"/>
              <a:t>and share a sign of Christ’s peace</a:t>
            </a:r>
            <a:r>
              <a:rPr lang="en-US" sz="2400" dirty="0" smtClean="0"/>
              <a:t>.)</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3908" y="1884703"/>
            <a:ext cx="2345889" cy="3595232"/>
          </a:xfrm>
          <a:prstGeom prst="rect">
            <a:avLst/>
          </a:prstGeom>
        </p:spPr>
      </p:pic>
      <p:sp>
        <p:nvSpPr>
          <p:cNvPr id="7" name="TextBox 6"/>
          <p:cNvSpPr txBox="1"/>
          <p:nvPr/>
        </p:nvSpPr>
        <p:spPr>
          <a:xfrm>
            <a:off x="433753" y="786650"/>
            <a:ext cx="11324493" cy="769441"/>
          </a:xfrm>
          <a:prstGeom prst="rect">
            <a:avLst/>
          </a:prstGeom>
          <a:noFill/>
        </p:spPr>
        <p:txBody>
          <a:bodyPr wrap="square" rtlCol="0">
            <a:spAutoFit/>
          </a:bodyPr>
          <a:lstStyle/>
          <a:p>
            <a:r>
              <a:rPr lang="en-US" sz="4400" dirty="0"/>
              <a:t>II. How Shall We Talk Together?</a:t>
            </a:r>
          </a:p>
        </p:txBody>
      </p:sp>
    </p:spTree>
    <p:extLst>
      <p:ext uri="{BB962C8B-B14F-4D97-AF65-F5344CB8AC3E}">
        <p14:creationId xmlns:p14="http://schemas.microsoft.com/office/powerpoint/2010/main" val="390579118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6" name="TextBox 5"/>
          <p:cNvSpPr txBox="1"/>
          <p:nvPr/>
        </p:nvSpPr>
        <p:spPr>
          <a:xfrm>
            <a:off x="435429" y="1602696"/>
            <a:ext cx="11001828" cy="4093428"/>
          </a:xfrm>
          <a:prstGeom prst="rect">
            <a:avLst/>
          </a:prstGeom>
          <a:noFill/>
        </p:spPr>
        <p:txBody>
          <a:bodyPr wrap="square" rtlCol="0">
            <a:spAutoFit/>
          </a:bodyPr>
          <a:lstStyle/>
          <a:p>
            <a:r>
              <a:rPr lang="en-US" sz="2800" b="1" dirty="0" smtClean="0"/>
              <a:t>Language and images about God affect faith</a:t>
            </a:r>
          </a:p>
          <a:p>
            <a:endParaRPr lang="en-US" sz="2400" dirty="0"/>
          </a:p>
          <a:p>
            <a:r>
              <a:rPr lang="en-US" sz="2600" dirty="0"/>
              <a:t>If everyday language is so powerful, think about religious language, </a:t>
            </a:r>
            <a:r>
              <a:rPr lang="en-US" sz="2600" dirty="0" smtClean="0"/>
              <a:t>in particular</a:t>
            </a:r>
            <a:r>
              <a:rPr lang="en-US" sz="2600" dirty="0"/>
              <a:t>, language and images for God. </a:t>
            </a:r>
            <a:endParaRPr lang="en-US" sz="2600" dirty="0" smtClean="0"/>
          </a:p>
          <a:p>
            <a:pPr marL="342900" indent="-342900">
              <a:buFont typeface="Arial" panose="020B0604020202020204" pitchFamily="34" charset="0"/>
              <a:buChar char="•"/>
            </a:pPr>
            <a:r>
              <a:rPr lang="en-US" sz="2600" dirty="0" smtClean="0"/>
              <a:t>Words </a:t>
            </a:r>
            <a:r>
              <a:rPr lang="en-US" sz="2600" dirty="0"/>
              <a:t>and images about </a:t>
            </a:r>
            <a:r>
              <a:rPr lang="en-US" sz="2600" dirty="0" smtClean="0"/>
              <a:t>God matter </a:t>
            </a:r>
            <a:r>
              <a:rPr lang="en-US" sz="2600" dirty="0"/>
              <a:t>a great </a:t>
            </a:r>
            <a:r>
              <a:rPr lang="en-US" sz="2600" dirty="0" smtClean="0"/>
              <a:t>deal – they </a:t>
            </a:r>
            <a:r>
              <a:rPr lang="en-US" sz="2600" dirty="0"/>
              <a:t>express understandings of who God is</a:t>
            </a:r>
            <a:r>
              <a:rPr lang="en-US" sz="2600" dirty="0" smtClean="0"/>
              <a:t>. </a:t>
            </a:r>
          </a:p>
          <a:p>
            <a:pPr marL="342900" indent="-342900">
              <a:buFont typeface="Arial" panose="020B0604020202020204" pitchFamily="34" charset="0"/>
              <a:buChar char="•"/>
            </a:pPr>
            <a:r>
              <a:rPr lang="en-US" sz="2600" dirty="0" smtClean="0"/>
              <a:t>Scripture </a:t>
            </a:r>
            <a:r>
              <a:rPr lang="en-US" sz="2600" dirty="0"/>
              <a:t>is full of a variety of images and language about God. They </a:t>
            </a:r>
            <a:r>
              <a:rPr lang="en-US" sz="2600" dirty="0" smtClean="0"/>
              <a:t>are not </a:t>
            </a:r>
            <a:r>
              <a:rPr lang="en-US" sz="2600" dirty="0"/>
              <a:t>literal, and sometimes they are downright paradoxical</a:t>
            </a:r>
            <a:r>
              <a:rPr lang="en-US" sz="2600" dirty="0" smtClean="0"/>
              <a:t>. </a:t>
            </a:r>
          </a:p>
          <a:p>
            <a:pPr marL="342900" indent="-342900">
              <a:buFont typeface="Arial" panose="020B0604020202020204" pitchFamily="34" charset="0"/>
              <a:buChar char="•"/>
            </a:pPr>
            <a:r>
              <a:rPr lang="en-US" sz="2600" dirty="0" smtClean="0"/>
              <a:t>Language </a:t>
            </a:r>
            <a:r>
              <a:rPr lang="en-US" sz="2600" dirty="0"/>
              <a:t>and images about God also affect our understanding </a:t>
            </a:r>
            <a:r>
              <a:rPr lang="en-US" sz="2600" dirty="0" smtClean="0"/>
              <a:t>of ourselves</a:t>
            </a:r>
            <a:r>
              <a:rPr lang="en-US" sz="2600" dirty="0"/>
              <a:t>, both as individuals and as communities.</a:t>
            </a:r>
          </a:p>
        </p:txBody>
      </p:sp>
    </p:spTree>
    <p:extLst>
      <p:ext uri="{BB962C8B-B14F-4D97-AF65-F5344CB8AC3E}">
        <p14:creationId xmlns:p14="http://schemas.microsoft.com/office/powerpoint/2010/main" val="12554271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4" name="TextBox 3"/>
          <p:cNvSpPr txBox="1"/>
          <p:nvPr/>
        </p:nvSpPr>
        <p:spPr>
          <a:xfrm>
            <a:off x="435429" y="1787599"/>
            <a:ext cx="11190513" cy="954107"/>
          </a:xfrm>
          <a:prstGeom prst="rect">
            <a:avLst/>
          </a:prstGeom>
          <a:noFill/>
        </p:spPr>
        <p:txBody>
          <a:bodyPr wrap="square" rtlCol="0">
            <a:spAutoFit/>
          </a:bodyPr>
          <a:lstStyle/>
          <a:p>
            <a:r>
              <a:rPr lang="en-US" sz="2800" dirty="0"/>
              <a:t>When we listen to the needs of others in the body of Christ, how can we </a:t>
            </a:r>
            <a:r>
              <a:rPr lang="en-US" sz="2800" dirty="0" smtClean="0"/>
              <a:t>be pastoral</a:t>
            </a:r>
            <a:r>
              <a:rPr lang="en-US" sz="2800" dirty="0"/>
              <a:t>? How can we proclaim God’s love?</a:t>
            </a:r>
          </a:p>
        </p:txBody>
      </p:sp>
      <p:sp>
        <p:nvSpPr>
          <p:cNvPr id="6" name="TextBox 5"/>
          <p:cNvSpPr txBox="1"/>
          <p:nvPr/>
        </p:nvSpPr>
        <p:spPr>
          <a:xfrm>
            <a:off x="435429" y="2799297"/>
            <a:ext cx="6458857" cy="3447098"/>
          </a:xfrm>
          <a:prstGeom prst="rect">
            <a:avLst/>
          </a:prstGeom>
          <a:noFill/>
          <a:ln>
            <a:solidFill>
              <a:srgbClr val="00AA00"/>
            </a:solidFill>
          </a:ln>
        </p:spPr>
        <p:txBody>
          <a:bodyPr wrap="square" rtlCol="0">
            <a:spAutoFit/>
          </a:bodyPr>
          <a:lstStyle/>
          <a:p>
            <a:r>
              <a:rPr lang="en-US" sz="2000" dirty="0"/>
              <a:t>While walking home after work, Ruth was raped by a </a:t>
            </a:r>
            <a:r>
              <a:rPr lang="en-US" sz="2000" dirty="0" smtClean="0"/>
              <a:t>stranger posing </a:t>
            </a:r>
            <a:r>
              <a:rPr lang="en-US" sz="2000" dirty="0"/>
              <a:t>as a jogger. She was a teenager. Days afterward, </a:t>
            </a:r>
            <a:r>
              <a:rPr lang="en-US" sz="2000" dirty="0" smtClean="0"/>
              <a:t>he called </a:t>
            </a:r>
            <a:r>
              <a:rPr lang="en-US" sz="2000" dirty="0"/>
              <a:t>her house, bringing more terror to her parents. He </a:t>
            </a:r>
            <a:r>
              <a:rPr lang="en-US" sz="2000" dirty="0" smtClean="0"/>
              <a:t>was never </a:t>
            </a:r>
            <a:r>
              <a:rPr lang="en-US" sz="2000" dirty="0"/>
              <a:t>apprehended. Fear and anger covered her and her family</a:t>
            </a:r>
            <a:r>
              <a:rPr lang="en-US" sz="2000" dirty="0" smtClean="0"/>
              <a:t>. Many </a:t>
            </a:r>
            <a:r>
              <a:rPr lang="en-US" sz="2000" dirty="0"/>
              <a:t>images of God fed them in their grief. </a:t>
            </a:r>
            <a:endParaRPr lang="en-US" sz="2000" dirty="0" smtClean="0"/>
          </a:p>
          <a:p>
            <a:endParaRPr lang="en-US" sz="2000" dirty="0"/>
          </a:p>
          <a:p>
            <a:r>
              <a:rPr lang="en-US" sz="2000" dirty="0" smtClean="0"/>
              <a:t>Now </a:t>
            </a:r>
            <a:r>
              <a:rPr lang="en-US" sz="2000" dirty="0"/>
              <a:t>an adult, </a:t>
            </a:r>
            <a:r>
              <a:rPr lang="en-US" sz="2000" dirty="0" smtClean="0"/>
              <a:t>Ruth is </a:t>
            </a:r>
            <a:r>
              <a:rPr lang="en-US" sz="2000" dirty="0"/>
              <a:t>one of many survivors of violence who say that </a:t>
            </a:r>
            <a:r>
              <a:rPr lang="en-US" sz="2000" dirty="0" smtClean="0"/>
              <a:t>predominantly male-identified </a:t>
            </a:r>
            <a:r>
              <a:rPr lang="en-US" sz="2000" dirty="0"/>
              <a:t>language and images of God hurt. Instead, </a:t>
            </a:r>
            <a:r>
              <a:rPr lang="en-US" sz="2000" dirty="0" smtClean="0"/>
              <a:t>she experiences </a:t>
            </a:r>
            <a:r>
              <a:rPr lang="en-US" sz="2000" dirty="0"/>
              <a:t>God’s love and healing through God as woman</a:t>
            </a:r>
            <a:r>
              <a:rPr lang="en-US" sz="2000" dirty="0" smtClean="0"/>
              <a:t>, God </a:t>
            </a:r>
            <a:r>
              <a:rPr lang="en-US" sz="2000" dirty="0"/>
              <a:t>as mother, God like her.</a:t>
            </a:r>
            <a:r>
              <a:rPr lang="en-US" sz="2000" baseline="30000" dirty="0"/>
              <a:t>2</a:t>
            </a:r>
          </a:p>
        </p:txBody>
      </p:sp>
      <p:sp>
        <p:nvSpPr>
          <p:cNvPr id="7" name="TextBox 6"/>
          <p:cNvSpPr txBox="1"/>
          <p:nvPr/>
        </p:nvSpPr>
        <p:spPr>
          <a:xfrm>
            <a:off x="7242629" y="2768520"/>
            <a:ext cx="4383313" cy="3477875"/>
          </a:xfrm>
          <a:prstGeom prst="rect">
            <a:avLst/>
          </a:prstGeom>
          <a:noFill/>
          <a:ln>
            <a:solidFill>
              <a:srgbClr val="00AA00"/>
            </a:solidFill>
          </a:ln>
        </p:spPr>
        <p:txBody>
          <a:bodyPr wrap="square" rtlCol="0">
            <a:spAutoFit/>
          </a:bodyPr>
          <a:lstStyle/>
          <a:p>
            <a:r>
              <a:rPr lang="en-US" sz="2000" dirty="0"/>
              <a:t>A man in prison was visited by a young pastor who had </a:t>
            </a:r>
            <a:r>
              <a:rPr lang="en-US" sz="2000" dirty="0" smtClean="0"/>
              <a:t>been assigned </a:t>
            </a:r>
            <a:r>
              <a:rPr lang="en-US" sz="2000" dirty="0"/>
              <a:t>there by his seminary. The pastor tried to console the </a:t>
            </a:r>
            <a:r>
              <a:rPr lang="en-US" sz="2000" dirty="0" smtClean="0"/>
              <a:t>man by </a:t>
            </a:r>
            <a:r>
              <a:rPr lang="en-US" sz="2000" dirty="0"/>
              <a:t>assuring him of the love of God the Father. The man stopped </a:t>
            </a:r>
            <a:r>
              <a:rPr lang="en-US" sz="2000" dirty="0" smtClean="0"/>
              <a:t>the pastor</a:t>
            </a:r>
            <a:r>
              <a:rPr lang="en-US" sz="2000" dirty="0"/>
              <a:t>. “Don’t talk to me about a father’s love. I only saw my father </a:t>
            </a:r>
            <a:r>
              <a:rPr lang="en-US" sz="2000" dirty="0" smtClean="0"/>
              <a:t>a few </a:t>
            </a:r>
            <a:r>
              <a:rPr lang="en-US" sz="2000" dirty="0"/>
              <a:t>times in my life, and each time he beat me. He abused me </a:t>
            </a:r>
            <a:r>
              <a:rPr lang="en-US" sz="2000" dirty="0" smtClean="0"/>
              <a:t>and my </a:t>
            </a:r>
            <a:r>
              <a:rPr lang="en-US" sz="2000" dirty="0"/>
              <a:t>mother and my sisters and brothers. That’s what I know of fathers.”</a:t>
            </a:r>
            <a:r>
              <a:rPr lang="en-US" sz="2000" baseline="30000" dirty="0"/>
              <a:t>3</a:t>
            </a:r>
          </a:p>
        </p:txBody>
      </p:sp>
      <p:sp>
        <p:nvSpPr>
          <p:cNvPr id="10" name="Rectangle 9"/>
          <p:cNvSpPr/>
          <p:nvPr/>
        </p:nvSpPr>
        <p:spPr>
          <a:xfrm>
            <a:off x="87086" y="2419216"/>
            <a:ext cx="696687" cy="1107996"/>
          </a:xfrm>
          <a:prstGeom prst="rect">
            <a:avLst/>
          </a:prstGeom>
        </p:spPr>
        <p:txBody>
          <a:bodyPr wrap="square">
            <a:spAutoFit/>
          </a:bodyPr>
          <a:lstStyle/>
          <a:p>
            <a:r>
              <a:rPr lang="en-US" sz="6600" b="1" dirty="0" smtClean="0">
                <a:solidFill>
                  <a:srgbClr val="B7FFB7"/>
                </a:solidFill>
              </a:rPr>
              <a:t>1</a:t>
            </a:r>
            <a:endParaRPr lang="en-US" sz="6600" b="1" dirty="0">
              <a:solidFill>
                <a:srgbClr val="B7FFB7"/>
              </a:solidFill>
            </a:endParaRPr>
          </a:p>
        </p:txBody>
      </p:sp>
      <p:sp>
        <p:nvSpPr>
          <p:cNvPr id="11" name="Rectangle 10"/>
          <p:cNvSpPr/>
          <p:nvPr/>
        </p:nvSpPr>
        <p:spPr>
          <a:xfrm>
            <a:off x="6894285" y="2432236"/>
            <a:ext cx="696687" cy="1107996"/>
          </a:xfrm>
          <a:prstGeom prst="rect">
            <a:avLst/>
          </a:prstGeom>
        </p:spPr>
        <p:txBody>
          <a:bodyPr wrap="square">
            <a:spAutoFit/>
          </a:bodyPr>
          <a:lstStyle/>
          <a:p>
            <a:r>
              <a:rPr lang="en-US" sz="6600" b="1" dirty="0" smtClean="0">
                <a:solidFill>
                  <a:srgbClr val="B7FFB7"/>
                </a:solidFill>
              </a:rPr>
              <a:t>2</a:t>
            </a:r>
            <a:endParaRPr lang="en-US" sz="6600" b="1" dirty="0">
              <a:solidFill>
                <a:srgbClr val="B7FFB7"/>
              </a:solidFill>
            </a:endParaRPr>
          </a:p>
        </p:txBody>
      </p:sp>
    </p:spTree>
    <p:extLst>
      <p:ext uri="{BB962C8B-B14F-4D97-AF65-F5344CB8AC3E}">
        <p14:creationId xmlns:p14="http://schemas.microsoft.com/office/powerpoint/2010/main" val="412421907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4" name="TextBox 3"/>
          <p:cNvSpPr txBox="1"/>
          <p:nvPr/>
        </p:nvSpPr>
        <p:spPr>
          <a:xfrm>
            <a:off x="433752" y="1463623"/>
            <a:ext cx="11324493" cy="954107"/>
          </a:xfrm>
          <a:prstGeom prst="rect">
            <a:avLst/>
          </a:prstGeom>
          <a:noFill/>
        </p:spPr>
        <p:txBody>
          <a:bodyPr wrap="square" rtlCol="0">
            <a:spAutoFit/>
          </a:bodyPr>
          <a:lstStyle/>
          <a:p>
            <a:r>
              <a:rPr lang="en-US" sz="2800" dirty="0"/>
              <a:t>When we listen to the needs of others in the body of Christ, how can we </a:t>
            </a:r>
            <a:r>
              <a:rPr lang="en-US" sz="2800" dirty="0" smtClean="0"/>
              <a:t>be pastoral</a:t>
            </a:r>
            <a:r>
              <a:rPr lang="en-US" sz="2800" dirty="0"/>
              <a:t>? How can we proclaim God’s love?</a:t>
            </a:r>
          </a:p>
        </p:txBody>
      </p:sp>
      <p:sp>
        <p:nvSpPr>
          <p:cNvPr id="6" name="TextBox 5"/>
          <p:cNvSpPr txBox="1"/>
          <p:nvPr/>
        </p:nvSpPr>
        <p:spPr>
          <a:xfrm>
            <a:off x="433753" y="2422188"/>
            <a:ext cx="11324493" cy="4216539"/>
          </a:xfrm>
          <a:prstGeom prst="rect">
            <a:avLst/>
          </a:prstGeom>
          <a:noFill/>
          <a:ln>
            <a:solidFill>
              <a:srgbClr val="00AA00"/>
            </a:solidFill>
          </a:ln>
        </p:spPr>
        <p:txBody>
          <a:bodyPr wrap="square" rtlCol="0">
            <a:spAutoFit/>
          </a:bodyPr>
          <a:lstStyle/>
          <a:p>
            <a:r>
              <a:rPr lang="en-US" sz="2000" dirty="0"/>
              <a:t>With great joy, we gathered for the baptism of our granddaughter</a:t>
            </a:r>
            <a:r>
              <a:rPr lang="en-US" sz="2000" dirty="0" smtClean="0"/>
              <a:t>, Hannah</a:t>
            </a:r>
            <a:r>
              <a:rPr lang="en-US" sz="2000" dirty="0"/>
              <a:t>. Though I believe Scripture’s promise that Hannah is </a:t>
            </a:r>
            <a:r>
              <a:rPr lang="en-US" sz="2000" dirty="0" smtClean="0"/>
              <a:t>created in </a:t>
            </a:r>
            <a:r>
              <a:rPr lang="en-US" sz="2000" dirty="0"/>
              <a:t>the image of God, I was troubled that her baptismal </a:t>
            </a:r>
            <a:r>
              <a:rPr lang="en-US" sz="2000" dirty="0" smtClean="0"/>
              <a:t>service included </a:t>
            </a:r>
            <a:r>
              <a:rPr lang="en-US" sz="2000" dirty="0"/>
              <a:t>only male and neutral language for God. Yes, I know </a:t>
            </a:r>
            <a:r>
              <a:rPr lang="en-US" sz="2000" dirty="0" smtClean="0"/>
              <a:t>the theological </a:t>
            </a:r>
            <a:r>
              <a:rPr lang="en-US" sz="2000" dirty="0"/>
              <a:t>and ecumenical reasons for baptizing in the name </a:t>
            </a:r>
            <a:r>
              <a:rPr lang="en-US" sz="2000" dirty="0" smtClean="0"/>
              <a:t>of the </a:t>
            </a:r>
            <a:r>
              <a:rPr lang="en-US" sz="2000" dirty="0"/>
              <a:t>Father, Son and Holy Spirit; still I wondered why other parts of </a:t>
            </a:r>
            <a:r>
              <a:rPr lang="en-US" sz="2000" dirty="0" smtClean="0"/>
              <a:t>the liturgy </a:t>
            </a:r>
            <a:r>
              <a:rPr lang="en-US" sz="2000" dirty="0"/>
              <a:t>didn’t include more expansive images for God (Mother of </a:t>
            </a:r>
            <a:r>
              <a:rPr lang="en-US" sz="2000" dirty="0" smtClean="0"/>
              <a:t>all life</a:t>
            </a:r>
            <a:r>
              <a:rPr lang="en-US" sz="2000" dirty="0"/>
              <a:t>; Holy Wisdom calling us to her table</a:t>
            </a:r>
            <a:r>
              <a:rPr lang="en-US" sz="2000" dirty="0" smtClean="0"/>
              <a:t>).</a:t>
            </a:r>
          </a:p>
          <a:p>
            <a:endParaRPr lang="en-US" sz="1000" dirty="0"/>
          </a:p>
          <a:p>
            <a:r>
              <a:rPr lang="en-US" sz="2000" dirty="0" smtClean="0"/>
              <a:t>And </a:t>
            </a:r>
            <a:r>
              <a:rPr lang="en-US" sz="2000" dirty="0"/>
              <a:t>then I wondered: Would it be so surprising if Hannah were </a:t>
            </a:r>
            <a:r>
              <a:rPr lang="en-US" sz="2000" dirty="0" smtClean="0"/>
              <a:t>to struggle </a:t>
            </a:r>
            <a:r>
              <a:rPr lang="en-US" sz="2000" dirty="0"/>
              <a:t>more than her older brother in seeing herself in the </a:t>
            </a:r>
            <a:r>
              <a:rPr lang="en-US" sz="2000" dirty="0" smtClean="0"/>
              <a:t>divine image</a:t>
            </a:r>
            <a:r>
              <a:rPr lang="en-US" sz="2000" dirty="0"/>
              <a:t>? If the worship they experience uses mostly male </a:t>
            </a:r>
            <a:r>
              <a:rPr lang="en-US" sz="2000" dirty="0" smtClean="0"/>
              <a:t>pronouns and </a:t>
            </a:r>
            <a:r>
              <a:rPr lang="en-US" sz="2000" dirty="0"/>
              <a:t>images to speak of God, wouldn’t it be entirely possible for </a:t>
            </a:r>
            <a:r>
              <a:rPr lang="en-US" sz="2000" dirty="0" smtClean="0"/>
              <a:t>our grandson </a:t>
            </a:r>
            <a:r>
              <a:rPr lang="en-US" sz="2000" dirty="0"/>
              <a:t>to carry a deeper sense that he bears God’s image</a:t>
            </a:r>
            <a:r>
              <a:rPr lang="en-US" sz="2000" dirty="0" smtClean="0"/>
              <a:t>?</a:t>
            </a:r>
          </a:p>
          <a:p>
            <a:endParaRPr lang="en-US" sz="1000" dirty="0"/>
          </a:p>
          <a:p>
            <a:r>
              <a:rPr lang="en-US" sz="2000" dirty="0"/>
              <a:t>To be sure, incorporating more expansive images for God </a:t>
            </a:r>
            <a:r>
              <a:rPr lang="en-US" sz="2000" dirty="0" smtClean="0"/>
              <a:t>doesn’t mean </a:t>
            </a:r>
            <a:r>
              <a:rPr lang="en-US" sz="2000" dirty="0"/>
              <a:t>we abandon cherished prayers like the “Our Father.” </a:t>
            </a:r>
            <a:r>
              <a:rPr lang="en-US" sz="2000" dirty="0" smtClean="0"/>
              <a:t>We simply </a:t>
            </a:r>
            <a:r>
              <a:rPr lang="en-US" sz="2000" dirty="0"/>
              <a:t>find other places to incorporate female images – images </a:t>
            </a:r>
            <a:r>
              <a:rPr lang="en-US" sz="2000" dirty="0" smtClean="0"/>
              <a:t>from Scripture </a:t>
            </a:r>
            <a:r>
              <a:rPr lang="en-US" sz="2000" dirty="0"/>
              <a:t>– so that all people, including Hannah, may more </a:t>
            </a:r>
            <a:r>
              <a:rPr lang="en-US" sz="2000" dirty="0" smtClean="0"/>
              <a:t>clearly hear </a:t>
            </a:r>
            <a:r>
              <a:rPr lang="en-US" sz="2000" dirty="0"/>
              <a:t>the good news of God’s love for them.</a:t>
            </a:r>
            <a:r>
              <a:rPr lang="en-US" sz="2000" baseline="30000" dirty="0"/>
              <a:t>4</a:t>
            </a:r>
          </a:p>
        </p:txBody>
      </p:sp>
      <p:sp>
        <p:nvSpPr>
          <p:cNvPr id="7" name="Rectangle 6"/>
          <p:cNvSpPr/>
          <p:nvPr/>
        </p:nvSpPr>
        <p:spPr>
          <a:xfrm>
            <a:off x="87086" y="2419216"/>
            <a:ext cx="696687" cy="1107996"/>
          </a:xfrm>
          <a:prstGeom prst="rect">
            <a:avLst/>
          </a:prstGeom>
        </p:spPr>
        <p:txBody>
          <a:bodyPr wrap="square">
            <a:spAutoFit/>
          </a:bodyPr>
          <a:lstStyle/>
          <a:p>
            <a:r>
              <a:rPr lang="en-US" sz="6600" b="1" dirty="0" smtClean="0">
                <a:solidFill>
                  <a:srgbClr val="B7FFB7"/>
                </a:solidFill>
              </a:rPr>
              <a:t>3</a:t>
            </a:r>
            <a:endParaRPr lang="en-US" sz="6600" b="1" dirty="0">
              <a:solidFill>
                <a:srgbClr val="B7FFB7"/>
              </a:solidFill>
            </a:endParaRPr>
          </a:p>
        </p:txBody>
      </p:sp>
    </p:spTree>
    <p:extLst>
      <p:ext uri="{BB962C8B-B14F-4D97-AF65-F5344CB8AC3E}">
        <p14:creationId xmlns:p14="http://schemas.microsoft.com/office/powerpoint/2010/main" val="387348684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707886"/>
          </a:xfrm>
          <a:prstGeom prst="rect">
            <a:avLst/>
          </a:prstGeom>
          <a:noFill/>
        </p:spPr>
        <p:txBody>
          <a:bodyPr wrap="square" rtlCol="0">
            <a:spAutoFit/>
          </a:bodyPr>
          <a:lstStyle/>
          <a:p>
            <a:r>
              <a:rPr lang="en-US" sz="4000" dirty="0" smtClean="0"/>
              <a:t>I. How do Words and Images Shape and Affect Us?</a:t>
            </a:r>
            <a:endParaRPr lang="en-US" sz="4000" dirty="0"/>
          </a:p>
        </p:txBody>
      </p:sp>
      <p:sp>
        <p:nvSpPr>
          <p:cNvPr id="4" name="TextBox 3"/>
          <p:cNvSpPr txBox="1"/>
          <p:nvPr/>
        </p:nvSpPr>
        <p:spPr>
          <a:xfrm>
            <a:off x="435429" y="1787599"/>
            <a:ext cx="11324493" cy="1815882"/>
          </a:xfrm>
          <a:prstGeom prst="rect">
            <a:avLst/>
          </a:prstGeom>
          <a:noFill/>
        </p:spPr>
        <p:txBody>
          <a:bodyPr wrap="square" rtlCol="0">
            <a:spAutoFit/>
          </a:bodyPr>
          <a:lstStyle/>
          <a:p>
            <a:r>
              <a:rPr lang="en-US" sz="2800" dirty="0"/>
              <a:t>When we listen to the needs of others in the body of Christ, how can we </a:t>
            </a:r>
            <a:r>
              <a:rPr lang="en-US" sz="2800" dirty="0" smtClean="0"/>
              <a:t>be pastoral</a:t>
            </a:r>
            <a:r>
              <a:rPr lang="en-US" sz="2800" dirty="0"/>
              <a:t>? </a:t>
            </a:r>
            <a:endParaRPr lang="en-US" sz="2800" dirty="0" smtClean="0"/>
          </a:p>
          <a:p>
            <a:endParaRPr lang="en-US" sz="2800" dirty="0" smtClean="0"/>
          </a:p>
          <a:p>
            <a:r>
              <a:rPr lang="en-US" sz="2800" dirty="0" smtClean="0"/>
              <a:t>How </a:t>
            </a:r>
            <a:r>
              <a:rPr lang="en-US" sz="2800" dirty="0"/>
              <a:t>can we proclaim God’s love?</a:t>
            </a:r>
          </a:p>
        </p:txBody>
      </p:sp>
    </p:spTree>
    <p:extLst>
      <p:ext uri="{BB962C8B-B14F-4D97-AF65-F5344CB8AC3E}">
        <p14:creationId xmlns:p14="http://schemas.microsoft.com/office/powerpoint/2010/main" val="32334663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509386" y="2171644"/>
            <a:ext cx="11173227" cy="1384995"/>
          </a:xfrm>
          <a:prstGeom prst="rect">
            <a:avLst/>
          </a:prstGeom>
          <a:noFill/>
        </p:spPr>
        <p:txBody>
          <a:bodyPr wrap="square" rtlCol="0">
            <a:spAutoFit/>
          </a:bodyPr>
          <a:lstStyle/>
          <a:p>
            <a:r>
              <a:rPr lang="en-US" sz="2800" dirty="0"/>
              <a:t>When we seek to proclaim the good news of God’s love in Christ in </a:t>
            </a:r>
            <a:r>
              <a:rPr lang="en-US" sz="2800" dirty="0" smtClean="0"/>
              <a:t>ways that </a:t>
            </a:r>
            <a:r>
              <a:rPr lang="en-US" sz="2800" dirty="0"/>
              <a:t>minister to many people, we can turn to Scripture and theology </a:t>
            </a:r>
            <a:r>
              <a:rPr lang="en-US" sz="2800" dirty="0" smtClean="0"/>
              <a:t>for resources</a:t>
            </a:r>
            <a:r>
              <a:rPr lang="en-US" sz="2800" dirty="0"/>
              <a:t>.</a:t>
            </a:r>
          </a:p>
        </p:txBody>
      </p:sp>
    </p:spTree>
    <p:extLst>
      <p:ext uri="{BB962C8B-B14F-4D97-AF65-F5344CB8AC3E}">
        <p14:creationId xmlns:p14="http://schemas.microsoft.com/office/powerpoint/2010/main" val="197588665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433755" y="2171643"/>
            <a:ext cx="7884336" cy="4093428"/>
          </a:xfrm>
          <a:prstGeom prst="rect">
            <a:avLst/>
          </a:prstGeom>
          <a:noFill/>
        </p:spPr>
        <p:txBody>
          <a:bodyPr wrap="square" rtlCol="0">
            <a:spAutoFit/>
          </a:bodyPr>
          <a:lstStyle/>
          <a:p>
            <a:pPr marL="457200" indent="-457200">
              <a:buFont typeface="+mj-lt"/>
              <a:buAutoNum type="arabicPeriod"/>
            </a:pPr>
            <a:r>
              <a:rPr lang="en-US" sz="2000" dirty="0" smtClean="0"/>
              <a:t>“</a:t>
            </a:r>
            <a:r>
              <a:rPr lang="en-US" sz="2000" dirty="0"/>
              <a:t>The Rock, his work is perfect, and </a:t>
            </a:r>
            <a:r>
              <a:rPr lang="en-US" sz="2000" dirty="0" smtClean="0"/>
              <a:t>all his </a:t>
            </a:r>
            <a:r>
              <a:rPr lang="en-US" sz="2000" dirty="0"/>
              <a:t>ways are just.” (Deuteronomy 32:4a</a:t>
            </a:r>
            <a:r>
              <a:rPr lang="en-US" sz="2000" dirty="0" smtClean="0"/>
              <a:t>) “</a:t>
            </a:r>
            <a:r>
              <a:rPr lang="en-US" sz="2000" dirty="0"/>
              <a:t>You were unmindful of the Rock </a:t>
            </a:r>
            <a:r>
              <a:rPr lang="en-US" sz="2000" dirty="0" smtClean="0"/>
              <a:t>that bore </a:t>
            </a:r>
            <a:r>
              <a:rPr lang="en-US" sz="2000" dirty="0"/>
              <a:t>you; you forgot the God who </a:t>
            </a:r>
            <a:r>
              <a:rPr lang="en-US" sz="2000" dirty="0" smtClean="0"/>
              <a:t>gave you </a:t>
            </a:r>
            <a:r>
              <a:rPr lang="en-US" sz="2000" dirty="0"/>
              <a:t>birth.” (Deuteronomy 32:18</a:t>
            </a:r>
            <a:r>
              <a:rPr lang="en-US" sz="2000" dirty="0" smtClean="0"/>
              <a:t>) “</a:t>
            </a:r>
            <a:r>
              <a:rPr lang="en-US" sz="2000" dirty="0"/>
              <a:t>Indeed their rock is not like our Rock</a:t>
            </a:r>
            <a:r>
              <a:rPr lang="en-US" sz="2000" dirty="0" smtClean="0"/>
              <a:t>; our </a:t>
            </a:r>
            <a:r>
              <a:rPr lang="en-US" sz="2000" dirty="0"/>
              <a:t>enemies are fools</a:t>
            </a:r>
            <a:r>
              <a:rPr lang="en-US" sz="2000" dirty="0" smtClean="0"/>
              <a:t>.” (</a:t>
            </a:r>
            <a:r>
              <a:rPr lang="en-US" sz="2000" dirty="0"/>
              <a:t>Deuteronomy 32:31</a:t>
            </a:r>
            <a:r>
              <a:rPr lang="en-US" sz="2000" dirty="0" smtClean="0"/>
              <a:t>)</a:t>
            </a:r>
          </a:p>
          <a:p>
            <a:pPr marL="457200" indent="-457200">
              <a:buFont typeface="+mj-lt"/>
              <a:buAutoNum type="arabicPeriod"/>
            </a:pPr>
            <a:endParaRPr lang="en-US" sz="2000" dirty="0"/>
          </a:p>
          <a:p>
            <a:pPr marL="457200" indent="-457200">
              <a:buFont typeface="+mj-lt"/>
              <a:buAutoNum type="arabicPeriod"/>
            </a:pPr>
            <a:r>
              <a:rPr lang="en-US" sz="2000" dirty="0" smtClean="0"/>
              <a:t>“</a:t>
            </a:r>
            <a:r>
              <a:rPr lang="en-US" sz="2000" dirty="0"/>
              <a:t>The LORD is my light and </a:t>
            </a:r>
            <a:r>
              <a:rPr lang="en-US" sz="2000" dirty="0" smtClean="0"/>
              <a:t>my salvation</a:t>
            </a:r>
            <a:r>
              <a:rPr lang="en-US" sz="2000" dirty="0"/>
              <a:t>; whom shall I fear</a:t>
            </a:r>
            <a:r>
              <a:rPr lang="en-US" sz="2000" dirty="0" smtClean="0"/>
              <a:t>?” (</a:t>
            </a:r>
            <a:r>
              <a:rPr lang="en-US" sz="2000" dirty="0"/>
              <a:t>Psalm </a:t>
            </a:r>
            <a:r>
              <a:rPr lang="en-US" sz="2000" dirty="0" smtClean="0"/>
              <a:t>27:1)</a:t>
            </a:r>
          </a:p>
          <a:p>
            <a:pPr marL="457200" indent="-457200">
              <a:buFont typeface="+mj-lt"/>
              <a:buAutoNum type="arabicPeriod"/>
            </a:pPr>
            <a:endParaRPr lang="en-US" sz="2000" dirty="0"/>
          </a:p>
          <a:p>
            <a:pPr marL="457200" indent="-457200">
              <a:buFont typeface="+mj-lt"/>
              <a:buAutoNum type="arabicPeriod"/>
            </a:pPr>
            <a:r>
              <a:rPr lang="en-US" sz="2000" dirty="0" smtClean="0"/>
              <a:t>The </a:t>
            </a:r>
            <a:r>
              <a:rPr lang="en-US" sz="2000" dirty="0"/>
              <a:t>LORD says to Israel of those </a:t>
            </a:r>
            <a:r>
              <a:rPr lang="en-US" sz="2000" dirty="0" smtClean="0"/>
              <a:t>who are </a:t>
            </a:r>
            <a:r>
              <a:rPr lang="en-US" sz="2000" dirty="0"/>
              <a:t>wayward, “I will fall upon them </a:t>
            </a:r>
            <a:r>
              <a:rPr lang="en-US" sz="2000" dirty="0" smtClean="0"/>
              <a:t>like a </a:t>
            </a:r>
            <a:r>
              <a:rPr lang="en-US" sz="2000" dirty="0"/>
              <a:t>bear robbed of her cubs, and </a:t>
            </a:r>
            <a:r>
              <a:rPr lang="en-US" sz="2000" dirty="0" smtClean="0"/>
              <a:t>will tear </a:t>
            </a:r>
            <a:r>
              <a:rPr lang="en-US" sz="2000" dirty="0"/>
              <a:t>open the covering of their heart</a:t>
            </a:r>
            <a:r>
              <a:rPr lang="en-US" sz="2000" dirty="0" smtClean="0"/>
              <a:t>; there </a:t>
            </a:r>
            <a:r>
              <a:rPr lang="en-US" sz="2000" dirty="0"/>
              <a:t>I will devour them like a lion, </a:t>
            </a:r>
            <a:r>
              <a:rPr lang="en-US" sz="2000" dirty="0" smtClean="0"/>
              <a:t>as a </a:t>
            </a:r>
            <a:r>
              <a:rPr lang="en-US" sz="2000" dirty="0"/>
              <a:t>wild animal would mangle them</a:t>
            </a:r>
            <a:r>
              <a:rPr lang="en-US" sz="2000" dirty="0" smtClean="0"/>
              <a:t>.” (</a:t>
            </a:r>
            <a:r>
              <a:rPr lang="en-US" sz="2000" dirty="0"/>
              <a:t>Hosea 13:8</a:t>
            </a:r>
            <a:r>
              <a:rPr lang="en-US" sz="2000" dirty="0" smtClean="0"/>
              <a:t>)</a:t>
            </a:r>
            <a:endParaRPr lang="en-US" sz="2000" dirty="0"/>
          </a:p>
        </p:txBody>
      </p:sp>
      <p:sp>
        <p:nvSpPr>
          <p:cNvPr id="6" name="TextBox 5"/>
          <p:cNvSpPr txBox="1"/>
          <p:nvPr/>
        </p:nvSpPr>
        <p:spPr>
          <a:xfrm>
            <a:off x="8657303" y="2403152"/>
            <a:ext cx="3102619" cy="3108543"/>
          </a:xfrm>
          <a:prstGeom prst="rect">
            <a:avLst/>
          </a:prstGeom>
          <a:noFill/>
          <a:ln>
            <a:solidFill>
              <a:srgbClr val="00AA00"/>
            </a:solidFill>
          </a:ln>
        </p:spPr>
        <p:txBody>
          <a:bodyPr wrap="square" rtlCol="0">
            <a:spAutoFit/>
          </a:bodyPr>
          <a:lstStyle/>
          <a:p>
            <a:r>
              <a:rPr lang="en-US" sz="2800" i="1" dirty="0"/>
              <a:t>What do you think these images say about God</a:t>
            </a:r>
            <a:r>
              <a:rPr lang="en-US" sz="2800" i="1" dirty="0" smtClean="0"/>
              <a:t>?</a:t>
            </a:r>
          </a:p>
          <a:p>
            <a:endParaRPr lang="en-US" sz="2800" i="1" dirty="0"/>
          </a:p>
          <a:p>
            <a:r>
              <a:rPr lang="en-US" sz="2800" i="1" dirty="0" smtClean="0"/>
              <a:t>What </a:t>
            </a:r>
            <a:r>
              <a:rPr lang="en-US" sz="2800" i="1" dirty="0"/>
              <a:t>do you think these images say about humankind?</a:t>
            </a:r>
            <a:endParaRPr lang="en-US" sz="2800" dirty="0"/>
          </a:p>
        </p:txBody>
      </p:sp>
    </p:spTree>
    <p:extLst>
      <p:ext uri="{BB962C8B-B14F-4D97-AF65-F5344CB8AC3E}">
        <p14:creationId xmlns:p14="http://schemas.microsoft.com/office/powerpoint/2010/main" val="340786533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433753" y="2171643"/>
            <a:ext cx="8798737" cy="4401205"/>
          </a:xfrm>
          <a:prstGeom prst="rect">
            <a:avLst/>
          </a:prstGeom>
          <a:noFill/>
        </p:spPr>
        <p:txBody>
          <a:bodyPr wrap="square" rtlCol="0">
            <a:spAutoFit/>
          </a:bodyPr>
          <a:lstStyle/>
          <a:p>
            <a:pPr marL="457200" indent="-457200">
              <a:buFont typeface="+mj-lt"/>
              <a:buAutoNum type="arabicPeriod" startAt="4"/>
            </a:pPr>
            <a:r>
              <a:rPr lang="es-ES" sz="2000" dirty="0" err="1" smtClean="0"/>
              <a:t>Jesus</a:t>
            </a:r>
            <a:r>
              <a:rPr lang="es-ES" sz="2000" dirty="0" smtClean="0"/>
              <a:t> </a:t>
            </a:r>
            <a:r>
              <a:rPr lang="es-ES" sz="2000" dirty="0" err="1"/>
              <a:t>says</a:t>
            </a:r>
            <a:r>
              <a:rPr lang="es-ES" sz="2000" dirty="0"/>
              <a:t>: “</a:t>
            </a:r>
            <a:r>
              <a:rPr lang="es-ES" sz="2000" dirty="0" err="1"/>
              <a:t>Jerusalem</a:t>
            </a:r>
            <a:r>
              <a:rPr lang="es-ES" sz="2000" dirty="0"/>
              <a:t>, </a:t>
            </a:r>
            <a:r>
              <a:rPr lang="es-ES" sz="2000" dirty="0" err="1"/>
              <a:t>Jerusalem</a:t>
            </a:r>
            <a:r>
              <a:rPr lang="es-ES" sz="2000" dirty="0" smtClean="0"/>
              <a:t>, </a:t>
            </a:r>
            <a:r>
              <a:rPr lang="en-US" sz="2000" dirty="0" smtClean="0"/>
              <a:t>the </a:t>
            </a:r>
            <a:r>
              <a:rPr lang="en-US" sz="2000" dirty="0"/>
              <a:t>city that kills the prophets </a:t>
            </a:r>
            <a:r>
              <a:rPr lang="en-US" sz="2000" dirty="0" smtClean="0"/>
              <a:t>and stones </a:t>
            </a:r>
            <a:r>
              <a:rPr lang="en-US" sz="2000" dirty="0"/>
              <a:t>those who are sent to it! </a:t>
            </a:r>
            <a:r>
              <a:rPr lang="en-US" sz="2000" dirty="0" smtClean="0"/>
              <a:t>How often </a:t>
            </a:r>
            <a:r>
              <a:rPr lang="en-US" sz="2000" dirty="0"/>
              <a:t>I have longed to gather </a:t>
            </a:r>
            <a:r>
              <a:rPr lang="en-US" sz="2000" dirty="0" smtClean="0"/>
              <a:t>your children </a:t>
            </a:r>
            <a:r>
              <a:rPr lang="en-US" sz="2000" dirty="0"/>
              <a:t>together, as a hen gathers </a:t>
            </a:r>
            <a:r>
              <a:rPr lang="en-US" sz="2000" dirty="0" smtClean="0"/>
              <a:t>her chicks </a:t>
            </a:r>
            <a:r>
              <a:rPr lang="en-US" sz="2000" dirty="0"/>
              <a:t>under her wings, and you </a:t>
            </a:r>
            <a:r>
              <a:rPr lang="en-US" sz="2000" dirty="0" smtClean="0"/>
              <a:t>were not </a:t>
            </a:r>
            <a:r>
              <a:rPr lang="en-US" sz="2000" dirty="0"/>
              <a:t>willing.” (Matthew 23:37</a:t>
            </a:r>
            <a:r>
              <a:rPr lang="en-US" sz="2000" dirty="0" smtClean="0"/>
              <a:t>) </a:t>
            </a:r>
          </a:p>
          <a:p>
            <a:pPr marL="457200" indent="-457200">
              <a:buFont typeface="+mj-lt"/>
              <a:buAutoNum type="arabicPeriod" startAt="4"/>
            </a:pPr>
            <a:endParaRPr lang="en-US" sz="1000" dirty="0"/>
          </a:p>
          <a:p>
            <a:pPr marL="457200" indent="-457200">
              <a:buFont typeface="+mj-lt"/>
              <a:buAutoNum type="arabicPeriod" startAt="4"/>
            </a:pPr>
            <a:r>
              <a:rPr lang="en-US" sz="2000" dirty="0" smtClean="0"/>
              <a:t>“</a:t>
            </a:r>
            <a:r>
              <a:rPr lang="en-US" sz="2000" dirty="0"/>
              <a:t>Which one of you, having a </a:t>
            </a:r>
            <a:r>
              <a:rPr lang="en-US" sz="2000" dirty="0" smtClean="0"/>
              <a:t>hundred sheep </a:t>
            </a:r>
            <a:r>
              <a:rPr lang="en-US" sz="2000" dirty="0"/>
              <a:t>and losing one of them, does </a:t>
            </a:r>
            <a:r>
              <a:rPr lang="en-US" sz="2000" dirty="0" smtClean="0"/>
              <a:t>not leave </a:t>
            </a:r>
            <a:r>
              <a:rPr lang="en-US" sz="2000" dirty="0"/>
              <a:t>the ninety-nine in the </a:t>
            </a:r>
            <a:r>
              <a:rPr lang="en-US" sz="2000" dirty="0" smtClean="0"/>
              <a:t>wilderness and </a:t>
            </a:r>
            <a:r>
              <a:rPr lang="en-US" sz="2000" dirty="0"/>
              <a:t>go after the one that is lost </a:t>
            </a:r>
            <a:r>
              <a:rPr lang="en-US" sz="2000" dirty="0" smtClean="0"/>
              <a:t>until he </a:t>
            </a:r>
            <a:r>
              <a:rPr lang="en-US" sz="2000" dirty="0"/>
              <a:t>finds it? ... Or what woman </a:t>
            </a:r>
            <a:r>
              <a:rPr lang="en-US" sz="2000" dirty="0" smtClean="0"/>
              <a:t>having ten </a:t>
            </a:r>
            <a:r>
              <a:rPr lang="en-US" sz="2000" dirty="0"/>
              <a:t>silver coins, if she loses one of them</a:t>
            </a:r>
            <a:r>
              <a:rPr lang="en-US" sz="2000" dirty="0" smtClean="0"/>
              <a:t>, does </a:t>
            </a:r>
            <a:r>
              <a:rPr lang="en-US" sz="2000" dirty="0"/>
              <a:t>not light a lamp, sweep the house</a:t>
            </a:r>
            <a:r>
              <a:rPr lang="en-US" sz="2000" dirty="0" smtClean="0"/>
              <a:t>, and </a:t>
            </a:r>
            <a:r>
              <a:rPr lang="en-US" sz="2000" dirty="0"/>
              <a:t>search carefully until she finds it</a:t>
            </a:r>
            <a:r>
              <a:rPr lang="en-US" sz="2000" dirty="0" smtClean="0"/>
              <a:t>?” (</a:t>
            </a:r>
            <a:r>
              <a:rPr lang="en-US" sz="2000" dirty="0"/>
              <a:t>Luke 15:4,8</a:t>
            </a:r>
            <a:r>
              <a:rPr lang="en-US" sz="2000" dirty="0" smtClean="0"/>
              <a:t>) (</a:t>
            </a:r>
            <a:r>
              <a:rPr lang="en-US" sz="2000" dirty="0"/>
              <a:t>For the full text, see Luke 15:1-10</a:t>
            </a:r>
            <a:r>
              <a:rPr lang="en-US" sz="2000" dirty="0" smtClean="0"/>
              <a:t>.)</a:t>
            </a:r>
          </a:p>
          <a:p>
            <a:pPr marL="457200" indent="-457200">
              <a:buFont typeface="+mj-lt"/>
              <a:buAutoNum type="arabicPeriod" startAt="4"/>
            </a:pPr>
            <a:endParaRPr lang="en-US" sz="1000" dirty="0"/>
          </a:p>
          <a:p>
            <a:pPr marL="457200" indent="-457200">
              <a:buFont typeface="+mj-lt"/>
              <a:buAutoNum type="arabicPeriod" startAt="4"/>
            </a:pPr>
            <a:r>
              <a:rPr lang="en-US" sz="2000" dirty="0" smtClean="0"/>
              <a:t>God </a:t>
            </a:r>
            <a:r>
              <a:rPr lang="en-US" sz="2000" dirty="0"/>
              <a:t>says about Israel: “Yet it was </a:t>
            </a:r>
            <a:r>
              <a:rPr lang="en-US" sz="2000" dirty="0" smtClean="0"/>
              <a:t>I who </a:t>
            </a:r>
            <a:r>
              <a:rPr lang="en-US" sz="2000" dirty="0"/>
              <a:t>taught Ephraim to walk, I who </a:t>
            </a:r>
            <a:r>
              <a:rPr lang="en-US" sz="2000" dirty="0" smtClean="0"/>
              <a:t>took them </a:t>
            </a:r>
            <a:r>
              <a:rPr lang="en-US" sz="2000" dirty="0"/>
              <a:t>up in my arms; but they did </a:t>
            </a:r>
            <a:r>
              <a:rPr lang="en-US" sz="2000" dirty="0" smtClean="0"/>
              <a:t>not know </a:t>
            </a:r>
            <a:r>
              <a:rPr lang="en-US" sz="2000" dirty="0"/>
              <a:t>that I healed them. I led </a:t>
            </a:r>
            <a:r>
              <a:rPr lang="en-US" sz="2000" dirty="0" smtClean="0"/>
              <a:t>them with </a:t>
            </a:r>
            <a:r>
              <a:rPr lang="en-US" sz="2000" dirty="0"/>
              <a:t>cords of human kindness, </a:t>
            </a:r>
            <a:r>
              <a:rPr lang="en-US" sz="2000" dirty="0" smtClean="0"/>
              <a:t>with bands </a:t>
            </a:r>
            <a:r>
              <a:rPr lang="en-US" sz="2000" dirty="0"/>
              <a:t>of love. I was to them like </a:t>
            </a:r>
            <a:r>
              <a:rPr lang="en-US" sz="2000" dirty="0" smtClean="0"/>
              <a:t>those who </a:t>
            </a:r>
            <a:r>
              <a:rPr lang="en-US" sz="2000" dirty="0"/>
              <a:t>lift infants to their cheeks. I </a:t>
            </a:r>
            <a:r>
              <a:rPr lang="en-US" sz="2000" dirty="0" smtClean="0"/>
              <a:t>bent down </a:t>
            </a:r>
            <a:r>
              <a:rPr lang="en-US" sz="2000" dirty="0"/>
              <a:t>to them and fed them</a:t>
            </a:r>
            <a:r>
              <a:rPr lang="en-US" sz="2000" dirty="0" smtClean="0"/>
              <a:t>.” (</a:t>
            </a:r>
            <a:r>
              <a:rPr lang="en-US" sz="2000" dirty="0"/>
              <a:t>Hosea 11:3-4)</a:t>
            </a:r>
          </a:p>
        </p:txBody>
      </p:sp>
      <p:sp>
        <p:nvSpPr>
          <p:cNvPr id="6" name="TextBox 5"/>
          <p:cNvSpPr txBox="1"/>
          <p:nvPr/>
        </p:nvSpPr>
        <p:spPr>
          <a:xfrm>
            <a:off x="9232490" y="2217810"/>
            <a:ext cx="2719162" cy="3970318"/>
          </a:xfrm>
          <a:prstGeom prst="rect">
            <a:avLst/>
          </a:prstGeom>
          <a:noFill/>
          <a:ln>
            <a:solidFill>
              <a:srgbClr val="00AA00"/>
            </a:solidFill>
          </a:ln>
        </p:spPr>
        <p:txBody>
          <a:bodyPr wrap="square" rtlCol="0">
            <a:spAutoFit/>
          </a:bodyPr>
          <a:lstStyle/>
          <a:p>
            <a:r>
              <a:rPr lang="en-US" sz="2800" i="1" dirty="0"/>
              <a:t>What do you think these images say about God</a:t>
            </a:r>
            <a:r>
              <a:rPr lang="en-US" sz="2800" i="1" dirty="0" smtClean="0"/>
              <a:t>?</a:t>
            </a:r>
          </a:p>
          <a:p>
            <a:endParaRPr lang="en-US" sz="2800" i="1" dirty="0"/>
          </a:p>
          <a:p>
            <a:r>
              <a:rPr lang="en-US" sz="2800" i="1" dirty="0" smtClean="0"/>
              <a:t>What </a:t>
            </a:r>
            <a:r>
              <a:rPr lang="en-US" sz="2800" i="1" dirty="0"/>
              <a:t>do you think these images say about humankind?</a:t>
            </a:r>
            <a:endParaRPr lang="en-US" sz="2800" dirty="0"/>
          </a:p>
        </p:txBody>
      </p:sp>
    </p:spTree>
    <p:extLst>
      <p:ext uri="{BB962C8B-B14F-4D97-AF65-F5344CB8AC3E}">
        <p14:creationId xmlns:p14="http://schemas.microsoft.com/office/powerpoint/2010/main" val="13579315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435429" y="2171644"/>
            <a:ext cx="8103887" cy="4247317"/>
          </a:xfrm>
          <a:prstGeom prst="rect">
            <a:avLst/>
          </a:prstGeom>
          <a:noFill/>
        </p:spPr>
        <p:txBody>
          <a:bodyPr wrap="square" rtlCol="0">
            <a:spAutoFit/>
          </a:bodyPr>
          <a:lstStyle/>
          <a:p>
            <a:pPr marL="342900" indent="-342900">
              <a:buFont typeface="+mj-lt"/>
              <a:buAutoNum type="arabicPeriod" startAt="7"/>
            </a:pPr>
            <a:r>
              <a:rPr lang="en-US" sz="2000" dirty="0" smtClean="0"/>
              <a:t>“</a:t>
            </a:r>
            <a:r>
              <a:rPr lang="en-US" sz="2000" dirty="0"/>
              <a:t>You are a hiding place for me; </a:t>
            </a:r>
            <a:r>
              <a:rPr lang="en-US" sz="2000" dirty="0" smtClean="0"/>
              <a:t>you preserve </a:t>
            </a:r>
            <a:r>
              <a:rPr lang="en-US" sz="2000" dirty="0"/>
              <a:t>me from trouble; you </a:t>
            </a:r>
            <a:r>
              <a:rPr lang="en-US" sz="2000" dirty="0" smtClean="0"/>
              <a:t>surround me </a:t>
            </a:r>
            <a:r>
              <a:rPr lang="en-US" sz="2000" dirty="0"/>
              <a:t>with glad cries of deliverance</a:t>
            </a:r>
            <a:r>
              <a:rPr lang="en-US" sz="2000" dirty="0" smtClean="0"/>
              <a:t>.” (</a:t>
            </a:r>
            <a:r>
              <a:rPr lang="en-US" sz="2000" dirty="0"/>
              <a:t>Psalm 32:7</a:t>
            </a:r>
            <a:r>
              <a:rPr lang="en-US" sz="2000" dirty="0" smtClean="0"/>
              <a:t>) </a:t>
            </a:r>
          </a:p>
          <a:p>
            <a:pPr marL="342900" indent="-342900">
              <a:buFont typeface="+mj-lt"/>
              <a:buAutoNum type="arabicPeriod" startAt="7"/>
            </a:pPr>
            <a:endParaRPr lang="en-US" sz="1000" dirty="0"/>
          </a:p>
          <a:p>
            <a:pPr marL="342900" indent="-342900">
              <a:buFont typeface="+mj-lt"/>
              <a:buAutoNum type="arabicPeriod" startAt="7"/>
            </a:pPr>
            <a:r>
              <a:rPr lang="en-US" sz="2000" dirty="0" smtClean="0"/>
              <a:t>Moses </a:t>
            </a:r>
            <a:r>
              <a:rPr lang="en-US" sz="2000" dirty="0"/>
              <a:t>proclaims to all of Israel</a:t>
            </a:r>
            <a:r>
              <a:rPr lang="en-US" sz="2000" dirty="0" smtClean="0"/>
              <a:t>: “</a:t>
            </a:r>
            <a:r>
              <a:rPr lang="en-US" sz="2000" dirty="0"/>
              <a:t>As an eagle stirs up its nest, and </a:t>
            </a:r>
            <a:r>
              <a:rPr lang="en-US" sz="2000" dirty="0" smtClean="0"/>
              <a:t>hovers over </a:t>
            </a:r>
            <a:r>
              <a:rPr lang="en-US" sz="2000" dirty="0"/>
              <a:t>its young; as it spreads its wings</a:t>
            </a:r>
            <a:r>
              <a:rPr lang="en-US" sz="2000" dirty="0" smtClean="0"/>
              <a:t>, takes </a:t>
            </a:r>
            <a:r>
              <a:rPr lang="en-US" sz="2000" dirty="0"/>
              <a:t>them up, and bears them </a:t>
            </a:r>
            <a:r>
              <a:rPr lang="en-US" sz="2000" dirty="0" smtClean="0"/>
              <a:t>aloft on </a:t>
            </a:r>
            <a:r>
              <a:rPr lang="en-US" sz="2000" dirty="0"/>
              <a:t>its pinions, the LORD alone </a:t>
            </a:r>
            <a:r>
              <a:rPr lang="en-US" sz="2000" dirty="0" smtClean="0"/>
              <a:t>guided [</a:t>
            </a:r>
            <a:r>
              <a:rPr lang="en-US" sz="2000" dirty="0"/>
              <a:t>Jacob]; no foreign god was with him</a:t>
            </a:r>
            <a:r>
              <a:rPr lang="en-US" sz="2000" dirty="0" smtClean="0"/>
              <a:t>.” (</a:t>
            </a:r>
            <a:r>
              <a:rPr lang="en-US" sz="2000" dirty="0"/>
              <a:t>Deuteronomy 32:11-12</a:t>
            </a:r>
            <a:r>
              <a:rPr lang="en-US" sz="2000" dirty="0" smtClean="0"/>
              <a:t>)</a:t>
            </a:r>
          </a:p>
          <a:p>
            <a:pPr marL="342900" indent="-342900">
              <a:buFont typeface="+mj-lt"/>
              <a:buAutoNum type="arabicPeriod" startAt="7"/>
            </a:pPr>
            <a:endParaRPr lang="en-US" sz="1000" dirty="0"/>
          </a:p>
          <a:p>
            <a:pPr marL="342900" indent="-342900">
              <a:buFont typeface="+mj-lt"/>
              <a:buAutoNum type="arabicPeriod" startAt="7"/>
            </a:pPr>
            <a:r>
              <a:rPr lang="en-US" sz="2000" dirty="0" smtClean="0"/>
              <a:t>“</a:t>
            </a:r>
            <a:r>
              <a:rPr lang="en-US" sz="2000" dirty="0"/>
              <a:t>As the eyes of servants look to </a:t>
            </a:r>
            <a:r>
              <a:rPr lang="en-US" sz="2000" dirty="0" smtClean="0"/>
              <a:t>the hand </a:t>
            </a:r>
            <a:r>
              <a:rPr lang="en-US" sz="2000" dirty="0"/>
              <a:t>of their master, as the eyes of </a:t>
            </a:r>
            <a:r>
              <a:rPr lang="en-US" sz="2000" dirty="0" smtClean="0"/>
              <a:t>a maid </a:t>
            </a:r>
            <a:r>
              <a:rPr lang="en-US" sz="2000" dirty="0"/>
              <a:t>to the hand of her mistress, so </a:t>
            </a:r>
            <a:r>
              <a:rPr lang="en-US" sz="2000" dirty="0" smtClean="0"/>
              <a:t>our eyes </a:t>
            </a:r>
            <a:r>
              <a:rPr lang="en-US" sz="2000" dirty="0"/>
              <a:t>look to the LORD our God, until </a:t>
            </a:r>
            <a:r>
              <a:rPr lang="en-US" sz="2000" dirty="0" smtClean="0"/>
              <a:t>he has </a:t>
            </a:r>
            <a:r>
              <a:rPr lang="en-US" sz="2000" dirty="0"/>
              <a:t>mercy upon us.” (Psalm 123:2</a:t>
            </a:r>
            <a:r>
              <a:rPr lang="en-US" sz="2000" dirty="0" smtClean="0"/>
              <a:t>)</a:t>
            </a:r>
          </a:p>
          <a:p>
            <a:pPr marL="342900" indent="-342900">
              <a:buFont typeface="+mj-lt"/>
              <a:buAutoNum type="arabicPeriod" startAt="7"/>
            </a:pPr>
            <a:endParaRPr lang="en-US" sz="1000" dirty="0"/>
          </a:p>
          <a:p>
            <a:pPr marL="342900" indent="-342900">
              <a:buFont typeface="+mj-lt"/>
              <a:buAutoNum type="arabicPeriod" startAt="7"/>
            </a:pPr>
            <a:r>
              <a:rPr lang="en-US" sz="2000" dirty="0" smtClean="0"/>
              <a:t>God </a:t>
            </a:r>
            <a:r>
              <a:rPr lang="en-US" sz="2000" dirty="0"/>
              <a:t>says: “For a long time I </a:t>
            </a:r>
            <a:r>
              <a:rPr lang="en-US" sz="2000" dirty="0" smtClean="0"/>
              <a:t>have held </a:t>
            </a:r>
            <a:r>
              <a:rPr lang="en-US" sz="2000" dirty="0"/>
              <a:t>my peace, I have kept myself </a:t>
            </a:r>
            <a:r>
              <a:rPr lang="en-US" sz="2000" dirty="0" smtClean="0"/>
              <a:t>still and </a:t>
            </a:r>
            <a:r>
              <a:rPr lang="en-US" sz="2000" dirty="0"/>
              <a:t>restrained myself; now I will cry </a:t>
            </a:r>
            <a:r>
              <a:rPr lang="en-US" sz="2000" dirty="0" smtClean="0"/>
              <a:t>out like </a:t>
            </a:r>
            <a:r>
              <a:rPr lang="en-US" sz="2000" dirty="0"/>
              <a:t>a woman in labor, I will gasp </a:t>
            </a:r>
            <a:r>
              <a:rPr lang="en-US" sz="2000" dirty="0" smtClean="0"/>
              <a:t>and pant</a:t>
            </a:r>
            <a:r>
              <a:rPr lang="en-US" sz="2000" dirty="0"/>
              <a:t>.” (Isaiah 42:14</a:t>
            </a:r>
            <a:r>
              <a:rPr lang="en-US" sz="2000" dirty="0" smtClean="0"/>
              <a:t>)</a:t>
            </a:r>
            <a:endParaRPr lang="en-US" sz="2000" dirty="0"/>
          </a:p>
        </p:txBody>
      </p:sp>
      <p:sp>
        <p:nvSpPr>
          <p:cNvPr id="6" name="TextBox 5"/>
          <p:cNvSpPr txBox="1"/>
          <p:nvPr/>
        </p:nvSpPr>
        <p:spPr>
          <a:xfrm>
            <a:off x="8657303" y="2403152"/>
            <a:ext cx="3102619" cy="3108543"/>
          </a:xfrm>
          <a:prstGeom prst="rect">
            <a:avLst/>
          </a:prstGeom>
          <a:noFill/>
          <a:ln>
            <a:solidFill>
              <a:srgbClr val="00AA00"/>
            </a:solidFill>
          </a:ln>
        </p:spPr>
        <p:txBody>
          <a:bodyPr wrap="square" rtlCol="0">
            <a:spAutoFit/>
          </a:bodyPr>
          <a:lstStyle/>
          <a:p>
            <a:r>
              <a:rPr lang="en-US" sz="2800" i="1" dirty="0"/>
              <a:t>What do you think these images say about God</a:t>
            </a:r>
            <a:r>
              <a:rPr lang="en-US" sz="2800" i="1" dirty="0" smtClean="0"/>
              <a:t>?</a:t>
            </a:r>
          </a:p>
          <a:p>
            <a:endParaRPr lang="en-US" sz="2800" i="1" dirty="0"/>
          </a:p>
          <a:p>
            <a:r>
              <a:rPr lang="en-US" sz="2800" i="1" dirty="0" smtClean="0"/>
              <a:t>What </a:t>
            </a:r>
            <a:r>
              <a:rPr lang="en-US" sz="2800" i="1" dirty="0"/>
              <a:t>do you think these images say about humankind?</a:t>
            </a:r>
            <a:endParaRPr lang="en-US" sz="2800" dirty="0"/>
          </a:p>
        </p:txBody>
      </p:sp>
    </p:spTree>
    <p:extLst>
      <p:ext uri="{BB962C8B-B14F-4D97-AF65-F5344CB8AC3E}">
        <p14:creationId xmlns:p14="http://schemas.microsoft.com/office/powerpoint/2010/main" val="423983267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433755" y="2171643"/>
            <a:ext cx="8105562" cy="3785652"/>
          </a:xfrm>
          <a:prstGeom prst="rect">
            <a:avLst/>
          </a:prstGeom>
          <a:noFill/>
        </p:spPr>
        <p:txBody>
          <a:bodyPr wrap="square" rtlCol="0">
            <a:spAutoFit/>
          </a:bodyPr>
          <a:lstStyle/>
          <a:p>
            <a:pPr marL="457200" indent="-457200">
              <a:buFont typeface="+mj-lt"/>
              <a:buAutoNum type="arabicPeriod" startAt="11"/>
            </a:pPr>
            <a:r>
              <a:rPr lang="en-US" sz="2000" dirty="0" smtClean="0"/>
              <a:t>God </a:t>
            </a:r>
            <a:r>
              <a:rPr lang="en-US" sz="2000" dirty="0"/>
              <a:t>says to Israel: “Listen to me, </a:t>
            </a:r>
            <a:r>
              <a:rPr lang="en-US" sz="2000" dirty="0" smtClean="0"/>
              <a:t>O house </a:t>
            </a:r>
            <a:r>
              <a:rPr lang="en-US" sz="2000" dirty="0"/>
              <a:t>of Jacob, all the remnant of </a:t>
            </a:r>
            <a:r>
              <a:rPr lang="en-US" sz="2000" dirty="0" smtClean="0"/>
              <a:t>the house </a:t>
            </a:r>
            <a:r>
              <a:rPr lang="en-US" sz="2000" dirty="0"/>
              <a:t>of Israel, who have been </a:t>
            </a:r>
            <a:r>
              <a:rPr lang="en-US" sz="2000" dirty="0" smtClean="0"/>
              <a:t>borne by </a:t>
            </a:r>
            <a:r>
              <a:rPr lang="en-US" sz="2000" dirty="0"/>
              <a:t>me from your birth; carried from </a:t>
            </a:r>
            <a:r>
              <a:rPr lang="en-US" sz="2000" dirty="0" smtClean="0"/>
              <a:t>the womb</a:t>
            </a:r>
            <a:r>
              <a:rPr lang="en-US" sz="2000" dirty="0"/>
              <a:t>; even to your old age I am he</a:t>
            </a:r>
            <a:r>
              <a:rPr lang="en-US" sz="2000" dirty="0" smtClean="0"/>
              <a:t>, even </a:t>
            </a:r>
            <a:r>
              <a:rPr lang="en-US" sz="2000" dirty="0"/>
              <a:t>when you turn gray I will carry you</a:t>
            </a:r>
            <a:r>
              <a:rPr lang="en-US" sz="2000" dirty="0" smtClean="0"/>
              <a:t>. I </a:t>
            </a:r>
            <a:r>
              <a:rPr lang="en-US" sz="2000" dirty="0"/>
              <a:t>have made, and I will bear; I will </a:t>
            </a:r>
            <a:r>
              <a:rPr lang="en-US" sz="2000" dirty="0" smtClean="0"/>
              <a:t>carry and </a:t>
            </a:r>
            <a:r>
              <a:rPr lang="en-US" sz="2000" dirty="0"/>
              <a:t>will save.” (Isaiah 46:3-4</a:t>
            </a:r>
            <a:r>
              <a:rPr lang="en-US" sz="2000" dirty="0" smtClean="0"/>
              <a:t>)</a:t>
            </a:r>
          </a:p>
          <a:p>
            <a:pPr marL="457200" indent="-457200">
              <a:buFont typeface="+mj-lt"/>
              <a:buAutoNum type="arabicPeriod" startAt="11"/>
            </a:pPr>
            <a:endParaRPr lang="en-US" sz="2000" dirty="0"/>
          </a:p>
          <a:p>
            <a:pPr marL="457200" indent="-457200">
              <a:buFont typeface="+mj-lt"/>
              <a:buAutoNum type="arabicPeriod" startAt="11"/>
            </a:pPr>
            <a:r>
              <a:rPr lang="en-US" sz="2000" dirty="0" smtClean="0"/>
              <a:t>God </a:t>
            </a:r>
            <a:r>
              <a:rPr lang="en-US" sz="2000" dirty="0"/>
              <a:t>says: “Can a woman forget </a:t>
            </a:r>
            <a:r>
              <a:rPr lang="en-US" sz="2000" dirty="0" smtClean="0"/>
              <a:t>her nursing </a:t>
            </a:r>
            <a:r>
              <a:rPr lang="en-US" sz="2000" dirty="0"/>
              <a:t>child, or show no compassion </a:t>
            </a:r>
            <a:r>
              <a:rPr lang="en-US" sz="2000" dirty="0" smtClean="0"/>
              <a:t>for the </a:t>
            </a:r>
            <a:r>
              <a:rPr lang="en-US" sz="2000" dirty="0"/>
              <a:t>child of her womb? Even these </a:t>
            </a:r>
            <a:r>
              <a:rPr lang="en-US" sz="2000" dirty="0" smtClean="0"/>
              <a:t>may forget</a:t>
            </a:r>
            <a:r>
              <a:rPr lang="en-US" sz="2000" dirty="0"/>
              <a:t>, yet I will not forget you</a:t>
            </a:r>
            <a:r>
              <a:rPr lang="en-US" sz="2000" dirty="0" smtClean="0"/>
              <a:t>.” (</a:t>
            </a:r>
            <a:r>
              <a:rPr lang="en-US" sz="2000" dirty="0"/>
              <a:t>Isaiah 49:15</a:t>
            </a:r>
            <a:r>
              <a:rPr lang="en-US" sz="2000" dirty="0" smtClean="0"/>
              <a:t>)</a:t>
            </a:r>
          </a:p>
          <a:p>
            <a:pPr marL="457200" indent="-457200">
              <a:buFont typeface="+mj-lt"/>
              <a:buAutoNum type="arabicPeriod" startAt="11"/>
            </a:pPr>
            <a:endParaRPr lang="en-US" sz="2000" dirty="0"/>
          </a:p>
          <a:p>
            <a:pPr marL="457200" indent="-457200">
              <a:buFont typeface="+mj-lt"/>
              <a:buAutoNum type="arabicPeriod" startAt="11"/>
            </a:pPr>
            <a:r>
              <a:rPr lang="en-US" sz="2000" dirty="0" smtClean="0"/>
              <a:t>God </a:t>
            </a:r>
            <a:r>
              <a:rPr lang="en-US" sz="2000" dirty="0"/>
              <a:t>says: “As a mother </a:t>
            </a:r>
            <a:r>
              <a:rPr lang="en-US" sz="2000" dirty="0" smtClean="0"/>
              <a:t>comforts her </a:t>
            </a:r>
            <a:r>
              <a:rPr lang="en-US" sz="2000" dirty="0"/>
              <a:t>child, so I will comfort you; </a:t>
            </a:r>
            <a:r>
              <a:rPr lang="en-US" sz="2000" dirty="0" smtClean="0"/>
              <a:t>you shall </a:t>
            </a:r>
            <a:r>
              <a:rPr lang="en-US" sz="2000" dirty="0"/>
              <a:t>be comforted in Jerusalem</a:t>
            </a:r>
            <a:r>
              <a:rPr lang="en-US" sz="2000" dirty="0" smtClean="0"/>
              <a:t>.” (</a:t>
            </a:r>
            <a:r>
              <a:rPr lang="en-US" sz="2000" dirty="0"/>
              <a:t>Isaiah 66:13)</a:t>
            </a:r>
          </a:p>
        </p:txBody>
      </p:sp>
      <p:sp>
        <p:nvSpPr>
          <p:cNvPr id="6" name="TextBox 5"/>
          <p:cNvSpPr txBox="1"/>
          <p:nvPr/>
        </p:nvSpPr>
        <p:spPr>
          <a:xfrm>
            <a:off x="8657303" y="2403152"/>
            <a:ext cx="3102619" cy="3108543"/>
          </a:xfrm>
          <a:prstGeom prst="rect">
            <a:avLst/>
          </a:prstGeom>
          <a:noFill/>
          <a:ln>
            <a:solidFill>
              <a:srgbClr val="00AA00"/>
            </a:solidFill>
          </a:ln>
        </p:spPr>
        <p:txBody>
          <a:bodyPr wrap="square" rtlCol="0">
            <a:spAutoFit/>
          </a:bodyPr>
          <a:lstStyle/>
          <a:p>
            <a:r>
              <a:rPr lang="en-US" sz="2800" i="1" dirty="0"/>
              <a:t>What do you think these images say about God</a:t>
            </a:r>
            <a:r>
              <a:rPr lang="en-US" sz="2800" i="1" dirty="0" smtClean="0"/>
              <a:t>?</a:t>
            </a:r>
          </a:p>
          <a:p>
            <a:endParaRPr lang="en-US" sz="2800" i="1" dirty="0"/>
          </a:p>
          <a:p>
            <a:r>
              <a:rPr lang="en-US" sz="2800" i="1" dirty="0" smtClean="0"/>
              <a:t>What </a:t>
            </a:r>
            <a:r>
              <a:rPr lang="en-US" sz="2800" i="1" dirty="0"/>
              <a:t>do you think these images say about humankind?</a:t>
            </a:r>
            <a:endParaRPr lang="en-US" sz="2800" dirty="0"/>
          </a:p>
        </p:txBody>
      </p:sp>
    </p:spTree>
    <p:extLst>
      <p:ext uri="{BB962C8B-B14F-4D97-AF65-F5344CB8AC3E}">
        <p14:creationId xmlns:p14="http://schemas.microsoft.com/office/powerpoint/2010/main" val="55283021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II. What Language and Imagery about God are in Scripture?</a:t>
            </a:r>
            <a:endParaRPr lang="en-US" sz="4000" dirty="0"/>
          </a:p>
        </p:txBody>
      </p:sp>
      <p:sp>
        <p:nvSpPr>
          <p:cNvPr id="4" name="TextBox 3"/>
          <p:cNvSpPr txBox="1"/>
          <p:nvPr/>
        </p:nvSpPr>
        <p:spPr>
          <a:xfrm>
            <a:off x="433754" y="2171644"/>
            <a:ext cx="11326168" cy="3908762"/>
          </a:xfrm>
          <a:prstGeom prst="rect">
            <a:avLst/>
          </a:prstGeom>
          <a:noFill/>
        </p:spPr>
        <p:txBody>
          <a:bodyPr wrap="square" rtlCol="0">
            <a:spAutoFit/>
          </a:bodyPr>
          <a:lstStyle/>
          <a:p>
            <a:r>
              <a:rPr lang="en-US" sz="2800" b="1" dirty="0" smtClean="0"/>
              <a:t>At times, gender roles are subverted or mixed in Scripture</a:t>
            </a:r>
          </a:p>
          <a:p>
            <a:endParaRPr lang="en-US" sz="2800" dirty="0"/>
          </a:p>
          <a:p>
            <a:pPr marL="457200" indent="-457200">
              <a:buFont typeface="+mj-lt"/>
              <a:buAutoNum type="arabicPeriod"/>
            </a:pPr>
            <a:r>
              <a:rPr lang="en-US" sz="2400" dirty="0" smtClean="0"/>
              <a:t>Paul </a:t>
            </a:r>
            <a:r>
              <a:rPr lang="en-US" sz="2400" dirty="0"/>
              <a:t>describes himself as a mother in labor.</a:t>
            </a:r>
          </a:p>
          <a:p>
            <a:pPr marL="457200"/>
            <a:r>
              <a:rPr lang="en-US" sz="2400" dirty="0"/>
              <a:t>“My little children, for whom I am again in the pain of childbirth until Christ </a:t>
            </a:r>
            <a:r>
              <a:rPr lang="en-US" sz="2400" dirty="0" smtClean="0"/>
              <a:t>is formed </a:t>
            </a:r>
            <a:r>
              <a:rPr lang="en-US" sz="2400" dirty="0"/>
              <a:t>in you,” (Galatians 4:19</a:t>
            </a:r>
            <a:r>
              <a:rPr lang="en-US" sz="2400" dirty="0" smtClean="0"/>
              <a:t>)</a:t>
            </a:r>
          </a:p>
          <a:p>
            <a:pPr marL="457200" indent="-457200">
              <a:buFont typeface="+mj-lt"/>
              <a:buAutoNum type="arabicPeriod"/>
            </a:pPr>
            <a:endParaRPr lang="en-US" sz="2400" dirty="0"/>
          </a:p>
          <a:p>
            <a:pPr marL="457200" indent="-457200">
              <a:buFont typeface="+mj-lt"/>
              <a:buAutoNum type="arabicPeriod" startAt="2"/>
            </a:pPr>
            <a:r>
              <a:rPr lang="en-US" sz="2400" dirty="0" smtClean="0"/>
              <a:t>Jesus </a:t>
            </a:r>
            <a:r>
              <a:rPr lang="en-US" sz="2400" dirty="0"/>
              <a:t>washes his followers’ feet. (John 13:1-20)</a:t>
            </a:r>
          </a:p>
          <a:p>
            <a:pPr marL="457200"/>
            <a:r>
              <a:rPr lang="en-US" sz="2400" dirty="0"/>
              <a:t>“[Jesus] got up from the table, took off his outer robe, and tied a </a:t>
            </a:r>
            <a:r>
              <a:rPr lang="en-US" sz="2400" dirty="0" smtClean="0"/>
              <a:t>towel around </a:t>
            </a:r>
            <a:r>
              <a:rPr lang="en-US" sz="2400" dirty="0"/>
              <a:t>himself. Then he poured water into a basin and began to wash </a:t>
            </a:r>
            <a:r>
              <a:rPr lang="en-US" sz="2400" dirty="0" smtClean="0"/>
              <a:t>the disciples</a:t>
            </a:r>
            <a:r>
              <a:rPr lang="en-US" sz="2400" dirty="0"/>
              <a:t>’ feet and to wipe them with the towel that was tied around him</a:t>
            </a:r>
            <a:r>
              <a:rPr lang="en-US" sz="2400" dirty="0" smtClean="0"/>
              <a:t>.” (</a:t>
            </a:r>
            <a:r>
              <a:rPr lang="en-US" sz="2400" dirty="0"/>
              <a:t>John 13:4-5)</a:t>
            </a:r>
          </a:p>
        </p:txBody>
      </p:sp>
    </p:spTree>
    <p:extLst>
      <p:ext uri="{BB962C8B-B14F-4D97-AF65-F5344CB8AC3E}">
        <p14:creationId xmlns:p14="http://schemas.microsoft.com/office/powerpoint/2010/main" val="2852498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2138998"/>
            <a:ext cx="11324494" cy="3693319"/>
          </a:xfrm>
          <a:prstGeom prst="rect">
            <a:avLst/>
          </a:prstGeom>
        </p:spPr>
        <p:txBody>
          <a:bodyPr wrap="square">
            <a:spAutoFit/>
          </a:bodyPr>
          <a:lstStyle/>
          <a:p>
            <a:r>
              <a:rPr lang="en-US" sz="2600" dirty="0" smtClean="0"/>
              <a:t>In </a:t>
            </a:r>
            <a:r>
              <a:rPr lang="en-US" sz="2600" dirty="0"/>
              <a:t>some recent movies (for example, “The Hunger Games</a:t>
            </a:r>
            <a:r>
              <a:rPr lang="en-US" sz="2600" dirty="0" smtClean="0"/>
              <a:t>,” Suffragette</a:t>
            </a:r>
            <a:r>
              <a:rPr lang="en-US" sz="2600" dirty="0"/>
              <a:t>,”</a:t>
            </a:r>
          </a:p>
          <a:p>
            <a:r>
              <a:rPr lang="en-US" sz="2600" dirty="0"/>
              <a:t>“Selma” or “Spotlight”) the people involved come to understand </a:t>
            </a:r>
            <a:r>
              <a:rPr lang="en-US" sz="2600" dirty="0" smtClean="0"/>
              <a:t>that there </a:t>
            </a:r>
            <a:r>
              <a:rPr lang="en-US" sz="2600" dirty="0"/>
              <a:t>is something more than just the choices of individuals at </a:t>
            </a:r>
            <a:r>
              <a:rPr lang="en-US" sz="2600" dirty="0" smtClean="0"/>
              <a:t>work causing </a:t>
            </a:r>
            <a:r>
              <a:rPr lang="en-US" sz="2600" dirty="0"/>
              <a:t>incidents of suffering. </a:t>
            </a:r>
            <a:endParaRPr lang="en-US" sz="2600" dirty="0" smtClean="0"/>
          </a:p>
          <a:p>
            <a:endParaRPr lang="en-US" sz="2600" dirty="0"/>
          </a:p>
          <a:p>
            <a:r>
              <a:rPr lang="en-US" sz="2600" dirty="0" smtClean="0"/>
              <a:t>The </a:t>
            </a:r>
            <a:r>
              <a:rPr lang="en-US" sz="2600" dirty="0"/>
              <a:t>characters come to recognize </a:t>
            </a:r>
            <a:r>
              <a:rPr lang="en-US" sz="2600" dirty="0" smtClean="0"/>
              <a:t>the existence </a:t>
            </a:r>
            <a:r>
              <a:rPr lang="en-US" sz="2600" dirty="0"/>
              <a:t>of “systems” that run deep and broad. They experience </a:t>
            </a:r>
            <a:r>
              <a:rPr lang="en-US" sz="2600" dirty="0" smtClean="0"/>
              <a:t>these forces </a:t>
            </a:r>
            <a:r>
              <a:rPr lang="en-US" sz="2600" dirty="0"/>
              <a:t>as powerful, enduring and pervasive, greater than any </a:t>
            </a:r>
            <a:r>
              <a:rPr lang="en-US" sz="2600" dirty="0" smtClean="0"/>
              <a:t>one individual</a:t>
            </a:r>
            <a:r>
              <a:rPr lang="en-US" sz="2600" dirty="0"/>
              <a:t>, group, community or even government. They also realize </a:t>
            </a:r>
            <a:r>
              <a:rPr lang="en-US" sz="2600" dirty="0" smtClean="0"/>
              <a:t>that systems </a:t>
            </a:r>
            <a:r>
              <a:rPr lang="en-US" sz="2600" dirty="0"/>
              <a:t>can be changed, even though it is extremely difficult</a:t>
            </a:r>
            <a:r>
              <a:rPr lang="en-US" sz="2600" dirty="0" smtClean="0"/>
              <a:t>.</a:t>
            </a:r>
            <a:endParaRPr lang="en-US" sz="2600" dirty="0"/>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smtClean="0"/>
              <a:t>III. Where Should We Begin?</a:t>
            </a:r>
            <a:endParaRPr lang="en-US" sz="4400" dirty="0"/>
          </a:p>
        </p:txBody>
      </p:sp>
      <p:sp>
        <p:nvSpPr>
          <p:cNvPr id="6" name="TextBox 5"/>
          <p:cNvSpPr txBox="1"/>
          <p:nvPr/>
        </p:nvSpPr>
        <p:spPr>
          <a:xfrm>
            <a:off x="433752" y="1571322"/>
            <a:ext cx="7766350" cy="800219"/>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Our conversation is about making the connections:</a:t>
            </a:r>
          </a:p>
          <a:p>
            <a:endParaRPr lang="en-US" dirty="0"/>
          </a:p>
        </p:txBody>
      </p:sp>
    </p:spTree>
    <p:extLst>
      <p:ext uri="{BB962C8B-B14F-4D97-AF65-F5344CB8AC3E}">
        <p14:creationId xmlns:p14="http://schemas.microsoft.com/office/powerpoint/2010/main" val="21922419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633413" indent="-633413"/>
            <a:r>
              <a:rPr lang="en-US" sz="4000" dirty="0" smtClean="0"/>
              <a:t>III. In What Ways have Theologians used Scripture to Speak about God?</a:t>
            </a:r>
            <a:endParaRPr lang="en-US" sz="4000" dirty="0"/>
          </a:p>
        </p:txBody>
      </p:sp>
      <p:sp>
        <p:nvSpPr>
          <p:cNvPr id="4" name="TextBox 3"/>
          <p:cNvSpPr txBox="1"/>
          <p:nvPr/>
        </p:nvSpPr>
        <p:spPr>
          <a:xfrm>
            <a:off x="433754" y="2171644"/>
            <a:ext cx="11326168"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t>“Holy Divinity has lost her coins, and it is us</a:t>
            </a:r>
            <a:r>
              <a:rPr lang="en-US" sz="2000" dirty="0" smtClean="0"/>
              <a:t>!” </a:t>
            </a:r>
          </a:p>
          <a:p>
            <a:r>
              <a:rPr lang="en-US" sz="2000" dirty="0" smtClean="0"/>
              <a:t>	</a:t>
            </a:r>
            <a:r>
              <a:rPr lang="en-US" sz="2000" i="1" dirty="0" smtClean="0"/>
              <a:t>St</a:t>
            </a:r>
            <a:r>
              <a:rPr lang="en-US" sz="2000" i="1" dirty="0"/>
              <a:t>. Augustine of Hippo (</a:t>
            </a:r>
            <a:r>
              <a:rPr lang="en-US" sz="2000" i="1" dirty="0" smtClean="0"/>
              <a:t>354-430)</a:t>
            </a:r>
            <a:r>
              <a:rPr lang="en-US" sz="2000" i="1" baseline="30000" dirty="0" smtClean="0"/>
              <a:t>6 </a:t>
            </a:r>
            <a:r>
              <a:rPr lang="en-US" sz="2000" i="1" dirty="0" smtClean="0"/>
              <a:t>(</a:t>
            </a:r>
            <a:r>
              <a:rPr lang="en-US" sz="2000" i="1" dirty="0"/>
              <a:t>based on Luke 15:8)</a:t>
            </a:r>
          </a:p>
          <a:p>
            <a:pPr marL="342900" indent="-342900">
              <a:buFont typeface="Arial" panose="020B0604020202020204" pitchFamily="34" charset="0"/>
              <a:buChar char="•"/>
            </a:pPr>
            <a:r>
              <a:rPr lang="en-US" sz="2000" dirty="0"/>
              <a:t>“But you, Jesus ... Are you not that mother who, like a hen collects her </a:t>
            </a:r>
            <a:r>
              <a:rPr lang="en-US" sz="2000" dirty="0" smtClean="0"/>
              <a:t>chickens under </a:t>
            </a:r>
            <a:r>
              <a:rPr lang="en-US" sz="2000" dirty="0"/>
              <a:t>her wing? Truly master, you are a mother</a:t>
            </a:r>
            <a:r>
              <a:rPr lang="en-US" sz="2000" dirty="0" smtClean="0"/>
              <a:t>.” </a:t>
            </a:r>
          </a:p>
          <a:p>
            <a:pPr marL="914400" lvl="1" indent="-457200"/>
            <a:r>
              <a:rPr lang="en-US" sz="2000" dirty="0"/>
              <a:t>	</a:t>
            </a:r>
            <a:r>
              <a:rPr lang="en-US" sz="2000" i="1" dirty="0" smtClean="0"/>
              <a:t>St</a:t>
            </a:r>
            <a:r>
              <a:rPr lang="en-US" sz="2000" i="1" dirty="0"/>
              <a:t>. Anselm of Canterbury (1033-1109) in Prayer 10 to St. Paul, “Opera Omnia” </a:t>
            </a:r>
            <a:r>
              <a:rPr lang="en-US" sz="2000" i="1" dirty="0" smtClean="0"/>
              <a:t>3:33 and 39-41 (</a:t>
            </a:r>
            <a:r>
              <a:rPr lang="en-US" sz="2000" i="1" dirty="0"/>
              <a:t>based on Matthew 23:37)</a:t>
            </a:r>
          </a:p>
          <a:p>
            <a:pPr marL="342900" indent="-342900">
              <a:buFont typeface="Arial" panose="020B0604020202020204" pitchFamily="34" charset="0"/>
              <a:buChar char="•"/>
            </a:pPr>
            <a:r>
              <a:rPr lang="en-US" sz="2000" dirty="0"/>
              <a:t>“A mother can hold her child tenderly to her breast, but our tender mother</a:t>
            </a:r>
            <a:r>
              <a:rPr lang="en-US" sz="2000" dirty="0" smtClean="0"/>
              <a:t>, Jesus</a:t>
            </a:r>
            <a:r>
              <a:rPr lang="en-US" sz="2000" dirty="0"/>
              <a:t>, can lead us in friendly fashion into his blessed breast by means of </a:t>
            </a:r>
            <a:r>
              <a:rPr lang="en-US" sz="2000" dirty="0" smtClean="0"/>
              <a:t>his sweet </a:t>
            </a:r>
            <a:r>
              <a:rPr lang="en-US" sz="2000" dirty="0"/>
              <a:t>open side</a:t>
            </a:r>
            <a:r>
              <a:rPr lang="en-US" sz="2000" dirty="0" smtClean="0"/>
              <a:t>.”</a:t>
            </a:r>
          </a:p>
          <a:p>
            <a:pPr marL="973138" lvl="1" indent="-515938"/>
            <a:r>
              <a:rPr lang="en-US" sz="2000" dirty="0"/>
              <a:t>	</a:t>
            </a:r>
            <a:r>
              <a:rPr lang="en-US" sz="2000" i="1" dirty="0" smtClean="0"/>
              <a:t> Julian </a:t>
            </a:r>
            <a:r>
              <a:rPr lang="en-US" sz="2000" i="1" dirty="0"/>
              <a:t>of Norwich (1342-c. 1416) in “Revelations of Divine Love,” Chapter 60, para. </a:t>
            </a:r>
            <a:r>
              <a:rPr lang="en-US" sz="2000" i="1" dirty="0" smtClean="0"/>
              <a:t>6 (</a:t>
            </a:r>
            <a:r>
              <a:rPr lang="en-US" sz="2000" i="1" dirty="0"/>
              <a:t>based on Isaiah 46::3-4; 49:15)</a:t>
            </a:r>
          </a:p>
          <a:p>
            <a:pPr marL="342900" indent="-342900">
              <a:buFont typeface="Arial" panose="020B0604020202020204" pitchFamily="34" charset="0"/>
              <a:buChar char="•"/>
            </a:pPr>
            <a:r>
              <a:rPr lang="en-US" sz="2000" dirty="0"/>
              <a:t>“The Bridegroom, Christ ... has breasts, lest he be lacking any one of all the </a:t>
            </a:r>
            <a:r>
              <a:rPr lang="en-US" sz="2000" dirty="0" smtClean="0"/>
              <a:t>duties and </a:t>
            </a:r>
            <a:r>
              <a:rPr lang="en-US" sz="2000" dirty="0"/>
              <a:t>titles of loving kindness. ... He is a mother, too, in the mildness of his affection</a:t>
            </a:r>
            <a:r>
              <a:rPr lang="en-US" sz="2000" dirty="0" smtClean="0"/>
              <a:t>.” </a:t>
            </a:r>
          </a:p>
          <a:p>
            <a:pPr marL="914400" lvl="1" indent="-457200"/>
            <a:r>
              <a:rPr lang="en-US" sz="2000" dirty="0"/>
              <a:t>	</a:t>
            </a:r>
            <a:r>
              <a:rPr lang="en-US" sz="2000" i="1" dirty="0" smtClean="0"/>
              <a:t>Bernard </a:t>
            </a:r>
            <a:r>
              <a:rPr lang="en-US" sz="2000" i="1" dirty="0"/>
              <a:t>of </a:t>
            </a:r>
            <a:r>
              <a:rPr lang="en-US" sz="2000" i="1" dirty="0" err="1"/>
              <a:t>Clairvaux</a:t>
            </a:r>
            <a:r>
              <a:rPr lang="en-US" sz="2000" i="1" dirty="0"/>
              <a:t> (1090-1153) in “Sermons 2,” Second sermon for St. Peter </a:t>
            </a:r>
            <a:r>
              <a:rPr lang="en-US" sz="2000" i="1" dirty="0" smtClean="0"/>
              <a:t>and St</a:t>
            </a:r>
            <a:r>
              <a:rPr lang="en-US" sz="2000" i="1" dirty="0"/>
              <a:t>. Paul, Chapter 2, </a:t>
            </a:r>
            <a:r>
              <a:rPr lang="en-US" sz="2000" i="1" dirty="0" smtClean="0"/>
              <a:t>384-86 (</a:t>
            </a:r>
            <a:r>
              <a:rPr lang="en-US" sz="2000" i="1" dirty="0"/>
              <a:t>based on Isaiah 49:15 and Mark 2:20)</a:t>
            </a:r>
            <a:endParaRPr lang="en-US" i="1" dirty="0"/>
          </a:p>
        </p:txBody>
      </p:sp>
    </p:spTree>
    <p:extLst>
      <p:ext uri="{BB962C8B-B14F-4D97-AF65-F5344CB8AC3E}">
        <p14:creationId xmlns:p14="http://schemas.microsoft.com/office/powerpoint/2010/main" val="127650271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633413" indent="-633413"/>
            <a:r>
              <a:rPr lang="en-US" sz="4000" dirty="0" smtClean="0"/>
              <a:t>III. In What Ways have Theologians used Scripture to Speak about God?</a:t>
            </a:r>
            <a:endParaRPr lang="en-US" sz="4000" dirty="0"/>
          </a:p>
        </p:txBody>
      </p:sp>
      <p:sp>
        <p:nvSpPr>
          <p:cNvPr id="4" name="TextBox 3"/>
          <p:cNvSpPr txBox="1"/>
          <p:nvPr/>
        </p:nvSpPr>
        <p:spPr>
          <a:xfrm>
            <a:off x="433754" y="2171644"/>
            <a:ext cx="11326168" cy="1815882"/>
          </a:xfrm>
          <a:prstGeom prst="rect">
            <a:avLst/>
          </a:prstGeom>
          <a:noFill/>
        </p:spPr>
        <p:txBody>
          <a:bodyPr wrap="square" rtlCol="0">
            <a:spAutoFit/>
          </a:bodyPr>
          <a:lstStyle/>
          <a:p>
            <a:r>
              <a:rPr lang="en-US" sz="2800" dirty="0" smtClean="0"/>
              <a:t>The </a:t>
            </a:r>
            <a:r>
              <a:rPr lang="en-US" sz="2800" dirty="0"/>
              <a:t>Scripture and expressions of faith you have studied here express </a:t>
            </a:r>
            <a:r>
              <a:rPr lang="en-US" sz="2800" dirty="0" smtClean="0"/>
              <a:t>paradoxes about </a:t>
            </a:r>
            <a:r>
              <a:rPr lang="en-US" sz="2800" dirty="0"/>
              <a:t>gender roles and </a:t>
            </a:r>
            <a:r>
              <a:rPr lang="en-US" sz="2800" dirty="0" smtClean="0"/>
              <a:t>identities.</a:t>
            </a:r>
          </a:p>
          <a:p>
            <a:endParaRPr lang="en-US" sz="2800" dirty="0" smtClean="0"/>
          </a:p>
          <a:p>
            <a:r>
              <a:rPr lang="en-US" sz="2800" dirty="0" smtClean="0"/>
              <a:t>Can you name </a:t>
            </a:r>
            <a:r>
              <a:rPr lang="en-US" sz="2800" dirty="0"/>
              <a:t>at least three ways this </a:t>
            </a:r>
            <a:r>
              <a:rPr lang="en-US" sz="2800" dirty="0" smtClean="0"/>
              <a:t>might affect </a:t>
            </a:r>
            <a:r>
              <a:rPr lang="en-US" sz="2800" dirty="0"/>
              <a:t>how we understand </a:t>
            </a:r>
            <a:r>
              <a:rPr lang="en-US" sz="2800" dirty="0" smtClean="0"/>
              <a:t>God?</a:t>
            </a:r>
            <a:endParaRPr lang="en-US" sz="2400" dirty="0"/>
          </a:p>
        </p:txBody>
      </p:sp>
    </p:spTree>
    <p:extLst>
      <p:ext uri="{BB962C8B-B14F-4D97-AF65-F5344CB8AC3E}">
        <p14:creationId xmlns:p14="http://schemas.microsoft.com/office/powerpoint/2010/main" val="19061870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633413" indent="-633413"/>
            <a:r>
              <a:rPr lang="en-US" sz="4000" dirty="0" smtClean="0"/>
              <a:t>IV. What are Some Examples of the Ways Artists Express Sacred Truth in Images? </a:t>
            </a:r>
            <a:endParaRPr lang="en-US" sz="4000" dirty="0"/>
          </a:p>
        </p:txBody>
      </p:sp>
      <p:sp>
        <p:nvSpPr>
          <p:cNvPr id="4" name="TextBox 3"/>
          <p:cNvSpPr txBox="1"/>
          <p:nvPr/>
        </p:nvSpPr>
        <p:spPr>
          <a:xfrm>
            <a:off x="433754" y="2171644"/>
            <a:ext cx="11326168" cy="3539430"/>
          </a:xfrm>
          <a:prstGeom prst="rect">
            <a:avLst/>
          </a:prstGeom>
          <a:noFill/>
        </p:spPr>
        <p:txBody>
          <a:bodyPr wrap="square" rtlCol="0">
            <a:spAutoFit/>
          </a:bodyPr>
          <a:lstStyle/>
          <a:p>
            <a:r>
              <a:rPr lang="en-US" sz="2800" dirty="0" smtClean="0"/>
              <a:t>The module now moves </a:t>
            </a:r>
            <a:r>
              <a:rPr lang="en-US" sz="2800" dirty="0"/>
              <a:t>into visual experiences of </a:t>
            </a:r>
            <a:r>
              <a:rPr lang="en-US" sz="2800" dirty="0" smtClean="0"/>
              <a:t>images of </a:t>
            </a:r>
            <a:r>
              <a:rPr lang="en-US" sz="2800" dirty="0"/>
              <a:t>God. </a:t>
            </a:r>
            <a:endParaRPr lang="en-US" sz="2800" dirty="0" smtClean="0"/>
          </a:p>
          <a:p>
            <a:pPr marL="457200" indent="-457200">
              <a:buFont typeface="Arial" panose="020B0604020202020204" pitchFamily="34" charset="0"/>
              <a:buChar char="•"/>
            </a:pPr>
            <a:r>
              <a:rPr lang="en-US" sz="2800" dirty="0" smtClean="0"/>
              <a:t>The images </a:t>
            </a:r>
            <a:r>
              <a:rPr lang="en-US" sz="2800" dirty="0"/>
              <a:t>come from different artists in </a:t>
            </a:r>
            <a:r>
              <a:rPr lang="en-US" sz="2800" dirty="0" smtClean="0"/>
              <a:t>different parts </a:t>
            </a:r>
            <a:r>
              <a:rPr lang="en-US" sz="2800" dirty="0"/>
              <a:t>of the world and different times in history. </a:t>
            </a:r>
            <a:endParaRPr lang="en-US" sz="2800" dirty="0" smtClean="0"/>
          </a:p>
          <a:p>
            <a:pPr marL="457200" indent="-457200">
              <a:buFont typeface="Arial" panose="020B0604020202020204" pitchFamily="34" charset="0"/>
              <a:buChar char="•"/>
            </a:pPr>
            <a:r>
              <a:rPr lang="en-US" sz="2800" dirty="0" smtClean="0"/>
              <a:t>Some </a:t>
            </a:r>
            <a:r>
              <a:rPr lang="en-US" sz="2800" dirty="0"/>
              <a:t>of them are </a:t>
            </a:r>
            <a:r>
              <a:rPr lang="en-US" sz="2800" dirty="0" smtClean="0"/>
              <a:t>from contexts </a:t>
            </a:r>
            <a:r>
              <a:rPr lang="en-US" sz="2800" dirty="0"/>
              <a:t>where artwork in churches was a primary means of </a:t>
            </a:r>
            <a:r>
              <a:rPr lang="en-US" sz="2800" dirty="0" smtClean="0"/>
              <a:t>Christian education </a:t>
            </a:r>
            <a:r>
              <a:rPr lang="en-US" sz="2800" dirty="0"/>
              <a:t>because people were largely non-literate. </a:t>
            </a:r>
            <a:endParaRPr lang="en-US" sz="2800" dirty="0" smtClean="0"/>
          </a:p>
          <a:p>
            <a:pPr marL="457200" indent="-457200">
              <a:buFont typeface="Arial" panose="020B0604020202020204" pitchFamily="34" charset="0"/>
              <a:buChar char="•"/>
            </a:pPr>
            <a:r>
              <a:rPr lang="en-US" sz="2800" dirty="0" smtClean="0"/>
              <a:t>Images </a:t>
            </a:r>
            <a:r>
              <a:rPr lang="en-US" sz="2800" dirty="0"/>
              <a:t>needed </a:t>
            </a:r>
            <a:r>
              <a:rPr lang="en-US" sz="2800" dirty="0" smtClean="0"/>
              <a:t>to communicate </a:t>
            </a:r>
            <a:r>
              <a:rPr lang="en-US" sz="2800" dirty="0"/>
              <a:t>strongly about the </a:t>
            </a:r>
            <a:r>
              <a:rPr lang="en-US" sz="2800" dirty="0" smtClean="0"/>
              <a:t>church’s understandings </a:t>
            </a:r>
            <a:r>
              <a:rPr lang="en-US" sz="2800" dirty="0"/>
              <a:t>of God </a:t>
            </a:r>
            <a:r>
              <a:rPr lang="en-US" sz="2800" dirty="0" smtClean="0"/>
              <a:t>and Jesus </a:t>
            </a:r>
            <a:r>
              <a:rPr lang="en-US" sz="2800" dirty="0"/>
              <a:t>Christ.</a:t>
            </a:r>
            <a:endParaRPr lang="en-US" sz="2400" dirty="0"/>
          </a:p>
        </p:txBody>
      </p:sp>
    </p:spTree>
    <p:extLst>
      <p:ext uri="{BB962C8B-B14F-4D97-AF65-F5344CB8AC3E}">
        <p14:creationId xmlns:p14="http://schemas.microsoft.com/office/powerpoint/2010/main" val="99606832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633413" indent="-633413"/>
            <a:r>
              <a:rPr lang="en-US" sz="4000" dirty="0" smtClean="0"/>
              <a:t>IV. What are Some Examples of the Ways Artists Express Sacred Truth in Images? </a:t>
            </a:r>
            <a:endParaRPr lang="en-US" sz="4000" dirty="0"/>
          </a:p>
        </p:txBody>
      </p:sp>
      <p:sp>
        <p:nvSpPr>
          <p:cNvPr id="4" name="TextBox 3"/>
          <p:cNvSpPr txBox="1"/>
          <p:nvPr/>
        </p:nvSpPr>
        <p:spPr>
          <a:xfrm>
            <a:off x="435429" y="2403152"/>
            <a:ext cx="11326168" cy="3354765"/>
          </a:xfrm>
          <a:prstGeom prst="rect">
            <a:avLst/>
          </a:prstGeom>
          <a:noFill/>
        </p:spPr>
        <p:txBody>
          <a:bodyPr wrap="square" rtlCol="0">
            <a:spAutoFit/>
          </a:bodyPr>
          <a:lstStyle/>
          <a:p>
            <a:r>
              <a:rPr lang="en-US" sz="2800" dirty="0" smtClean="0"/>
              <a:t>Before moving to the images:</a:t>
            </a:r>
          </a:p>
          <a:p>
            <a:endParaRPr lang="en-US" sz="2800" dirty="0" smtClean="0"/>
          </a:p>
          <a:p>
            <a:r>
              <a:rPr lang="en-US" sz="2600" dirty="0" smtClean="0"/>
              <a:t>You are invited to </a:t>
            </a:r>
            <a:r>
              <a:rPr lang="en-US" sz="2600" b="1" dirty="0" smtClean="0"/>
              <a:t>reflect</a:t>
            </a:r>
            <a:r>
              <a:rPr lang="en-US" sz="2600" dirty="0" smtClean="0"/>
              <a:t> for a minute on the question below. Unless you decide otherwise, you </a:t>
            </a:r>
            <a:r>
              <a:rPr lang="en-US" sz="2600" dirty="0"/>
              <a:t>will not need to share your answer with anyone</a:t>
            </a:r>
            <a:r>
              <a:rPr lang="en-US" sz="2600" dirty="0" smtClean="0"/>
              <a:t>.</a:t>
            </a:r>
          </a:p>
          <a:p>
            <a:endParaRPr lang="en-US" sz="2600" dirty="0"/>
          </a:p>
          <a:p>
            <a:r>
              <a:rPr lang="en-US" sz="2600" b="1" i="1" dirty="0"/>
              <a:t>For what do you most yearn in God’s relationship with you? </a:t>
            </a:r>
            <a:endParaRPr lang="en-US" sz="2600" b="1" i="1" dirty="0" smtClean="0"/>
          </a:p>
          <a:p>
            <a:r>
              <a:rPr lang="en-US" sz="2600" dirty="0" smtClean="0"/>
              <a:t>You </a:t>
            </a:r>
            <a:r>
              <a:rPr lang="en-US" sz="2600" dirty="0"/>
              <a:t>are invited </a:t>
            </a:r>
            <a:r>
              <a:rPr lang="en-US" sz="2600" dirty="0" smtClean="0"/>
              <a:t>to write </a:t>
            </a:r>
            <a:r>
              <a:rPr lang="en-US" sz="2600" dirty="0"/>
              <a:t>down key words for yourself or draw anything that comes to mind. Hold </a:t>
            </a:r>
            <a:r>
              <a:rPr lang="en-US" sz="2600" dirty="0" smtClean="0"/>
              <a:t>on to </a:t>
            </a:r>
            <a:r>
              <a:rPr lang="en-US" sz="2600" dirty="0"/>
              <a:t>your yearnings as you are introduced to some images</a:t>
            </a:r>
            <a:r>
              <a:rPr lang="en-US" sz="2600" dirty="0" smtClean="0"/>
              <a:t>.</a:t>
            </a:r>
            <a:endParaRPr lang="en-US" sz="2600" dirty="0"/>
          </a:p>
        </p:txBody>
      </p:sp>
    </p:spTree>
    <p:extLst>
      <p:ext uri="{BB962C8B-B14F-4D97-AF65-F5344CB8AC3E}">
        <p14:creationId xmlns:p14="http://schemas.microsoft.com/office/powerpoint/2010/main" val="28518249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74675" indent="-574675"/>
            <a:r>
              <a:rPr lang="en-US" sz="4000" dirty="0" smtClean="0"/>
              <a:t>IV. What are Some Examples of the Ways Artists Express Sacred Truth in Images? </a:t>
            </a:r>
            <a:endParaRPr lang="en-US" sz="4000" dirty="0"/>
          </a:p>
        </p:txBody>
      </p:sp>
      <p:sp>
        <p:nvSpPr>
          <p:cNvPr id="10" name="TextBox 9"/>
          <p:cNvSpPr txBox="1"/>
          <p:nvPr/>
        </p:nvSpPr>
        <p:spPr>
          <a:xfrm>
            <a:off x="575187" y="2418735"/>
            <a:ext cx="10899058" cy="1077218"/>
          </a:xfrm>
          <a:prstGeom prst="rect">
            <a:avLst/>
          </a:prstGeom>
          <a:noFill/>
        </p:spPr>
        <p:txBody>
          <a:bodyPr wrap="square" rtlCol="0">
            <a:spAutoFit/>
          </a:bodyPr>
          <a:lstStyle/>
          <a:p>
            <a:r>
              <a:rPr lang="en-US" sz="2800" b="1" dirty="0" smtClean="0"/>
              <a:t>Visual images communicate truth.</a:t>
            </a:r>
          </a:p>
          <a:p>
            <a:endParaRPr lang="en-US" dirty="0" smtClean="0"/>
          </a:p>
          <a:p>
            <a:r>
              <a:rPr lang="en-US" dirty="0" smtClean="0"/>
              <a:t>See images in pdf posted on the ELCA website.</a:t>
            </a:r>
            <a:endParaRPr lang="en-US" dirty="0"/>
          </a:p>
        </p:txBody>
      </p:sp>
    </p:spTree>
    <p:extLst>
      <p:ext uri="{BB962C8B-B14F-4D97-AF65-F5344CB8AC3E}">
        <p14:creationId xmlns:p14="http://schemas.microsoft.com/office/powerpoint/2010/main" val="419483013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74675" indent="-574675"/>
            <a:r>
              <a:rPr lang="en-US" sz="4000" dirty="0" smtClean="0"/>
              <a:t>IV. What are Some Examples of the Ways Artists Express Sacred Truth in Images? </a:t>
            </a:r>
            <a:endParaRPr lang="en-US" sz="4000" dirty="0"/>
          </a:p>
        </p:txBody>
      </p:sp>
      <p:sp>
        <p:nvSpPr>
          <p:cNvPr id="4" name="TextBox 3"/>
          <p:cNvSpPr txBox="1"/>
          <p:nvPr/>
        </p:nvSpPr>
        <p:spPr>
          <a:xfrm>
            <a:off x="432916" y="2403152"/>
            <a:ext cx="11326168" cy="3108543"/>
          </a:xfrm>
          <a:prstGeom prst="rect">
            <a:avLst/>
          </a:prstGeom>
          <a:noFill/>
        </p:spPr>
        <p:txBody>
          <a:bodyPr wrap="square" rtlCol="0">
            <a:spAutoFit/>
          </a:bodyPr>
          <a:lstStyle/>
          <a:p>
            <a:pPr marL="514350" indent="-514350">
              <a:buFont typeface="+mj-lt"/>
              <a:buAutoNum type="arabicPeriod"/>
            </a:pPr>
            <a:r>
              <a:rPr lang="en-US" sz="2800" dirty="0" smtClean="0"/>
              <a:t>How </a:t>
            </a:r>
            <a:r>
              <a:rPr lang="en-US" sz="2800" dirty="0"/>
              <a:t>do these images make you feel? What spoke to you in </a:t>
            </a:r>
            <a:r>
              <a:rPr lang="en-US" sz="2800" dirty="0" smtClean="0"/>
              <a:t>your yearnings </a:t>
            </a:r>
            <a:r>
              <a:rPr lang="en-US" sz="2800" dirty="0"/>
              <a:t>for God, and why? Identify at least one image that speaks </a:t>
            </a:r>
            <a:r>
              <a:rPr lang="en-US" sz="2800" dirty="0" smtClean="0"/>
              <a:t>to you </a:t>
            </a:r>
            <a:r>
              <a:rPr lang="en-US" sz="2800" dirty="0"/>
              <a:t>in a new way.</a:t>
            </a:r>
          </a:p>
          <a:p>
            <a:pPr marL="514350" indent="-514350">
              <a:buFont typeface="+mj-lt"/>
              <a:buAutoNum type="arabicPeriod"/>
            </a:pPr>
            <a:r>
              <a:rPr lang="en-US" sz="2800" dirty="0" smtClean="0"/>
              <a:t>What </a:t>
            </a:r>
            <a:r>
              <a:rPr lang="en-US" sz="2800" dirty="0"/>
              <a:t>thoughts do these images evoke?</a:t>
            </a:r>
          </a:p>
          <a:p>
            <a:pPr marL="514350" indent="-514350">
              <a:buFont typeface="+mj-lt"/>
              <a:buAutoNum type="arabicPeriod"/>
            </a:pPr>
            <a:r>
              <a:rPr lang="en-US" sz="2800" dirty="0" smtClean="0"/>
              <a:t>If </a:t>
            </a:r>
            <a:r>
              <a:rPr lang="en-US" sz="2800" dirty="0"/>
              <a:t>any of these images were used regularly in worship and study in </a:t>
            </a:r>
            <a:r>
              <a:rPr lang="en-US" sz="2800" dirty="0" smtClean="0"/>
              <a:t>your local </a:t>
            </a:r>
            <a:r>
              <a:rPr lang="en-US" sz="2800" dirty="0"/>
              <a:t>congregation, what effect do you think they might have on </a:t>
            </a:r>
            <a:r>
              <a:rPr lang="en-US" sz="2800" dirty="0" smtClean="0"/>
              <a:t>worship and </a:t>
            </a:r>
            <a:r>
              <a:rPr lang="en-US" sz="2800" dirty="0"/>
              <a:t>faith?</a:t>
            </a:r>
            <a:endParaRPr lang="en-US" sz="2400" dirty="0"/>
          </a:p>
        </p:txBody>
      </p:sp>
    </p:spTree>
    <p:extLst>
      <p:ext uri="{BB962C8B-B14F-4D97-AF65-F5344CB8AC3E}">
        <p14:creationId xmlns:p14="http://schemas.microsoft.com/office/powerpoint/2010/main" val="105179104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V. In What Ways do Language and Imagery for God Matter? </a:t>
            </a:r>
            <a:endParaRPr lang="en-US" sz="4000" dirty="0"/>
          </a:p>
        </p:txBody>
      </p:sp>
      <p:sp>
        <p:nvSpPr>
          <p:cNvPr id="4" name="TextBox 3"/>
          <p:cNvSpPr txBox="1"/>
          <p:nvPr/>
        </p:nvSpPr>
        <p:spPr>
          <a:xfrm>
            <a:off x="433754" y="2171644"/>
            <a:ext cx="11326168" cy="4093428"/>
          </a:xfrm>
          <a:prstGeom prst="rect">
            <a:avLst/>
          </a:prstGeom>
          <a:noFill/>
        </p:spPr>
        <p:txBody>
          <a:bodyPr wrap="square" rtlCol="0">
            <a:spAutoFit/>
          </a:bodyPr>
          <a:lstStyle/>
          <a:p>
            <a:r>
              <a:rPr lang="en-US" sz="2600" dirty="0"/>
              <a:t>In recent decades, Christian theologians have written much </a:t>
            </a:r>
            <a:r>
              <a:rPr lang="en-US" sz="2600" dirty="0" smtClean="0"/>
              <a:t>about inclusive </a:t>
            </a:r>
            <a:r>
              <a:rPr lang="en-US" sz="2600" dirty="0"/>
              <a:t>and expansive language and images for God. Pastors and </a:t>
            </a:r>
            <a:r>
              <a:rPr lang="en-US" sz="2600" dirty="0" smtClean="0"/>
              <a:t>other church </a:t>
            </a:r>
            <a:r>
              <a:rPr lang="en-US" sz="2600" dirty="0"/>
              <a:t>leaders have used expansive images and language about God </a:t>
            </a:r>
            <a:r>
              <a:rPr lang="en-US" sz="2600" dirty="0" smtClean="0"/>
              <a:t>in their </a:t>
            </a:r>
            <a:r>
              <a:rPr lang="en-US" sz="2600" dirty="0"/>
              <a:t>preaching, teaching and ministry in order to communicate the </a:t>
            </a:r>
            <a:r>
              <a:rPr lang="en-US" sz="2600" dirty="0" smtClean="0"/>
              <a:t>Word of </a:t>
            </a:r>
            <a:r>
              <a:rPr lang="en-US" sz="2600" dirty="0"/>
              <a:t>God in a variety of scripturally and theologically faithful images </a:t>
            </a:r>
            <a:r>
              <a:rPr lang="en-US" sz="2600" dirty="0" smtClean="0"/>
              <a:t>and language.</a:t>
            </a:r>
          </a:p>
          <a:p>
            <a:endParaRPr lang="en-US" sz="2000" dirty="0"/>
          </a:p>
          <a:p>
            <a:r>
              <a:rPr lang="en-US" sz="2600" dirty="0"/>
              <a:t>An important part of this theological work is naming how the use of </a:t>
            </a:r>
            <a:r>
              <a:rPr lang="en-US" sz="2600" dirty="0" smtClean="0"/>
              <a:t>almost exclusively </a:t>
            </a:r>
            <a:r>
              <a:rPr lang="en-US" sz="2600" dirty="0"/>
              <a:t>male-identified </a:t>
            </a:r>
            <a:r>
              <a:rPr lang="en-US" sz="2600" dirty="0" smtClean="0"/>
              <a:t>language </a:t>
            </a:r>
            <a:r>
              <a:rPr lang="en-US" sz="2600" dirty="0"/>
              <a:t>and images </a:t>
            </a:r>
            <a:r>
              <a:rPr lang="en-US" sz="2600" dirty="0" smtClean="0"/>
              <a:t>is theologically </a:t>
            </a:r>
            <a:r>
              <a:rPr lang="en-US" sz="2600" dirty="0"/>
              <a:t>problematic and pastorally harmful. Theologian </a:t>
            </a:r>
            <a:r>
              <a:rPr lang="en-US" sz="2600" dirty="0" smtClean="0"/>
              <a:t>Elizabeth Johnson </a:t>
            </a:r>
            <a:r>
              <a:rPr lang="en-US" sz="2600" dirty="0"/>
              <a:t>suggests three ways </a:t>
            </a:r>
            <a:r>
              <a:rPr lang="en-US" sz="2600" dirty="0" smtClean="0"/>
              <a:t>using </a:t>
            </a:r>
            <a:r>
              <a:rPr lang="en-US" sz="2600" dirty="0"/>
              <a:t>predominantly male language </a:t>
            </a:r>
            <a:r>
              <a:rPr lang="en-US" sz="2600" dirty="0" smtClean="0"/>
              <a:t>for God </a:t>
            </a:r>
            <a:r>
              <a:rPr lang="en-US" sz="2600" dirty="0"/>
              <a:t>can be harmful</a:t>
            </a:r>
            <a:r>
              <a:rPr lang="en-US" sz="2600" dirty="0" smtClean="0"/>
              <a:t>.</a:t>
            </a:r>
            <a:endParaRPr lang="en-US" sz="2600" dirty="0"/>
          </a:p>
        </p:txBody>
      </p:sp>
    </p:spTree>
    <p:extLst>
      <p:ext uri="{BB962C8B-B14F-4D97-AF65-F5344CB8AC3E}">
        <p14:creationId xmlns:p14="http://schemas.microsoft.com/office/powerpoint/2010/main" val="170773955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V. In What Ways do Language and Imagery for God Matter? </a:t>
            </a:r>
            <a:endParaRPr lang="en-US" sz="4000" dirty="0"/>
          </a:p>
        </p:txBody>
      </p:sp>
      <p:sp>
        <p:nvSpPr>
          <p:cNvPr id="4" name="TextBox 3"/>
          <p:cNvSpPr txBox="1"/>
          <p:nvPr/>
        </p:nvSpPr>
        <p:spPr>
          <a:xfrm>
            <a:off x="433754" y="2171644"/>
            <a:ext cx="11326168" cy="3693319"/>
          </a:xfrm>
          <a:prstGeom prst="rect">
            <a:avLst/>
          </a:prstGeom>
          <a:noFill/>
        </p:spPr>
        <p:txBody>
          <a:bodyPr wrap="square" rtlCol="0">
            <a:spAutoFit/>
          </a:bodyPr>
          <a:lstStyle/>
          <a:p>
            <a:r>
              <a:rPr lang="en-US" sz="2600" dirty="0" smtClean="0"/>
              <a:t>First</a:t>
            </a:r>
            <a:r>
              <a:rPr lang="en-US" sz="2600" dirty="0"/>
              <a:t>, because exclusively male images offer no alternatives, they </a:t>
            </a:r>
            <a:r>
              <a:rPr lang="en-US" sz="2600" dirty="0" smtClean="0"/>
              <a:t>get taken </a:t>
            </a:r>
            <a:r>
              <a:rPr lang="en-US" sz="2600" dirty="0"/>
              <a:t>literally. The use of male language alone leads us to forget </a:t>
            </a:r>
            <a:r>
              <a:rPr lang="en-US" sz="2600" dirty="0" smtClean="0"/>
              <a:t>the incomprehensible </a:t>
            </a:r>
            <a:r>
              <a:rPr lang="en-US" sz="2600" dirty="0"/>
              <a:t>mystery of God and can reduce the living God to </a:t>
            </a:r>
            <a:r>
              <a:rPr lang="en-US" sz="2600" dirty="0" smtClean="0"/>
              <a:t>an understanding </a:t>
            </a:r>
            <a:r>
              <a:rPr lang="en-US" sz="2600" dirty="0"/>
              <a:t>of God as an infinitely powerful man. This is poor </a:t>
            </a:r>
            <a:r>
              <a:rPr lang="en-US" sz="2600" dirty="0" smtClean="0"/>
              <a:t>theology about </a:t>
            </a:r>
            <a:r>
              <a:rPr lang="en-US" sz="2600" dirty="0"/>
              <a:t>God</a:t>
            </a:r>
            <a:r>
              <a:rPr lang="en-US" sz="2600" dirty="0" smtClean="0"/>
              <a:t>.</a:t>
            </a:r>
          </a:p>
          <a:p>
            <a:endParaRPr lang="en-US" sz="2600" dirty="0"/>
          </a:p>
          <a:p>
            <a:r>
              <a:rPr lang="en-US" sz="2600" dirty="0"/>
              <a:t>This literalism can also lead to the unwarranted idea that maleness </a:t>
            </a:r>
            <a:r>
              <a:rPr lang="en-US" sz="2600" dirty="0" smtClean="0"/>
              <a:t>has more </a:t>
            </a:r>
            <a:r>
              <a:rPr lang="en-US" sz="2600" dirty="0"/>
              <a:t>in common with God than femaleness. Exclusively male </a:t>
            </a:r>
            <a:r>
              <a:rPr lang="en-US" sz="2600" dirty="0" smtClean="0"/>
              <a:t>images imply </a:t>
            </a:r>
            <a:r>
              <a:rPr lang="en-US" sz="2600" dirty="0"/>
              <a:t>that women are somehow less like God or are more distant </a:t>
            </a:r>
            <a:r>
              <a:rPr lang="en-US" sz="2600" dirty="0" smtClean="0"/>
              <a:t>from God </a:t>
            </a:r>
            <a:r>
              <a:rPr lang="en-US" sz="2600" dirty="0"/>
              <a:t>than males are. This is poor theology about humanity</a:t>
            </a:r>
            <a:r>
              <a:rPr lang="en-US" sz="2600" dirty="0" smtClean="0"/>
              <a:t>.</a:t>
            </a:r>
            <a:endParaRPr lang="en-US" sz="2600" baseline="30000" dirty="0"/>
          </a:p>
        </p:txBody>
      </p:sp>
    </p:spTree>
    <p:extLst>
      <p:ext uri="{BB962C8B-B14F-4D97-AF65-F5344CB8AC3E}">
        <p14:creationId xmlns:p14="http://schemas.microsoft.com/office/powerpoint/2010/main" val="42444357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2328071" cy="1323439"/>
          </a:xfrm>
          <a:prstGeom prst="rect">
            <a:avLst/>
          </a:prstGeom>
          <a:noFill/>
        </p:spPr>
        <p:txBody>
          <a:bodyPr wrap="square" rtlCol="0">
            <a:spAutoFit/>
          </a:bodyPr>
          <a:lstStyle/>
          <a:p>
            <a:pPr marL="515938" indent="-515938"/>
            <a:r>
              <a:rPr lang="en-US" sz="4000" dirty="0" smtClean="0"/>
              <a:t>V. In What Ways do Language and Imagery for God Matter? </a:t>
            </a:r>
            <a:endParaRPr lang="en-US" sz="4000" dirty="0"/>
          </a:p>
        </p:txBody>
      </p:sp>
      <p:sp>
        <p:nvSpPr>
          <p:cNvPr id="4" name="TextBox 3"/>
          <p:cNvSpPr txBox="1"/>
          <p:nvPr/>
        </p:nvSpPr>
        <p:spPr>
          <a:xfrm>
            <a:off x="435429" y="2015669"/>
            <a:ext cx="11472496" cy="4708981"/>
          </a:xfrm>
          <a:prstGeom prst="rect">
            <a:avLst/>
          </a:prstGeom>
          <a:noFill/>
        </p:spPr>
        <p:txBody>
          <a:bodyPr wrap="square" rtlCol="0">
            <a:spAutoFit/>
          </a:bodyPr>
          <a:lstStyle/>
          <a:p>
            <a:r>
              <a:rPr lang="en-US" sz="2400" dirty="0" smtClean="0"/>
              <a:t>Second, the effect of taking masculine images of God literally can lead to idolatry.  Prophets have long insisted on the need to turn away from idols, gods who are not true. God is not literally a father or a king or a lord, just as much as God is not literally a rock or a hen or a woman in labor. God is ever so much greater!</a:t>
            </a:r>
          </a:p>
          <a:p>
            <a:endParaRPr lang="en-US" sz="1600" dirty="0" smtClean="0"/>
          </a:p>
          <a:p>
            <a:r>
              <a:rPr lang="en-US" sz="2400" dirty="0" smtClean="0"/>
              <a:t>Third, the exclusive use of patriarchal language for God has powerful social effects, functioning to justify patriarchy in church and society. In other words, if God is understood as male and women are seen as less than men, it becomes easy to justify attitudes and behaviors that discriminate against and devalue women and girls. </a:t>
            </a:r>
          </a:p>
          <a:p>
            <a:endParaRPr lang="en-US" sz="1600" dirty="0" smtClean="0"/>
          </a:p>
          <a:p>
            <a:r>
              <a:rPr lang="en-US" sz="2400" dirty="0" smtClean="0"/>
              <a:t>However, Scripture and Christian theology witness to an understanding of God that transcends gender, and they offer us life-giving ways to proclaim the gospel so that all may hear and all may share life in equal measure.</a:t>
            </a:r>
            <a:r>
              <a:rPr lang="en-US" sz="2400" baseline="30000" dirty="0" smtClean="0"/>
              <a:t>8</a:t>
            </a:r>
            <a:endParaRPr lang="en-US" sz="2400" baseline="30000" dirty="0"/>
          </a:p>
        </p:txBody>
      </p:sp>
    </p:spTree>
    <p:extLst>
      <p:ext uri="{BB962C8B-B14F-4D97-AF65-F5344CB8AC3E}">
        <p14:creationId xmlns:p14="http://schemas.microsoft.com/office/powerpoint/2010/main" val="332034406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V. In What Ways do Language and Imagery for God Matter? </a:t>
            </a:r>
            <a:endParaRPr lang="en-US" sz="4000" dirty="0"/>
          </a:p>
        </p:txBody>
      </p:sp>
      <p:sp>
        <p:nvSpPr>
          <p:cNvPr id="4" name="TextBox 3"/>
          <p:cNvSpPr txBox="1"/>
          <p:nvPr/>
        </p:nvSpPr>
        <p:spPr>
          <a:xfrm>
            <a:off x="435429" y="2403152"/>
            <a:ext cx="11326168" cy="523220"/>
          </a:xfrm>
          <a:prstGeom prst="rect">
            <a:avLst/>
          </a:prstGeom>
          <a:noFill/>
        </p:spPr>
        <p:txBody>
          <a:bodyPr wrap="square" rtlCol="0">
            <a:spAutoFit/>
          </a:bodyPr>
          <a:lstStyle/>
          <a:p>
            <a:r>
              <a:rPr lang="en-US" sz="2800" dirty="0" smtClean="0"/>
              <a:t>In </a:t>
            </a:r>
            <a:r>
              <a:rPr lang="en-US" sz="2800" dirty="0"/>
              <a:t>what ways do you think language and imagery about God matter?</a:t>
            </a:r>
            <a:endParaRPr lang="en-US" sz="2400" dirty="0"/>
          </a:p>
        </p:txBody>
      </p:sp>
    </p:spTree>
    <p:extLst>
      <p:ext uri="{BB962C8B-B14F-4D97-AF65-F5344CB8AC3E}">
        <p14:creationId xmlns:p14="http://schemas.microsoft.com/office/powerpoint/2010/main" val="133316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94637" y="1903025"/>
            <a:ext cx="11202724" cy="1815882"/>
          </a:xfrm>
          <a:prstGeom prst="rect">
            <a:avLst/>
          </a:prstGeom>
        </p:spPr>
        <p:txBody>
          <a:bodyPr wrap="square">
            <a:spAutoFit/>
          </a:bodyPr>
          <a:lstStyle/>
          <a:p>
            <a:r>
              <a:rPr lang="en-US" sz="2800" b="1" dirty="0" smtClean="0"/>
              <a:t>Question </a:t>
            </a:r>
            <a:r>
              <a:rPr lang="en-US" sz="2800" b="1" dirty="0"/>
              <a:t>for sharing:</a:t>
            </a:r>
          </a:p>
          <a:p>
            <a:r>
              <a:rPr lang="en-US" sz="2800" dirty="0"/>
              <a:t>When have you experienced the effect of a “system,” that is, felt </a:t>
            </a:r>
            <a:r>
              <a:rPr lang="en-US" sz="2800" dirty="0" smtClean="0"/>
              <a:t>the effect </a:t>
            </a:r>
            <a:r>
              <a:rPr lang="en-US" sz="2800" dirty="0"/>
              <a:t>of a combination of factors and actors that was bigger than </a:t>
            </a:r>
            <a:r>
              <a:rPr lang="en-US" sz="2800" dirty="0" smtClean="0"/>
              <a:t>any individual’s </a:t>
            </a:r>
            <a:r>
              <a:rPr lang="en-US" sz="2800" dirty="0"/>
              <a:t>action, yet had a very real effect on you?</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223210350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024913" y="247365"/>
            <a:ext cx="5167087"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words and images for God matter?</a:t>
            </a:r>
            <a:endParaRPr lang="en-US" dirty="0">
              <a:solidFill>
                <a:srgbClr val="00AA00"/>
              </a:solidFill>
              <a:latin typeface="Century Gothic" panose="020B0502020202020204" pitchFamily="34" charset="0"/>
            </a:endParaRPr>
          </a:p>
        </p:txBody>
      </p:sp>
      <p:sp>
        <p:nvSpPr>
          <p:cNvPr id="5" name="TextBox 4"/>
          <p:cNvSpPr txBox="1"/>
          <p:nvPr/>
        </p:nvSpPr>
        <p:spPr>
          <a:xfrm>
            <a:off x="435429" y="848205"/>
            <a:ext cx="11324493" cy="1323439"/>
          </a:xfrm>
          <a:prstGeom prst="rect">
            <a:avLst/>
          </a:prstGeom>
          <a:noFill/>
        </p:spPr>
        <p:txBody>
          <a:bodyPr wrap="square" rtlCol="0">
            <a:spAutoFit/>
          </a:bodyPr>
          <a:lstStyle/>
          <a:p>
            <a:pPr marL="515938" indent="-515938"/>
            <a:r>
              <a:rPr lang="en-US" sz="4000" dirty="0" smtClean="0"/>
              <a:t>V. In What Ways do Language and Imagery for God Matter? </a:t>
            </a:r>
            <a:endParaRPr lang="en-US" sz="4000" dirty="0"/>
          </a:p>
        </p:txBody>
      </p:sp>
      <p:sp>
        <p:nvSpPr>
          <p:cNvPr id="4" name="TextBox 3"/>
          <p:cNvSpPr txBox="1"/>
          <p:nvPr/>
        </p:nvSpPr>
        <p:spPr>
          <a:xfrm>
            <a:off x="435429" y="2171644"/>
            <a:ext cx="11326168" cy="4154984"/>
          </a:xfrm>
          <a:prstGeom prst="rect">
            <a:avLst/>
          </a:prstGeom>
          <a:noFill/>
        </p:spPr>
        <p:txBody>
          <a:bodyPr wrap="square" rtlCol="0">
            <a:spAutoFit/>
          </a:bodyPr>
          <a:lstStyle/>
          <a:p>
            <a:pPr marL="514350" indent="-514350">
              <a:buFont typeface="+mj-lt"/>
              <a:buAutoNum type="arabicPeriod"/>
            </a:pPr>
            <a:r>
              <a:rPr lang="en-US" sz="2400" dirty="0" smtClean="0"/>
              <a:t>In </a:t>
            </a:r>
            <a:r>
              <a:rPr lang="en-US" sz="2400" dirty="0"/>
              <a:t>what ways do you suppose predominantly male language might get </a:t>
            </a:r>
            <a:r>
              <a:rPr lang="en-US" sz="2400" dirty="0" smtClean="0"/>
              <a:t>in the </a:t>
            </a:r>
            <a:r>
              <a:rPr lang="en-US" sz="2400" dirty="0"/>
              <a:t>way of the proclamation of the gospel for some people? In other words</a:t>
            </a:r>
            <a:r>
              <a:rPr lang="en-US" sz="2400" dirty="0" smtClean="0"/>
              <a:t>, in </a:t>
            </a:r>
            <a:r>
              <a:rPr lang="en-US" sz="2400" dirty="0"/>
              <a:t>what ways might language harm our neighbor? In what ways </a:t>
            </a:r>
            <a:r>
              <a:rPr lang="en-US" sz="2400" dirty="0" smtClean="0"/>
              <a:t>might language </a:t>
            </a:r>
            <a:r>
              <a:rPr lang="en-US" sz="2400" dirty="0"/>
              <a:t>heal and care for our neighbor?</a:t>
            </a:r>
          </a:p>
          <a:p>
            <a:pPr marL="514350" indent="-514350">
              <a:buFont typeface="+mj-lt"/>
              <a:buAutoNum type="arabicPeriod"/>
            </a:pPr>
            <a:r>
              <a:rPr lang="en-US" sz="2400" dirty="0" smtClean="0"/>
              <a:t>Why </a:t>
            </a:r>
            <a:r>
              <a:rPr lang="en-US" sz="2400" dirty="0"/>
              <a:t>do you think Christians sometimes are uncomfortable talking </a:t>
            </a:r>
            <a:r>
              <a:rPr lang="en-US" sz="2400" dirty="0" smtClean="0"/>
              <a:t>about language </a:t>
            </a:r>
            <a:r>
              <a:rPr lang="en-US" sz="2400" dirty="0"/>
              <a:t>for God? What might we gain through openness to </a:t>
            </a:r>
            <a:r>
              <a:rPr lang="en-US" sz="2400" dirty="0" smtClean="0"/>
              <a:t>new language </a:t>
            </a:r>
            <a:r>
              <a:rPr lang="en-US" sz="2400" dirty="0"/>
              <a:t>and imagery? What are we afraid we might lose?</a:t>
            </a:r>
          </a:p>
          <a:p>
            <a:pPr marL="514350" indent="-514350">
              <a:buFont typeface="+mj-lt"/>
              <a:buAutoNum type="arabicPeriod"/>
            </a:pPr>
            <a:r>
              <a:rPr lang="en-US" sz="2400" dirty="0" smtClean="0"/>
              <a:t>What </a:t>
            </a:r>
            <a:r>
              <a:rPr lang="en-US" sz="2400" dirty="0"/>
              <a:t>might happen in your congregation if your worship services had </a:t>
            </a:r>
            <a:r>
              <a:rPr lang="en-US" sz="2400" dirty="0" smtClean="0"/>
              <a:t>more female </a:t>
            </a:r>
            <a:r>
              <a:rPr lang="en-US" sz="2400" dirty="0"/>
              <a:t>images for God? What might happen in your own heart? Why </a:t>
            </a:r>
            <a:r>
              <a:rPr lang="en-US" sz="2400" dirty="0" smtClean="0"/>
              <a:t>do you </a:t>
            </a:r>
            <a:r>
              <a:rPr lang="en-US" sz="2400" dirty="0"/>
              <a:t>think you or your congregation would have these thoughts or feelings</a:t>
            </a:r>
            <a:r>
              <a:rPr lang="en-US" sz="2400" dirty="0" smtClean="0"/>
              <a:t>? If </a:t>
            </a:r>
            <a:r>
              <a:rPr lang="en-US" sz="2400" dirty="0"/>
              <a:t>possible, identify specific suggestions to enrich your community’s </a:t>
            </a:r>
            <a:r>
              <a:rPr lang="en-US" sz="2400" dirty="0" smtClean="0"/>
              <a:t>worship language </a:t>
            </a:r>
            <a:r>
              <a:rPr lang="en-US" sz="2400" dirty="0"/>
              <a:t>and imagery.</a:t>
            </a:r>
            <a:endParaRPr lang="en-US" sz="2000" dirty="0"/>
          </a:p>
        </p:txBody>
      </p:sp>
    </p:spTree>
    <p:extLst>
      <p:ext uri="{BB962C8B-B14F-4D97-AF65-F5344CB8AC3E}">
        <p14:creationId xmlns:p14="http://schemas.microsoft.com/office/powerpoint/2010/main" val="386567647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87777" y="247365"/>
            <a:ext cx="880422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5" name="Rectangle 4"/>
          <p:cNvSpPr/>
          <p:nvPr/>
        </p:nvSpPr>
        <p:spPr>
          <a:xfrm>
            <a:off x="433753" y="1556091"/>
            <a:ext cx="11482023" cy="523220"/>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p:txBody>
      </p:sp>
      <p:sp>
        <p:nvSpPr>
          <p:cNvPr id="7" name="TextBox 6"/>
          <p:cNvSpPr txBox="1"/>
          <p:nvPr/>
        </p:nvSpPr>
        <p:spPr>
          <a:xfrm>
            <a:off x="433752" y="2325532"/>
            <a:ext cx="11324493" cy="3293209"/>
          </a:xfrm>
          <a:prstGeom prst="rect">
            <a:avLst/>
          </a:prstGeom>
          <a:noFill/>
        </p:spPr>
        <p:txBody>
          <a:bodyPr wrap="square" rtlCol="0">
            <a:spAutoFit/>
          </a:bodyPr>
          <a:lstStyle/>
          <a:p>
            <a:pPr marL="457200" indent="-457200">
              <a:buFont typeface="Arial" panose="020B0604020202020204" pitchFamily="34" charset="0"/>
              <a:buChar char="•"/>
            </a:pPr>
            <a:r>
              <a:rPr lang="en-US" sz="2600" dirty="0"/>
              <a:t>Language and imagery for God that is exclusively or nearly exclusively male-identified have negative effects for faith and for people. </a:t>
            </a:r>
          </a:p>
          <a:p>
            <a:pPr marL="457200" indent="-457200">
              <a:buFont typeface="Arial" panose="020B0604020202020204" pitchFamily="34" charset="0"/>
              <a:buChar char="•"/>
            </a:pPr>
            <a:r>
              <a:rPr lang="en-US" sz="2600" dirty="0"/>
              <a:t>Although most Christian liturgy uses predominantly androcentric language and imagery, expansive language and imagery is scripturally rooted and theologically faithful. </a:t>
            </a:r>
          </a:p>
          <a:p>
            <a:pPr marL="457200" indent="-457200">
              <a:buFont typeface="Arial" panose="020B0604020202020204" pitchFamily="34" charset="0"/>
              <a:buChar char="•"/>
            </a:pPr>
            <a:r>
              <a:rPr lang="en-US" sz="2600" dirty="0"/>
              <a:t>The paradoxes and multiplicity of language and images about God communicate something important about the mystery and intimacy of the Triune God</a:t>
            </a:r>
            <a:r>
              <a:rPr lang="en-US" sz="2600" dirty="0" smtClean="0"/>
              <a:t>.</a:t>
            </a:r>
            <a:endParaRPr lang="en-US" sz="2600" dirty="0"/>
          </a:p>
        </p:txBody>
      </p:sp>
    </p:spTree>
    <p:extLst>
      <p:ext uri="{BB962C8B-B14F-4D97-AF65-F5344CB8AC3E}">
        <p14:creationId xmlns:p14="http://schemas.microsoft.com/office/powerpoint/2010/main" val="212979558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7837" y="247365"/>
            <a:ext cx="889416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5" name="TextBox 4"/>
          <p:cNvSpPr txBox="1"/>
          <p:nvPr/>
        </p:nvSpPr>
        <p:spPr>
          <a:xfrm>
            <a:off x="433751" y="1473719"/>
            <a:ext cx="11324493" cy="707886"/>
          </a:xfrm>
          <a:prstGeom prst="rect">
            <a:avLst/>
          </a:prstGeom>
          <a:noFill/>
        </p:spPr>
        <p:txBody>
          <a:bodyPr wrap="square" rtlCol="0">
            <a:spAutoFit/>
          </a:bodyPr>
          <a:lstStyle/>
          <a:p>
            <a:r>
              <a:rPr lang="en-US" sz="4000" dirty="0" smtClean="0"/>
              <a:t>Out the Door</a:t>
            </a:r>
          </a:p>
        </p:txBody>
      </p:sp>
      <p:sp>
        <p:nvSpPr>
          <p:cNvPr id="6" name="TextBox 5"/>
          <p:cNvSpPr txBox="1"/>
          <p:nvPr/>
        </p:nvSpPr>
        <p:spPr>
          <a:xfrm>
            <a:off x="433750" y="3867767"/>
            <a:ext cx="11324493" cy="707886"/>
          </a:xfrm>
          <a:prstGeom prst="rect">
            <a:avLst/>
          </a:prstGeom>
          <a:noFill/>
        </p:spPr>
        <p:txBody>
          <a:bodyPr wrap="square" rtlCol="0">
            <a:spAutoFit/>
          </a:bodyPr>
          <a:lstStyle/>
          <a:p>
            <a:r>
              <a:rPr lang="en-US" sz="4000" dirty="0" smtClean="0"/>
              <a:t>Going Deeper</a:t>
            </a:r>
          </a:p>
        </p:txBody>
      </p:sp>
      <p:sp>
        <p:nvSpPr>
          <p:cNvPr id="7" name="TextBox 6"/>
          <p:cNvSpPr txBox="1"/>
          <p:nvPr/>
        </p:nvSpPr>
        <p:spPr>
          <a:xfrm>
            <a:off x="433752" y="691368"/>
            <a:ext cx="6429004" cy="707886"/>
          </a:xfrm>
          <a:prstGeom prst="rect">
            <a:avLst/>
          </a:prstGeom>
          <a:noFill/>
        </p:spPr>
        <p:txBody>
          <a:bodyPr wrap="square" rtlCol="0">
            <a:spAutoFit/>
          </a:bodyPr>
          <a:lstStyle/>
          <a:p>
            <a:r>
              <a:rPr lang="en-US" sz="4000" dirty="0" smtClean="0"/>
              <a:t>Closing Prayer</a:t>
            </a:r>
            <a:endParaRPr lang="en-US" sz="4000" dirty="0"/>
          </a:p>
        </p:txBody>
      </p:sp>
      <p:sp>
        <p:nvSpPr>
          <p:cNvPr id="4" name="TextBox 3"/>
          <p:cNvSpPr txBox="1"/>
          <p:nvPr/>
        </p:nvSpPr>
        <p:spPr>
          <a:xfrm>
            <a:off x="433750" y="2091958"/>
            <a:ext cx="11324493" cy="1754326"/>
          </a:xfrm>
          <a:prstGeom prst="rect">
            <a:avLst/>
          </a:prstGeom>
          <a:noFill/>
        </p:spPr>
        <p:txBody>
          <a:bodyPr wrap="square" rtlCol="0">
            <a:spAutoFit/>
          </a:bodyPr>
          <a:lstStyle/>
          <a:p>
            <a:r>
              <a:rPr lang="en-US" b="1" dirty="0" smtClean="0"/>
              <a:t>Think </a:t>
            </a:r>
            <a:r>
              <a:rPr lang="en-US" b="1" dirty="0"/>
              <a:t>about these questions: </a:t>
            </a:r>
            <a:r>
              <a:rPr lang="en-US" dirty="0"/>
              <a:t>How might expansive imagery </a:t>
            </a:r>
            <a:r>
              <a:rPr lang="en-US" dirty="0" smtClean="0"/>
              <a:t>and language </a:t>
            </a:r>
            <a:r>
              <a:rPr lang="en-US" dirty="0"/>
              <a:t>for God affect 1) the proclamation of the gospel? 2) how </a:t>
            </a:r>
            <a:r>
              <a:rPr lang="en-US" dirty="0" smtClean="0"/>
              <a:t>we understand </a:t>
            </a:r>
            <a:r>
              <a:rPr lang="en-US" dirty="0"/>
              <a:t>the Triune God? 3) how we understand ourselves and the rest </a:t>
            </a:r>
            <a:r>
              <a:rPr lang="en-US" dirty="0" smtClean="0"/>
              <a:t>of creation</a:t>
            </a:r>
            <a:r>
              <a:rPr lang="en-US" dirty="0"/>
              <a:t>?</a:t>
            </a:r>
          </a:p>
          <a:p>
            <a:r>
              <a:rPr lang="en-US" b="1" dirty="0" smtClean="0"/>
              <a:t>Talk </a:t>
            </a:r>
            <a:r>
              <a:rPr lang="en-US" b="1" dirty="0"/>
              <a:t>with others </a:t>
            </a:r>
            <a:r>
              <a:rPr lang="en-US" dirty="0"/>
              <a:t>about the discussion questions in section V in </a:t>
            </a:r>
            <a:r>
              <a:rPr lang="en-US" dirty="0" smtClean="0"/>
              <a:t>this module</a:t>
            </a:r>
            <a:r>
              <a:rPr lang="en-US" dirty="0"/>
              <a:t>.</a:t>
            </a:r>
          </a:p>
          <a:p>
            <a:r>
              <a:rPr lang="en-US" b="1" dirty="0" smtClean="0"/>
              <a:t>Notice language </a:t>
            </a:r>
            <a:r>
              <a:rPr lang="en-US" b="1" dirty="0"/>
              <a:t>and imagery </a:t>
            </a:r>
            <a:r>
              <a:rPr lang="en-US" dirty="0"/>
              <a:t>in worship and Bible study. </a:t>
            </a:r>
            <a:r>
              <a:rPr lang="en-US" dirty="0" smtClean="0"/>
              <a:t>Come back </a:t>
            </a:r>
            <a:r>
              <a:rPr lang="en-US" dirty="0"/>
              <a:t>next week to share what you noticed.</a:t>
            </a:r>
          </a:p>
          <a:p>
            <a:r>
              <a:rPr lang="en-US" b="1" dirty="0" smtClean="0"/>
              <a:t>Notice places </a:t>
            </a:r>
            <a:r>
              <a:rPr lang="en-US" b="1" dirty="0"/>
              <a:t>where there is a need for practices </a:t>
            </a:r>
            <a:r>
              <a:rPr lang="en-US" dirty="0"/>
              <a:t>of </a:t>
            </a:r>
            <a:r>
              <a:rPr lang="en-US" dirty="0" smtClean="0"/>
              <a:t>neighbor justice </a:t>
            </a:r>
            <a:r>
              <a:rPr lang="en-US" dirty="0"/>
              <a:t>around language and images for God and ask the questions</a:t>
            </a:r>
            <a:r>
              <a:rPr lang="en-US" dirty="0" smtClean="0"/>
              <a:t>: What </a:t>
            </a:r>
            <a:r>
              <a:rPr lang="en-US" dirty="0"/>
              <a:t>is my prayer right there? What action should I take?</a:t>
            </a:r>
          </a:p>
        </p:txBody>
      </p:sp>
      <p:sp>
        <p:nvSpPr>
          <p:cNvPr id="8" name="TextBox 7"/>
          <p:cNvSpPr txBox="1"/>
          <p:nvPr/>
        </p:nvSpPr>
        <p:spPr>
          <a:xfrm>
            <a:off x="433750" y="4464523"/>
            <a:ext cx="11324493" cy="2031325"/>
          </a:xfrm>
          <a:prstGeom prst="rect">
            <a:avLst/>
          </a:prstGeom>
          <a:noFill/>
        </p:spPr>
        <p:txBody>
          <a:bodyPr wrap="square" rtlCol="0">
            <a:spAutoFit/>
          </a:bodyPr>
          <a:lstStyle/>
          <a:p>
            <a:r>
              <a:rPr lang="en-US" dirty="0"/>
              <a:t>Pages </a:t>
            </a:r>
            <a:r>
              <a:rPr lang="en-US" dirty="0" smtClean="0"/>
              <a:t>96-97 </a:t>
            </a:r>
            <a:r>
              <a:rPr lang="en-US" dirty="0"/>
              <a:t>of the study </a:t>
            </a:r>
            <a:r>
              <a:rPr lang="en-US" dirty="0" smtClean="0"/>
              <a:t>has suggestions if you want to:</a:t>
            </a:r>
            <a:endParaRPr lang="en-US" dirty="0"/>
          </a:p>
          <a:p>
            <a:pPr marL="285750" indent="-285750">
              <a:buFont typeface="Arial" panose="020B0604020202020204" pitchFamily="34" charset="0"/>
              <a:buChar char="•"/>
            </a:pPr>
            <a:r>
              <a:rPr lang="en-US" dirty="0" smtClean="0"/>
              <a:t>see </a:t>
            </a:r>
            <a:r>
              <a:rPr lang="en-US" dirty="0"/>
              <a:t>Christian language and imagery in practice</a:t>
            </a:r>
            <a:r>
              <a:rPr lang="en-US" dirty="0" smtClean="0"/>
              <a:t>:</a:t>
            </a:r>
          </a:p>
          <a:p>
            <a:pPr marL="285750" indent="-285750">
              <a:buFont typeface="Arial" panose="020B0604020202020204" pitchFamily="34" charset="0"/>
              <a:buChar char="•"/>
            </a:pPr>
            <a:r>
              <a:rPr lang="en-US" dirty="0" smtClean="0"/>
              <a:t>explore </a:t>
            </a:r>
            <a:r>
              <a:rPr lang="en-US" dirty="0"/>
              <a:t>and discuss more images of Jesus </a:t>
            </a:r>
            <a:r>
              <a:rPr lang="en-US" dirty="0" smtClean="0"/>
              <a:t>Christ, including questions for reflection</a:t>
            </a:r>
          </a:p>
          <a:p>
            <a:pPr marL="285750" indent="-285750">
              <a:buFont typeface="Arial" panose="020B0604020202020204" pitchFamily="34" charset="0"/>
              <a:buChar char="•"/>
            </a:pPr>
            <a:r>
              <a:rPr lang="en-US" dirty="0" smtClean="0"/>
              <a:t>know </a:t>
            </a:r>
            <a:r>
              <a:rPr lang="en-US" dirty="0"/>
              <a:t>more about views on neutral language for </a:t>
            </a:r>
            <a:r>
              <a:rPr lang="en-US" dirty="0" smtClean="0"/>
              <a:t>God</a:t>
            </a:r>
          </a:p>
          <a:p>
            <a:pPr marL="285750" indent="-285750">
              <a:buFont typeface="Arial" panose="020B0604020202020204" pitchFamily="34" charset="0"/>
              <a:buChar char="•"/>
            </a:pPr>
            <a:r>
              <a:rPr lang="en-US" dirty="0" smtClean="0"/>
              <a:t>know </a:t>
            </a:r>
            <a:r>
              <a:rPr lang="en-US" dirty="0"/>
              <a:t>more about gender subversion in Scripture</a:t>
            </a:r>
            <a:r>
              <a:rPr lang="en-US" dirty="0" smtClean="0"/>
              <a:t>:</a:t>
            </a:r>
          </a:p>
          <a:p>
            <a:pPr marL="285750" indent="-285750">
              <a:buFont typeface="Arial" panose="020B0604020202020204" pitchFamily="34" charset="0"/>
              <a:buChar char="•"/>
            </a:pPr>
            <a:r>
              <a:rPr lang="en-US" dirty="0" smtClean="0"/>
              <a:t>discuss </a:t>
            </a:r>
            <a:r>
              <a:rPr lang="en-US" dirty="0"/>
              <a:t>how the expansive language and imagery for God </a:t>
            </a:r>
            <a:r>
              <a:rPr lang="en-US" dirty="0" smtClean="0"/>
              <a:t>in Scripture </a:t>
            </a:r>
            <a:r>
              <a:rPr lang="en-US" dirty="0"/>
              <a:t>and the Christian tradition influence how we understand the Triune </a:t>
            </a:r>
            <a:r>
              <a:rPr lang="en-US" dirty="0" smtClean="0"/>
              <a:t>God</a:t>
            </a:r>
            <a:endParaRPr lang="en-US" dirty="0"/>
          </a:p>
        </p:txBody>
      </p:sp>
    </p:spTree>
    <p:extLst>
      <p:ext uri="{BB962C8B-B14F-4D97-AF65-F5344CB8AC3E}">
        <p14:creationId xmlns:p14="http://schemas.microsoft.com/office/powerpoint/2010/main" val="130216559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7</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13048" y="2185713"/>
            <a:ext cx="8944675" cy="3271658"/>
          </a:xfrm>
        </p:spPr>
        <p:txBody>
          <a:bodyPr anchor="ctr">
            <a:normAutofit fontScale="90000"/>
          </a:bodyPr>
          <a:lstStyle/>
          <a:p>
            <a:r>
              <a:rPr lang="en-US" b="1" i="1" dirty="0" smtClean="0">
                <a:solidFill>
                  <a:schemeClr val="bg1"/>
                </a:solidFill>
                <a:latin typeface="Century Gothic" panose="020B0502020202020204" pitchFamily="34" charset="0"/>
              </a:rPr>
              <a:t>How do We Challenge the Misuse of Scripture Against Women and Girls?</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830" y="5095297"/>
            <a:ext cx="2497032" cy="1694819"/>
          </a:xfrm>
          <a:prstGeom prst="rect">
            <a:avLst/>
          </a:prstGeom>
        </p:spPr>
      </p:pic>
    </p:spTree>
    <p:extLst>
      <p:ext uri="{BB962C8B-B14F-4D97-AF65-F5344CB8AC3E}">
        <p14:creationId xmlns:p14="http://schemas.microsoft.com/office/powerpoint/2010/main" val="229950814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5429" y="893175"/>
            <a:ext cx="11324493" cy="584775"/>
          </a:xfrm>
          <a:prstGeom prst="rect">
            <a:avLst/>
          </a:prstGeom>
          <a:noFill/>
        </p:spPr>
        <p:txBody>
          <a:bodyPr wrap="square" rtlCol="0">
            <a:spAutoFit/>
          </a:bodyPr>
          <a:lstStyle/>
          <a:p>
            <a:r>
              <a:rPr lang="en-US" sz="3200" dirty="0"/>
              <a:t>In Our Time Together:</a:t>
            </a:r>
          </a:p>
        </p:txBody>
      </p:sp>
      <p:sp>
        <p:nvSpPr>
          <p:cNvPr id="6" name="TextBox 5"/>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3" name="TextBox 2"/>
          <p:cNvSpPr txBox="1"/>
          <p:nvPr/>
        </p:nvSpPr>
        <p:spPr>
          <a:xfrm>
            <a:off x="435429" y="1651819"/>
            <a:ext cx="11201048" cy="2677656"/>
          </a:xfrm>
          <a:prstGeom prst="rect">
            <a:avLst/>
          </a:prstGeom>
          <a:noFill/>
        </p:spPr>
        <p:txBody>
          <a:bodyPr wrap="square" rtlCol="0">
            <a:spAutoFit/>
          </a:bodyPr>
          <a:lstStyle/>
          <a:p>
            <a:pPr marL="342900" indent="-342900">
              <a:buFont typeface="+mj-lt"/>
              <a:buAutoNum type="arabicPeriod"/>
            </a:pPr>
            <a:r>
              <a:rPr lang="en-US" sz="2800" dirty="0" smtClean="0"/>
              <a:t>discuss the problem </a:t>
            </a:r>
            <a:r>
              <a:rPr lang="en-US" sz="2800" dirty="0"/>
              <a:t>that </a:t>
            </a:r>
            <a:r>
              <a:rPr lang="en-US" sz="2800" dirty="0" smtClean="0"/>
              <a:t>the Bible </a:t>
            </a:r>
            <a:r>
              <a:rPr lang="en-US" sz="2800" dirty="0"/>
              <a:t>has </a:t>
            </a:r>
            <a:r>
              <a:rPr lang="en-US" sz="2800" dirty="0" smtClean="0"/>
              <a:t>been misinterpreted to </a:t>
            </a:r>
            <a:r>
              <a:rPr lang="en-US" sz="2800" dirty="0"/>
              <a:t>devalue </a:t>
            </a:r>
            <a:r>
              <a:rPr lang="en-US" sz="2800" dirty="0" smtClean="0"/>
              <a:t>and  harm </a:t>
            </a:r>
            <a:r>
              <a:rPr lang="en-US" sz="2800" dirty="0"/>
              <a:t>women.</a:t>
            </a:r>
          </a:p>
          <a:p>
            <a:pPr marL="342900" indent="-342900">
              <a:buFont typeface="+mj-lt"/>
              <a:buAutoNum type="arabicPeriod"/>
            </a:pPr>
            <a:r>
              <a:rPr lang="en-US" sz="2800" dirty="0" smtClean="0"/>
              <a:t>distinguish between what a </a:t>
            </a:r>
            <a:r>
              <a:rPr lang="en-US" sz="2800" dirty="0"/>
              <a:t>text says </a:t>
            </a:r>
            <a:r>
              <a:rPr lang="en-US" sz="2800" dirty="0" smtClean="0"/>
              <a:t>and what </a:t>
            </a:r>
            <a:r>
              <a:rPr lang="en-US" sz="2800" dirty="0"/>
              <a:t>it means </a:t>
            </a:r>
            <a:r>
              <a:rPr lang="en-US" sz="2800" dirty="0" smtClean="0"/>
              <a:t>for us </a:t>
            </a:r>
            <a:r>
              <a:rPr lang="en-US" sz="2800" dirty="0"/>
              <a:t>today.</a:t>
            </a:r>
          </a:p>
          <a:p>
            <a:pPr marL="342900" indent="-342900">
              <a:buFont typeface="+mj-lt"/>
              <a:buAutoNum type="arabicPeriod"/>
            </a:pPr>
            <a:r>
              <a:rPr lang="en-US" sz="2800" dirty="0" smtClean="0"/>
              <a:t>explore </a:t>
            </a:r>
            <a:r>
              <a:rPr lang="en-US" sz="2800" dirty="0"/>
              <a:t>how </a:t>
            </a:r>
            <a:r>
              <a:rPr lang="en-US" sz="2800" dirty="0" smtClean="0"/>
              <a:t>the gospel </a:t>
            </a:r>
            <a:r>
              <a:rPr lang="en-US" sz="2800" dirty="0"/>
              <a:t>of </a:t>
            </a:r>
            <a:r>
              <a:rPr lang="en-US" sz="2800" dirty="0" smtClean="0"/>
              <a:t>Jesus Christ functions for </a:t>
            </a:r>
            <a:r>
              <a:rPr lang="en-US" sz="2800" dirty="0"/>
              <a:t>Lutherans </a:t>
            </a:r>
            <a:r>
              <a:rPr lang="en-US" sz="2800" dirty="0" smtClean="0"/>
              <a:t>as the </a:t>
            </a:r>
            <a:r>
              <a:rPr lang="en-US" sz="2800" dirty="0"/>
              <a:t>central </a:t>
            </a:r>
            <a:r>
              <a:rPr lang="en-US" sz="2800" dirty="0" smtClean="0"/>
              <a:t>way to </a:t>
            </a:r>
            <a:r>
              <a:rPr lang="en-US" sz="2800" dirty="0"/>
              <a:t>interpret </a:t>
            </a:r>
            <a:r>
              <a:rPr lang="en-US" sz="2800" dirty="0" smtClean="0"/>
              <a:t>the Scriptures</a:t>
            </a:r>
            <a:r>
              <a:rPr lang="en-US" sz="2800" dirty="0"/>
              <a:t>.</a:t>
            </a:r>
          </a:p>
          <a:p>
            <a:pPr marL="342900" indent="-342900">
              <a:buFont typeface="+mj-lt"/>
              <a:buAutoNum type="arabicPeriod"/>
            </a:pPr>
            <a:r>
              <a:rPr lang="en-US" sz="2800" dirty="0" smtClean="0"/>
              <a:t>practice how to </a:t>
            </a:r>
            <a:r>
              <a:rPr lang="en-US" sz="2800" dirty="0"/>
              <a:t>listen well </a:t>
            </a:r>
            <a:r>
              <a:rPr lang="en-US" sz="2800" dirty="0" smtClean="0"/>
              <a:t>for what </a:t>
            </a:r>
            <a:r>
              <a:rPr lang="en-US" sz="2800" dirty="0"/>
              <a:t>the Word </a:t>
            </a:r>
            <a:r>
              <a:rPr lang="en-US" sz="2800" dirty="0" smtClean="0"/>
              <a:t>of God </a:t>
            </a:r>
            <a:r>
              <a:rPr lang="en-US" sz="2800" dirty="0"/>
              <a:t>means for </a:t>
            </a:r>
            <a:r>
              <a:rPr lang="en-US" sz="2800" dirty="0" smtClean="0"/>
              <a:t>us today</a:t>
            </a:r>
            <a:r>
              <a:rPr lang="en-US" sz="2800" dirty="0"/>
              <a:t>.</a:t>
            </a:r>
          </a:p>
        </p:txBody>
      </p:sp>
    </p:spTree>
    <p:extLst>
      <p:ext uri="{BB962C8B-B14F-4D97-AF65-F5344CB8AC3E}">
        <p14:creationId xmlns:p14="http://schemas.microsoft.com/office/powerpoint/2010/main" val="72943112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 What’s the Problem?</a:t>
            </a:r>
            <a:endParaRPr lang="en-US" sz="4400" dirty="0"/>
          </a:p>
        </p:txBody>
      </p:sp>
      <p:sp>
        <p:nvSpPr>
          <p:cNvPr id="5" name="TextBox 4"/>
          <p:cNvSpPr txBox="1"/>
          <p:nvPr/>
        </p:nvSpPr>
        <p:spPr>
          <a:xfrm>
            <a:off x="433752" y="2153264"/>
            <a:ext cx="11324493" cy="954107"/>
          </a:xfrm>
          <a:prstGeom prst="rect">
            <a:avLst/>
          </a:prstGeom>
          <a:noFill/>
        </p:spPr>
        <p:txBody>
          <a:bodyPr wrap="square" rtlCol="0">
            <a:spAutoFit/>
          </a:bodyPr>
          <a:lstStyle/>
          <a:p>
            <a:r>
              <a:rPr lang="en-US" sz="2800" dirty="0" smtClean="0"/>
              <a:t>Think </a:t>
            </a:r>
            <a:r>
              <a:rPr lang="en-US" sz="2800" dirty="0"/>
              <a:t>of a time when a scriptural </a:t>
            </a:r>
            <a:r>
              <a:rPr lang="en-US" sz="2800" dirty="0" smtClean="0"/>
              <a:t>passage was </a:t>
            </a:r>
            <a:r>
              <a:rPr lang="en-US" sz="2800" dirty="0"/>
              <a:t>used to limit or harm someone </a:t>
            </a:r>
            <a:r>
              <a:rPr lang="en-US" sz="2800" dirty="0" smtClean="0"/>
              <a:t>you know</a:t>
            </a:r>
            <a:r>
              <a:rPr lang="en-US" sz="2800" i="1" dirty="0" smtClean="0"/>
              <a:t>.</a:t>
            </a:r>
            <a:endParaRPr lang="en-US" sz="2800" dirty="0"/>
          </a:p>
        </p:txBody>
      </p:sp>
    </p:spTree>
    <p:extLst>
      <p:ext uri="{BB962C8B-B14F-4D97-AF65-F5344CB8AC3E}">
        <p14:creationId xmlns:p14="http://schemas.microsoft.com/office/powerpoint/2010/main" val="137460921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 What’s the Problem?</a:t>
            </a:r>
            <a:endParaRPr lang="en-US" sz="4400" dirty="0"/>
          </a:p>
        </p:txBody>
      </p:sp>
      <p:sp>
        <p:nvSpPr>
          <p:cNvPr id="5" name="TextBox 4"/>
          <p:cNvSpPr txBox="1"/>
          <p:nvPr/>
        </p:nvSpPr>
        <p:spPr>
          <a:xfrm>
            <a:off x="433753" y="1740310"/>
            <a:ext cx="11324493" cy="4093428"/>
          </a:xfrm>
          <a:prstGeom prst="rect">
            <a:avLst/>
          </a:prstGeom>
          <a:noFill/>
        </p:spPr>
        <p:txBody>
          <a:bodyPr wrap="square" rtlCol="0">
            <a:spAutoFit/>
          </a:bodyPr>
          <a:lstStyle/>
          <a:p>
            <a:pPr marL="342900" indent="-342900">
              <a:buFont typeface="Arial" panose="020B0604020202020204" pitchFamily="34" charset="0"/>
              <a:buChar char="•"/>
            </a:pPr>
            <a:r>
              <a:rPr lang="en-US" sz="2600" dirty="0"/>
              <a:t>The Bible has been interpreted in many ways, by different people, </a:t>
            </a:r>
            <a:r>
              <a:rPr lang="en-US" sz="2600" dirty="0" smtClean="0"/>
              <a:t>in different </a:t>
            </a:r>
            <a:r>
              <a:rPr lang="en-US" sz="2600" dirty="0"/>
              <a:t>contexts. Unfortunately, the Bible has often been </a:t>
            </a:r>
            <a:r>
              <a:rPr lang="en-US" sz="2600" dirty="0" smtClean="0"/>
              <a:t>misinterpreted in </a:t>
            </a:r>
            <a:r>
              <a:rPr lang="en-US" sz="2600" dirty="0"/>
              <a:t>ways that are limiting and even destructive for women and girls.</a:t>
            </a:r>
          </a:p>
          <a:p>
            <a:pPr marL="342900" indent="-342900">
              <a:buFont typeface="Arial" panose="020B0604020202020204" pitchFamily="34" charset="0"/>
              <a:buChar char="•"/>
            </a:pPr>
            <a:r>
              <a:rPr lang="en-US" sz="2600" dirty="0"/>
              <a:t>Christians treasure the Scriptures because from these writings we hear </a:t>
            </a:r>
            <a:r>
              <a:rPr lang="en-US" sz="2600" dirty="0" smtClean="0"/>
              <a:t>the message </a:t>
            </a:r>
            <a:r>
              <a:rPr lang="en-US" sz="2600" dirty="0"/>
              <a:t>of God’s wondrous, saving acts – especially the liberation of </a:t>
            </a:r>
            <a:r>
              <a:rPr lang="en-US" sz="2600" dirty="0" smtClean="0"/>
              <a:t>God’s people </a:t>
            </a:r>
            <a:r>
              <a:rPr lang="en-US" sz="2600" dirty="0"/>
              <a:t>from slavery in Egypt and the life, death and resurrection of </a:t>
            </a:r>
            <a:r>
              <a:rPr lang="en-US" sz="2600" dirty="0" smtClean="0"/>
              <a:t>Jesus — </a:t>
            </a:r>
            <a:r>
              <a:rPr lang="en-US" sz="2600" dirty="0"/>
              <a:t>and God’s promise of a new creation in Christ. </a:t>
            </a:r>
            <a:endParaRPr lang="en-US" sz="2600" dirty="0" smtClean="0"/>
          </a:p>
          <a:p>
            <a:pPr marL="342900" indent="-342900">
              <a:buFont typeface="Arial" panose="020B0604020202020204" pitchFamily="34" charset="0"/>
              <a:buChar char="•"/>
            </a:pPr>
            <a:r>
              <a:rPr lang="en-US" sz="2600" dirty="0" smtClean="0"/>
              <a:t>So</a:t>
            </a:r>
            <a:r>
              <a:rPr lang="en-US" sz="2600" dirty="0"/>
              <a:t>, it is troubling for </a:t>
            </a:r>
            <a:r>
              <a:rPr lang="en-US" sz="2600" dirty="0" smtClean="0"/>
              <a:t>many Christians </a:t>
            </a:r>
            <a:r>
              <a:rPr lang="en-US" sz="2600" dirty="0"/>
              <a:t>when the Scriptures are used in other ways that devalue and </a:t>
            </a:r>
            <a:r>
              <a:rPr lang="en-US" sz="2600" dirty="0" smtClean="0"/>
              <a:t>harm women </a:t>
            </a:r>
            <a:r>
              <a:rPr lang="en-US" sz="2600" dirty="0"/>
              <a:t>and girls, compromising the promise of a new creation in Christ.</a:t>
            </a:r>
          </a:p>
        </p:txBody>
      </p:sp>
    </p:spTree>
    <p:extLst>
      <p:ext uri="{BB962C8B-B14F-4D97-AF65-F5344CB8AC3E}">
        <p14:creationId xmlns:p14="http://schemas.microsoft.com/office/powerpoint/2010/main" val="55805523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71284" y="706658"/>
            <a:ext cx="12049431" cy="769441"/>
          </a:xfrm>
          <a:prstGeom prst="rect">
            <a:avLst/>
          </a:prstGeom>
          <a:noFill/>
        </p:spPr>
        <p:txBody>
          <a:bodyPr wrap="square" rtlCol="0">
            <a:spAutoFit/>
          </a:bodyPr>
          <a:lstStyle/>
          <a:p>
            <a:r>
              <a:rPr lang="en-US" sz="4400" dirty="0" smtClean="0"/>
              <a:t>II. What does the Bible Say, and What does it Mean?</a:t>
            </a:r>
            <a:endParaRPr lang="en-US" sz="4400" dirty="0"/>
          </a:p>
        </p:txBody>
      </p:sp>
      <p:graphicFrame>
        <p:nvGraphicFramePr>
          <p:cNvPr id="8" name="Table 7"/>
          <p:cNvGraphicFramePr>
            <a:graphicFrameLocks noGrp="1"/>
          </p:cNvGraphicFramePr>
          <p:nvPr>
            <p:extLst>
              <p:ext uri="{D42A27DB-BD31-4B8C-83A1-F6EECF244321}">
                <p14:modId xmlns:p14="http://schemas.microsoft.com/office/powerpoint/2010/main" val="2411974330"/>
              </p:ext>
            </p:extLst>
          </p:nvPr>
        </p:nvGraphicFramePr>
        <p:xfrm>
          <a:off x="385761" y="1476099"/>
          <a:ext cx="11420476" cy="5003565"/>
        </p:xfrm>
        <a:graphic>
          <a:graphicData uri="http://schemas.openxmlformats.org/drawingml/2006/table">
            <a:tbl>
              <a:tblPr firstRow="1" firstCol="1" bandRow="1">
                <a:tableStyleId>{2D5ABB26-0587-4C30-8999-92F81FD0307C}</a:tableStyleId>
              </a:tblPr>
              <a:tblGrid>
                <a:gridCol w="262185"/>
                <a:gridCol w="266529"/>
                <a:gridCol w="10891762"/>
              </a:tblGrid>
              <a:tr h="155405">
                <a:tc>
                  <a:txBody>
                    <a:bodyPr/>
                    <a:lstStyle/>
                    <a:p>
                      <a:pPr marL="0" marR="0" algn="ctr">
                        <a:lnSpc>
                          <a:spcPct val="107000"/>
                        </a:lnSpc>
                        <a:spcBef>
                          <a:spcPts val="0"/>
                        </a:spcBef>
                        <a:spcAft>
                          <a:spcPts val="0"/>
                        </a:spcAft>
                      </a:pPr>
                      <a:r>
                        <a:rPr lang="en-US" sz="2400" dirty="0">
                          <a:effectLst/>
                        </a:rPr>
                        <a: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rPr>
                        <a:t>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rPr>
                        <a:t> </a:t>
                      </a:r>
                      <a:r>
                        <a:rPr lang="en-US" sz="2400" dirty="0" smtClean="0">
                          <a:effectLst/>
                        </a:rPr>
                        <a:t>In</a:t>
                      </a:r>
                      <a:r>
                        <a:rPr lang="en-US" sz="2400" baseline="0" dirty="0" smtClean="0">
                          <a:effectLst/>
                        </a:rPr>
                        <a:t> the Bible: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621620">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rPr>
                        <a:t>If a woman will not veil herself, then she should cut off her hair; but if it is disgraceful for a woman to be shorn or shaven, let her wear a veil.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466215">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rPr>
                        <a:t>Wives, be subject to your husbands, as to the Lord. For the husband is the head of the wife as Christ is the head of the church.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777025">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rPr>
                        <a:t>Women should keep silence in the churches. For they are not permitted to speak, but should be subordinate. If there is anything they desire to know, let them ask their husbands at home. For it is shameful for a woman to speak in church.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466215">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rPr>
                        <a:t>If a man seduces a virgin who is not betrothed, and lies with her, he shall give the marriage present for her, and make her his wife.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1210249">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rPr>
                        <a:t>It is well for a man not to touch a woman. But because of the temptation to immorality, each man should have his own wife and each woman her own husband. If brothers dwell together, and one of them dies and has no son, the wife of the dead shall not be married outside the family to a stranger; her husband’s brother shall go in to her, and take her as his wife, and perform the duty of a husband’s brother to </a:t>
                      </a:r>
                      <a:r>
                        <a:rPr lang="en-US" sz="2000" dirty="0" smtClean="0">
                          <a:effectLst/>
                        </a:rPr>
                        <a: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r h="466215">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rPr>
                        <a:t>Woman will be saved through bearing children, if she continues in faith and love and holiness, with modesty.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313" marR="36313" marT="0" marB="0">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33021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128953" y="832882"/>
            <a:ext cx="12063047" cy="769441"/>
          </a:xfrm>
          <a:prstGeom prst="rect">
            <a:avLst/>
          </a:prstGeom>
          <a:noFill/>
        </p:spPr>
        <p:txBody>
          <a:bodyPr wrap="square" rtlCol="0">
            <a:spAutoFit/>
          </a:bodyPr>
          <a:lstStyle/>
          <a:p>
            <a:pPr marL="574675" indent="-574675"/>
            <a:r>
              <a:rPr lang="en-US" sz="4400" dirty="0" smtClean="0"/>
              <a:t>II. What does the Bible Say, and What does it Mean?</a:t>
            </a:r>
            <a:endParaRPr lang="en-US" sz="4400" dirty="0"/>
          </a:p>
        </p:txBody>
      </p:sp>
      <p:sp>
        <p:nvSpPr>
          <p:cNvPr id="5" name="TextBox 4"/>
          <p:cNvSpPr txBox="1"/>
          <p:nvPr/>
        </p:nvSpPr>
        <p:spPr>
          <a:xfrm>
            <a:off x="551740" y="1602323"/>
            <a:ext cx="11316410" cy="5016758"/>
          </a:xfrm>
          <a:prstGeom prst="rect">
            <a:avLst/>
          </a:prstGeom>
          <a:noFill/>
        </p:spPr>
        <p:txBody>
          <a:bodyPr wrap="square" rtlCol="0">
            <a:spAutoFit/>
          </a:bodyPr>
          <a:lstStyle/>
          <a:p>
            <a:r>
              <a:rPr lang="en-US" sz="2400" dirty="0" smtClean="0"/>
              <a:t>All </a:t>
            </a:r>
            <a:r>
              <a:rPr lang="en-US" sz="2400" dirty="0"/>
              <a:t>of these statements are found in the Bible.</a:t>
            </a:r>
            <a:r>
              <a:rPr lang="en-US" sz="2400" baseline="30000" dirty="0"/>
              <a:t>1</a:t>
            </a:r>
            <a:r>
              <a:rPr lang="en-US" sz="2400" dirty="0"/>
              <a:t> </a:t>
            </a:r>
            <a:r>
              <a:rPr lang="en-US" sz="2400" dirty="0" smtClean="0"/>
              <a:t>Does that </a:t>
            </a:r>
            <a:r>
              <a:rPr lang="en-US" sz="2400" dirty="0"/>
              <a:t>surprise you? Why or why not</a:t>
            </a:r>
            <a:r>
              <a:rPr lang="en-US" sz="2400" dirty="0" smtClean="0"/>
              <a:t>?</a:t>
            </a:r>
          </a:p>
          <a:p>
            <a:endParaRPr lang="en-US" dirty="0"/>
          </a:p>
          <a:p>
            <a:r>
              <a:rPr lang="en-US" sz="2400" dirty="0"/>
              <a:t>Many biblical texts, as well as texts from other ancient religious writings</a:t>
            </a:r>
            <a:r>
              <a:rPr lang="en-US" sz="2400" dirty="0" smtClean="0"/>
              <a:t>, originated </a:t>
            </a:r>
            <a:r>
              <a:rPr lang="en-US" sz="2400" dirty="0"/>
              <a:t>in patriarchal cultures. These texts often say things </a:t>
            </a:r>
            <a:r>
              <a:rPr lang="en-US" sz="2400" dirty="0" smtClean="0"/>
              <a:t>about women </a:t>
            </a:r>
            <a:r>
              <a:rPr lang="en-US" sz="2400" dirty="0"/>
              <a:t>and girls </a:t>
            </a:r>
            <a:r>
              <a:rPr lang="en-US" sz="2400" dirty="0" smtClean="0"/>
              <a:t>we </a:t>
            </a:r>
            <a:r>
              <a:rPr lang="en-US" sz="2400" dirty="0"/>
              <a:t>find problematic today. </a:t>
            </a:r>
            <a:endParaRPr lang="en-US" sz="2400" dirty="0" smtClean="0"/>
          </a:p>
          <a:p>
            <a:endParaRPr lang="en-US" dirty="0" smtClean="0"/>
          </a:p>
          <a:p>
            <a:r>
              <a:rPr lang="en-US" sz="2400" dirty="0" smtClean="0"/>
              <a:t>It </a:t>
            </a:r>
            <a:r>
              <a:rPr lang="en-US" sz="2400" dirty="0"/>
              <a:t>is important </a:t>
            </a:r>
            <a:r>
              <a:rPr lang="en-US" sz="2400" dirty="0" smtClean="0"/>
              <a:t>to recognize the </a:t>
            </a:r>
            <a:r>
              <a:rPr lang="en-US" sz="2400" dirty="0"/>
              <a:t>Bible also says other things </a:t>
            </a:r>
            <a:r>
              <a:rPr lang="en-US" sz="2400" dirty="0" smtClean="0"/>
              <a:t>many </a:t>
            </a:r>
            <a:r>
              <a:rPr lang="en-US" sz="2400" dirty="0"/>
              <a:t>Christians </a:t>
            </a:r>
            <a:r>
              <a:rPr lang="en-US" sz="2400" dirty="0" smtClean="0"/>
              <a:t>today do </a:t>
            </a:r>
            <a:r>
              <a:rPr lang="en-US" sz="2400" dirty="0"/>
              <a:t>not consider relevant </a:t>
            </a:r>
            <a:r>
              <a:rPr lang="en-US" sz="2400" dirty="0" smtClean="0"/>
              <a:t>anymore</a:t>
            </a:r>
            <a:r>
              <a:rPr lang="en-US" sz="2400" dirty="0"/>
              <a:t>, such as prohibitions about </a:t>
            </a:r>
            <a:r>
              <a:rPr lang="en-US" sz="2400" dirty="0" smtClean="0"/>
              <a:t>eating pork</a:t>
            </a:r>
            <a:r>
              <a:rPr lang="en-US" sz="2400" baseline="30000" dirty="0" smtClean="0"/>
              <a:t>2</a:t>
            </a:r>
            <a:r>
              <a:rPr lang="en-US" sz="2400" dirty="0" smtClean="0"/>
              <a:t> </a:t>
            </a:r>
            <a:r>
              <a:rPr lang="en-US" sz="2400" dirty="0"/>
              <a:t>and shellfish</a:t>
            </a:r>
            <a:r>
              <a:rPr lang="en-US" sz="2400" baseline="30000" dirty="0"/>
              <a:t>3</a:t>
            </a:r>
            <a:r>
              <a:rPr lang="en-US" sz="2400" dirty="0"/>
              <a:t> or cross-breeding cattle or </a:t>
            </a:r>
            <a:r>
              <a:rPr lang="en-US" sz="2400" dirty="0" smtClean="0"/>
              <a:t>crops.</a:t>
            </a:r>
            <a:r>
              <a:rPr lang="en-US" sz="2400" baseline="30000" dirty="0" smtClean="0"/>
              <a:t>4</a:t>
            </a:r>
          </a:p>
          <a:p>
            <a:endParaRPr lang="en-US" dirty="0" smtClean="0"/>
          </a:p>
          <a:p>
            <a:r>
              <a:rPr lang="en-US" sz="2400" dirty="0" smtClean="0"/>
              <a:t>It’s </a:t>
            </a:r>
            <a:r>
              <a:rPr lang="en-US" sz="2400" dirty="0"/>
              <a:t>clear what the Bible says. It’s less clear what these passages mean </a:t>
            </a:r>
            <a:r>
              <a:rPr lang="en-US" sz="2400" dirty="0" smtClean="0"/>
              <a:t>for us </a:t>
            </a:r>
            <a:r>
              <a:rPr lang="en-US" sz="2400" dirty="0"/>
              <a:t>today. Such texts are especially challenging </a:t>
            </a:r>
            <a:r>
              <a:rPr lang="en-US" sz="2400" dirty="0" smtClean="0"/>
              <a:t>because </a:t>
            </a:r>
            <a:r>
              <a:rPr lang="en-US" sz="2400" dirty="0"/>
              <a:t>the Bible </a:t>
            </a:r>
            <a:r>
              <a:rPr lang="en-US" sz="2400" dirty="0" smtClean="0"/>
              <a:t>is regarded </a:t>
            </a:r>
            <a:r>
              <a:rPr lang="en-US" sz="2400" dirty="0"/>
              <a:t>as the Word of God and </a:t>
            </a:r>
            <a:r>
              <a:rPr lang="en-US" sz="2400" dirty="0" smtClean="0"/>
              <a:t>holds </a:t>
            </a:r>
            <a:r>
              <a:rPr lang="en-US" sz="2400" dirty="0"/>
              <a:t>a place of authority </a:t>
            </a:r>
            <a:r>
              <a:rPr lang="en-US" sz="2400" dirty="0" smtClean="0"/>
              <a:t>among Christians</a:t>
            </a:r>
            <a:r>
              <a:rPr lang="en-US" sz="2400" dirty="0"/>
              <a:t>. How do we decide when, whether and how specific </a:t>
            </a:r>
            <a:r>
              <a:rPr lang="en-US" sz="2400" dirty="0" smtClean="0"/>
              <a:t>scriptural passages </a:t>
            </a:r>
            <a:r>
              <a:rPr lang="en-US" sz="2400" dirty="0"/>
              <a:t>are still relevant for us today?</a:t>
            </a:r>
          </a:p>
        </p:txBody>
      </p:sp>
    </p:spTree>
    <p:extLst>
      <p:ext uri="{BB962C8B-B14F-4D97-AF65-F5344CB8AC3E}">
        <p14:creationId xmlns:p14="http://schemas.microsoft.com/office/powerpoint/2010/main" val="126899713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1446550"/>
          </a:xfrm>
          <a:prstGeom prst="rect">
            <a:avLst/>
          </a:prstGeom>
          <a:noFill/>
        </p:spPr>
        <p:txBody>
          <a:bodyPr wrap="square" rtlCol="0">
            <a:spAutoFit/>
          </a:bodyPr>
          <a:lstStyle/>
          <a:p>
            <a:pPr marL="693738" indent="-693738"/>
            <a:r>
              <a:rPr lang="en-US" sz="4400" dirty="0" smtClean="0"/>
              <a:t>III. What is the “Word of God,” and How do Lutherans Interpret Scripture?</a:t>
            </a:r>
            <a:endParaRPr lang="en-US" sz="4400" dirty="0"/>
          </a:p>
        </p:txBody>
      </p:sp>
      <p:sp>
        <p:nvSpPr>
          <p:cNvPr id="6" name="TextBox 5"/>
          <p:cNvSpPr txBox="1"/>
          <p:nvPr/>
        </p:nvSpPr>
        <p:spPr>
          <a:xfrm>
            <a:off x="433753" y="2233200"/>
            <a:ext cx="11324493" cy="4154984"/>
          </a:xfrm>
          <a:prstGeom prst="rect">
            <a:avLst/>
          </a:prstGeom>
          <a:noFill/>
        </p:spPr>
        <p:txBody>
          <a:bodyPr wrap="square" rtlCol="0">
            <a:spAutoFit/>
          </a:bodyPr>
          <a:lstStyle/>
          <a:p>
            <a:r>
              <a:rPr lang="en-US" sz="2200" dirty="0"/>
              <a:t>How do Lutherans understand the “Word of God”? The “Confession </a:t>
            </a:r>
            <a:r>
              <a:rPr lang="en-US" sz="2200" dirty="0" smtClean="0"/>
              <a:t>of Faith</a:t>
            </a:r>
            <a:r>
              <a:rPr lang="en-US" sz="2200" dirty="0"/>
              <a:t>” in the constitution of the Evangelical Lutheran Church in </a:t>
            </a:r>
            <a:r>
              <a:rPr lang="en-US" sz="2200" dirty="0" smtClean="0"/>
              <a:t>America identifies </a:t>
            </a:r>
            <a:r>
              <a:rPr lang="en-US" sz="2200" dirty="0"/>
              <a:t>three complementary understandings of the Word of God. </a:t>
            </a:r>
            <a:r>
              <a:rPr lang="en-US" sz="2200" dirty="0" smtClean="0"/>
              <a:t>We confess</a:t>
            </a:r>
            <a:r>
              <a:rPr lang="en-US" sz="2200" dirty="0"/>
              <a:t>:</a:t>
            </a:r>
          </a:p>
          <a:p>
            <a:pPr marL="285750" indent="-285750">
              <a:buFont typeface="Arial" panose="020B0604020202020204" pitchFamily="34" charset="0"/>
              <a:buChar char="•"/>
            </a:pPr>
            <a:r>
              <a:rPr lang="en-US" sz="2200" dirty="0" smtClean="0"/>
              <a:t>“</a:t>
            </a:r>
            <a:r>
              <a:rPr lang="en-US" sz="2200" dirty="0"/>
              <a:t>Jesus Christ is the </a:t>
            </a:r>
            <a:r>
              <a:rPr lang="en-US" sz="2200" i="1" dirty="0"/>
              <a:t>Word of God incarnate</a:t>
            </a:r>
            <a:r>
              <a:rPr lang="en-US" sz="2200" dirty="0"/>
              <a:t>, through whom </a:t>
            </a:r>
            <a:r>
              <a:rPr lang="en-US" sz="2200" dirty="0" smtClean="0"/>
              <a:t>everything was </a:t>
            </a:r>
            <a:r>
              <a:rPr lang="en-US" sz="2200" dirty="0"/>
              <a:t>made and through whose life, death, and resurrection </a:t>
            </a:r>
            <a:r>
              <a:rPr lang="en-US" sz="2200" dirty="0" smtClean="0"/>
              <a:t>God fashions </a:t>
            </a:r>
            <a:r>
              <a:rPr lang="en-US" sz="2200" dirty="0"/>
              <a:t>a new creation.</a:t>
            </a:r>
          </a:p>
          <a:p>
            <a:pPr marL="285750" indent="-285750">
              <a:buFont typeface="Arial" panose="020B0604020202020204" pitchFamily="34" charset="0"/>
              <a:buChar char="•"/>
            </a:pPr>
            <a:r>
              <a:rPr lang="en-US" sz="2200" dirty="0" smtClean="0"/>
              <a:t>“</a:t>
            </a:r>
            <a:r>
              <a:rPr lang="en-US" sz="2200" dirty="0"/>
              <a:t>The </a:t>
            </a:r>
            <a:r>
              <a:rPr lang="en-US" sz="2200" i="1" dirty="0"/>
              <a:t>proclamation of God’s message to us as both Law and </a:t>
            </a:r>
            <a:r>
              <a:rPr lang="en-US" sz="2200" i="1" dirty="0" smtClean="0"/>
              <a:t>Gospel </a:t>
            </a:r>
            <a:r>
              <a:rPr lang="en-US" sz="2200" dirty="0" smtClean="0"/>
              <a:t>is </a:t>
            </a:r>
            <a:r>
              <a:rPr lang="en-US" sz="2200" dirty="0"/>
              <a:t>the Word of God, revealing judgment and mercy through </a:t>
            </a:r>
            <a:r>
              <a:rPr lang="en-US" sz="2200" dirty="0" smtClean="0"/>
              <a:t>word and deed, </a:t>
            </a:r>
            <a:r>
              <a:rPr lang="en-US" sz="2200" dirty="0"/>
              <a:t>beginning with the Word in creation, </a:t>
            </a:r>
            <a:r>
              <a:rPr lang="en-US" sz="2200" dirty="0" smtClean="0"/>
              <a:t>through the history </a:t>
            </a:r>
            <a:r>
              <a:rPr lang="en-US" sz="2200" dirty="0"/>
              <a:t>of Israel, and </a:t>
            </a:r>
            <a:r>
              <a:rPr lang="en-US" sz="2200" dirty="0" smtClean="0"/>
              <a:t>finding fulfillment in </a:t>
            </a:r>
            <a:r>
              <a:rPr lang="en-US" sz="2200" dirty="0"/>
              <a:t>the person and </a:t>
            </a:r>
            <a:r>
              <a:rPr lang="en-US" sz="2200" dirty="0" smtClean="0"/>
              <a:t>work of </a:t>
            </a:r>
            <a:r>
              <a:rPr lang="en-US" sz="2200" dirty="0"/>
              <a:t>Jesus Christ.</a:t>
            </a:r>
          </a:p>
          <a:p>
            <a:pPr marL="285750" indent="-285750">
              <a:buFont typeface="Arial" panose="020B0604020202020204" pitchFamily="34" charset="0"/>
              <a:buChar char="•"/>
            </a:pPr>
            <a:r>
              <a:rPr lang="en-US" sz="2200" dirty="0" smtClean="0"/>
              <a:t>“</a:t>
            </a:r>
            <a:r>
              <a:rPr lang="en-US" sz="2200" i="1" dirty="0"/>
              <a:t>The canonical Scriptures of the Old and New Testaments </a:t>
            </a:r>
            <a:r>
              <a:rPr lang="en-US" sz="2200" dirty="0"/>
              <a:t>are </a:t>
            </a:r>
            <a:r>
              <a:rPr lang="en-US" sz="2200" dirty="0" smtClean="0"/>
              <a:t>the written </a:t>
            </a:r>
            <a:r>
              <a:rPr lang="en-US" sz="2200" dirty="0"/>
              <a:t>Word of God. Inspired by God’s Spirit speaking through </a:t>
            </a:r>
            <a:r>
              <a:rPr lang="en-US" sz="2200" dirty="0" smtClean="0"/>
              <a:t>their authors</a:t>
            </a:r>
            <a:r>
              <a:rPr lang="en-US" sz="2200" dirty="0"/>
              <a:t>, they record and announce God’s revelation centering </a:t>
            </a:r>
            <a:r>
              <a:rPr lang="en-US" sz="2200" dirty="0" smtClean="0"/>
              <a:t>in Jesus </a:t>
            </a:r>
            <a:r>
              <a:rPr lang="en-US" sz="2200" dirty="0"/>
              <a:t>Christ. Through them God’s Spirit speaks to us to create </a:t>
            </a:r>
            <a:r>
              <a:rPr lang="en-US" sz="2200" dirty="0" smtClean="0"/>
              <a:t>and sustain </a:t>
            </a:r>
            <a:r>
              <a:rPr lang="en-US" sz="2200" dirty="0"/>
              <a:t>Christian faith and fellowship for service in the world.”</a:t>
            </a:r>
            <a:r>
              <a:rPr lang="en-US" sz="2200" baseline="30000" dirty="0"/>
              <a:t>5</a:t>
            </a:r>
          </a:p>
        </p:txBody>
      </p:sp>
    </p:spTree>
    <p:extLst>
      <p:ext uri="{BB962C8B-B14F-4D97-AF65-F5344CB8AC3E}">
        <p14:creationId xmlns:p14="http://schemas.microsoft.com/office/powerpoint/2010/main" val="3701510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556091"/>
            <a:ext cx="7643448" cy="4893647"/>
          </a:xfrm>
          <a:prstGeom prst="rect">
            <a:avLst/>
          </a:prstGeom>
        </p:spPr>
        <p:txBody>
          <a:bodyPr wrap="square">
            <a:spAutoFit/>
          </a:bodyPr>
          <a:lstStyle/>
          <a:p>
            <a:pPr marL="342900" indent="-342900">
              <a:buFont typeface="Arial" panose="020B0604020202020204" pitchFamily="34" charset="0"/>
              <a:buChar char="•"/>
            </a:pPr>
            <a:r>
              <a:rPr lang="en-US" sz="2600" dirty="0" smtClean="0"/>
              <a:t>It is difficult to grasp how a system or set of powerful “invisible” forces connect and set in motion individual incidents.</a:t>
            </a:r>
          </a:p>
          <a:p>
            <a:pPr marL="342900" indent="-342900">
              <a:buFont typeface="Arial" panose="020B0604020202020204" pitchFamily="34" charset="0"/>
              <a:buChar char="•"/>
            </a:pPr>
            <a:r>
              <a:rPr lang="en-US" sz="2600" dirty="0" smtClean="0"/>
              <a:t>Individual incidents involve </a:t>
            </a:r>
            <a:r>
              <a:rPr lang="en-US" sz="2600" dirty="0"/>
              <a:t>multiple causes of: a) personal responsibility and b) social </a:t>
            </a:r>
            <a:r>
              <a:rPr lang="en-US" sz="2600" dirty="0" smtClean="0"/>
              <a:t>and religious </a:t>
            </a:r>
            <a:r>
              <a:rPr lang="en-US" sz="2600" dirty="0"/>
              <a:t>beliefs and c) policy, laws, rules </a:t>
            </a:r>
            <a:r>
              <a:rPr lang="en-US" sz="2600" dirty="0" smtClean="0"/>
              <a:t>or common </a:t>
            </a:r>
            <a:r>
              <a:rPr lang="en-US" sz="2600" dirty="0"/>
              <a:t>practices. </a:t>
            </a:r>
            <a:endParaRPr lang="en-US" sz="2600" dirty="0" smtClean="0"/>
          </a:p>
          <a:p>
            <a:pPr marL="342900" indent="-342900">
              <a:buFont typeface="Arial" panose="020B0604020202020204" pitchFamily="34" charset="0"/>
              <a:buChar char="•"/>
            </a:pPr>
            <a:r>
              <a:rPr lang="en-US" sz="2600" dirty="0" smtClean="0"/>
              <a:t>To be a human being is to be in relationships. The </a:t>
            </a:r>
            <a:r>
              <a:rPr lang="en-US" sz="2600" dirty="0"/>
              <a:t>three curved lines represent the </a:t>
            </a:r>
            <a:r>
              <a:rPr lang="en-US" sz="2600" dirty="0" smtClean="0"/>
              <a:t>forces connecting every </a:t>
            </a:r>
            <a:r>
              <a:rPr lang="en-US" sz="2600" dirty="0"/>
              <a:t>individual in the many </a:t>
            </a:r>
            <a:r>
              <a:rPr lang="en-US" sz="2600" dirty="0" smtClean="0"/>
              <a:t>layered features </a:t>
            </a:r>
            <a:r>
              <a:rPr lang="en-US" sz="2600" dirty="0"/>
              <a:t>of life </a:t>
            </a:r>
            <a:r>
              <a:rPr lang="en-US" sz="2600" dirty="0" smtClean="0"/>
              <a:t>that show </a:t>
            </a:r>
            <a:r>
              <a:rPr lang="en-US" sz="2600" dirty="0"/>
              <a:t>up in the individual incidents and data we hear about </a:t>
            </a:r>
            <a:r>
              <a:rPr lang="en-US" sz="2600" dirty="0" smtClean="0"/>
              <a:t>in the </a:t>
            </a:r>
            <a:r>
              <a:rPr lang="en-US" sz="2600" dirty="0"/>
              <a:t>news.</a:t>
            </a:r>
            <a:endParaRPr lang="en-US" sz="2600" dirty="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71"/>
          <a:stretch/>
        </p:blipFill>
        <p:spPr>
          <a:xfrm>
            <a:off x="7936007" y="1758160"/>
            <a:ext cx="3972429" cy="3737311"/>
          </a:xfrm>
          <a:prstGeom prst="rect">
            <a:avLst/>
          </a:prstGeom>
        </p:spPr>
      </p:pic>
      <p:sp>
        <p:nvSpPr>
          <p:cNvPr id="11" name="TextBox 10"/>
          <p:cNvSpPr txBox="1"/>
          <p:nvPr/>
        </p:nvSpPr>
        <p:spPr>
          <a:xfrm>
            <a:off x="9160692" y="3303651"/>
            <a:ext cx="1300162" cy="646331"/>
          </a:xfrm>
          <a:prstGeom prst="rect">
            <a:avLst/>
          </a:prstGeom>
          <a:noFill/>
        </p:spPr>
        <p:txBody>
          <a:bodyPr wrap="square" rtlCol="0">
            <a:spAutoFit/>
          </a:bodyPr>
          <a:lstStyle/>
          <a:p>
            <a:pPr algn="ctr"/>
            <a:r>
              <a:rPr lang="en-US" dirty="0" smtClean="0">
                <a:latin typeface="Century Gothic" panose="020B0502020202020204" pitchFamily="34" charset="0"/>
              </a:rPr>
              <a:t>Systemic</a:t>
            </a:r>
            <a:r>
              <a:rPr lang="en-US" dirty="0" smtClean="0"/>
              <a:t> </a:t>
            </a:r>
            <a:r>
              <a:rPr lang="en-US" dirty="0" smtClean="0">
                <a:latin typeface="Century Gothic" panose="020B0502020202020204" pitchFamily="34" charset="0"/>
              </a:rPr>
              <a:t>Realities</a:t>
            </a:r>
            <a:endParaRPr lang="en-US" dirty="0">
              <a:latin typeface="Century Gothic" panose="020B0502020202020204" pitchFamily="34" charset="0"/>
            </a:endParaRPr>
          </a:p>
        </p:txBody>
      </p:sp>
    </p:spTree>
    <p:extLst>
      <p:ext uri="{BB962C8B-B14F-4D97-AF65-F5344CB8AC3E}">
        <p14:creationId xmlns:p14="http://schemas.microsoft.com/office/powerpoint/2010/main" val="40764769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1446550"/>
          </a:xfrm>
          <a:prstGeom prst="rect">
            <a:avLst/>
          </a:prstGeom>
          <a:noFill/>
        </p:spPr>
        <p:txBody>
          <a:bodyPr wrap="square" rtlCol="0">
            <a:spAutoFit/>
          </a:bodyPr>
          <a:lstStyle/>
          <a:p>
            <a:pPr marL="693738" indent="-693738"/>
            <a:r>
              <a:rPr lang="en-US" sz="4400" dirty="0" smtClean="0"/>
              <a:t>III. What is the “Word of God,” and How do Lutherans Interpret Scripture?</a:t>
            </a:r>
            <a:endParaRPr lang="en-US" sz="4400" dirty="0"/>
          </a:p>
        </p:txBody>
      </p:sp>
      <p:sp>
        <p:nvSpPr>
          <p:cNvPr id="5" name="TextBox 4"/>
          <p:cNvSpPr txBox="1"/>
          <p:nvPr/>
        </p:nvSpPr>
        <p:spPr>
          <a:xfrm>
            <a:off x="433753" y="2233200"/>
            <a:ext cx="11324493" cy="3046988"/>
          </a:xfrm>
          <a:prstGeom prst="rect">
            <a:avLst/>
          </a:prstGeom>
          <a:noFill/>
        </p:spPr>
        <p:txBody>
          <a:bodyPr wrap="square" rtlCol="0">
            <a:spAutoFit/>
          </a:bodyPr>
          <a:lstStyle/>
          <a:p>
            <a:r>
              <a:rPr lang="en-US" sz="2400" dirty="0"/>
              <a:t>For Lutherans, the Word of God is much more than words printed on </a:t>
            </a:r>
            <a:r>
              <a:rPr lang="en-US" sz="2400" dirty="0" smtClean="0"/>
              <a:t>a page</a:t>
            </a:r>
            <a:r>
              <a:rPr lang="en-US" sz="2400" dirty="0"/>
              <a:t>. </a:t>
            </a:r>
            <a:endParaRPr lang="en-US" sz="2400" dirty="0" smtClean="0"/>
          </a:p>
          <a:p>
            <a:r>
              <a:rPr lang="en-US" sz="2400" dirty="0" smtClean="0"/>
              <a:t>The </a:t>
            </a:r>
            <a:r>
              <a:rPr lang="en-US" sz="2400" dirty="0"/>
              <a:t>Word of God is living and active</a:t>
            </a:r>
            <a:r>
              <a:rPr lang="en-US" sz="2400" dirty="0" smtClean="0"/>
              <a:t>. </a:t>
            </a:r>
          </a:p>
          <a:p>
            <a:pPr marL="342900" indent="-342900">
              <a:buFont typeface="Arial" panose="020B0604020202020204" pitchFamily="34" charset="0"/>
              <a:buChar char="•"/>
            </a:pPr>
            <a:r>
              <a:rPr lang="en-US" sz="2400" dirty="0" smtClean="0"/>
              <a:t>When </a:t>
            </a:r>
            <a:r>
              <a:rPr lang="en-US" sz="2400" dirty="0"/>
              <a:t>proclaimed, the </a:t>
            </a:r>
            <a:r>
              <a:rPr lang="en-US" sz="2400" dirty="0" smtClean="0"/>
              <a:t>Word both </a:t>
            </a:r>
            <a:r>
              <a:rPr lang="en-US" sz="2400" dirty="0"/>
              <a:t>reveals to us our brokenness and offers us God’s love and grace</a:t>
            </a:r>
            <a:r>
              <a:rPr lang="en-US" sz="2400" dirty="0" smtClean="0"/>
              <a:t>. </a:t>
            </a:r>
          </a:p>
          <a:p>
            <a:pPr marL="342900" indent="-342900">
              <a:buFont typeface="Arial" panose="020B0604020202020204" pitchFamily="34" charset="0"/>
              <a:buChar char="•"/>
            </a:pPr>
            <a:r>
              <a:rPr lang="en-US" sz="2400" dirty="0" smtClean="0"/>
              <a:t>When </a:t>
            </a:r>
            <a:r>
              <a:rPr lang="en-US" sz="2400" dirty="0"/>
              <a:t>we speak about the Scriptures as inspired by God, this refers </a:t>
            </a:r>
            <a:r>
              <a:rPr lang="en-US" sz="2400" dirty="0" smtClean="0"/>
              <a:t>not only </a:t>
            </a:r>
            <a:r>
              <a:rPr lang="en-US" sz="2400" dirty="0"/>
              <a:t>to the activity of the Holy Spirit when the Scriptures were first </a:t>
            </a:r>
            <a:r>
              <a:rPr lang="en-US" sz="2400" dirty="0" smtClean="0"/>
              <a:t>written but </a:t>
            </a:r>
            <a:r>
              <a:rPr lang="en-US" sz="2400" dirty="0"/>
              <a:t>also to the ongoing work of the Holy Spirit through the Scriptures </a:t>
            </a:r>
            <a:r>
              <a:rPr lang="en-US" sz="2400" dirty="0" smtClean="0"/>
              <a:t>in the </a:t>
            </a:r>
            <a:r>
              <a:rPr lang="en-US" sz="2400" dirty="0"/>
              <a:t>life of the church. </a:t>
            </a:r>
            <a:endParaRPr lang="en-US" sz="2400" dirty="0" smtClean="0"/>
          </a:p>
          <a:p>
            <a:pPr marL="342900" indent="-342900">
              <a:buFont typeface="Arial" panose="020B0604020202020204" pitchFamily="34" charset="0"/>
              <a:buChar char="•"/>
            </a:pPr>
            <a:r>
              <a:rPr lang="en-US" sz="2400" dirty="0" smtClean="0"/>
              <a:t>We </a:t>
            </a:r>
            <a:r>
              <a:rPr lang="en-US" sz="2400" dirty="0"/>
              <a:t>trust that God is still speaking to us through </a:t>
            </a:r>
            <a:r>
              <a:rPr lang="en-US" sz="2400" dirty="0" smtClean="0"/>
              <a:t>the Scriptures</a:t>
            </a:r>
            <a:r>
              <a:rPr lang="en-US" sz="2400" dirty="0"/>
              <a:t>!</a:t>
            </a:r>
          </a:p>
        </p:txBody>
      </p:sp>
    </p:spTree>
    <p:extLst>
      <p:ext uri="{BB962C8B-B14F-4D97-AF65-F5344CB8AC3E}">
        <p14:creationId xmlns:p14="http://schemas.microsoft.com/office/powerpoint/2010/main" val="285005532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1446550"/>
          </a:xfrm>
          <a:prstGeom prst="rect">
            <a:avLst/>
          </a:prstGeom>
          <a:noFill/>
        </p:spPr>
        <p:txBody>
          <a:bodyPr wrap="square" rtlCol="0">
            <a:spAutoFit/>
          </a:bodyPr>
          <a:lstStyle/>
          <a:p>
            <a:pPr marL="693738" indent="-693738"/>
            <a:r>
              <a:rPr lang="en-US" sz="4400" dirty="0" smtClean="0"/>
              <a:t>III. What is the “Word of God,” and How do Lutherans Interpret Scripture?</a:t>
            </a:r>
            <a:endParaRPr lang="en-US" sz="4400" dirty="0"/>
          </a:p>
        </p:txBody>
      </p:sp>
      <p:sp>
        <p:nvSpPr>
          <p:cNvPr id="5" name="TextBox 4"/>
          <p:cNvSpPr txBox="1"/>
          <p:nvPr/>
        </p:nvSpPr>
        <p:spPr>
          <a:xfrm>
            <a:off x="433753" y="2359742"/>
            <a:ext cx="11324493" cy="3908762"/>
          </a:xfrm>
          <a:prstGeom prst="rect">
            <a:avLst/>
          </a:prstGeom>
          <a:noFill/>
        </p:spPr>
        <p:txBody>
          <a:bodyPr wrap="square" rtlCol="0">
            <a:spAutoFit/>
          </a:bodyPr>
          <a:lstStyle/>
          <a:p>
            <a:r>
              <a:rPr lang="en-US" sz="2600" dirty="0"/>
              <a:t>Because the Word of God is first and foremost Jesus Christ himself</a:t>
            </a:r>
            <a:r>
              <a:rPr lang="en-US" sz="2600" dirty="0" smtClean="0"/>
              <a:t>, Lutherans </a:t>
            </a:r>
            <a:r>
              <a:rPr lang="en-US" sz="2600" dirty="0"/>
              <a:t>practice a Christ-centered </a:t>
            </a:r>
            <a:r>
              <a:rPr lang="en-US" sz="2600" dirty="0" smtClean="0"/>
              <a:t>method of interpretation. </a:t>
            </a:r>
          </a:p>
          <a:p>
            <a:endParaRPr lang="en-US" sz="2000" dirty="0" smtClean="0"/>
          </a:p>
          <a:p>
            <a:r>
              <a:rPr lang="en-US" sz="2600" dirty="0" smtClean="0"/>
              <a:t>As </a:t>
            </a:r>
            <a:r>
              <a:rPr lang="en-US" sz="2600" dirty="0"/>
              <a:t>Martin Luther wrote, “The gospel itself is our guide </a:t>
            </a:r>
            <a:r>
              <a:rPr lang="en-US" sz="2600" dirty="0" smtClean="0"/>
              <a:t>and instructor </a:t>
            </a:r>
            <a:r>
              <a:rPr lang="en-US" sz="2600" dirty="0"/>
              <a:t>in the Scriptures.”</a:t>
            </a:r>
            <a:r>
              <a:rPr lang="en-US" sz="2600" baseline="30000" dirty="0"/>
              <a:t>6</a:t>
            </a:r>
            <a:r>
              <a:rPr lang="en-US" sz="2600" dirty="0"/>
              <a:t> We should read the Scriptures, Luther said</a:t>
            </a:r>
            <a:r>
              <a:rPr lang="en-US" sz="2600" dirty="0" smtClean="0"/>
              <a:t>, expecting </a:t>
            </a:r>
            <a:r>
              <a:rPr lang="en-US" sz="2600" dirty="0"/>
              <a:t>that in them we will encounter the good news of Jesus Christ</a:t>
            </a:r>
            <a:r>
              <a:rPr lang="en-US" sz="2600" dirty="0" smtClean="0"/>
              <a:t>, crucified </a:t>
            </a:r>
            <a:r>
              <a:rPr lang="en-US" sz="2600" dirty="0"/>
              <a:t>and risen, as a gift for us. </a:t>
            </a:r>
            <a:endParaRPr lang="en-US" sz="2600" dirty="0" smtClean="0"/>
          </a:p>
          <a:p>
            <a:endParaRPr lang="en-US" sz="2000" dirty="0" smtClean="0"/>
          </a:p>
          <a:p>
            <a:r>
              <a:rPr lang="en-US" sz="2600" dirty="0" smtClean="0"/>
              <a:t>When </a:t>
            </a:r>
            <a:r>
              <a:rPr lang="en-US" sz="2600" dirty="0"/>
              <a:t>we read the written Word, we </a:t>
            </a:r>
            <a:r>
              <a:rPr lang="en-US" sz="2600" dirty="0" smtClean="0"/>
              <a:t>do so </a:t>
            </a:r>
            <a:r>
              <a:rPr lang="en-US" sz="2600" dirty="0"/>
              <a:t>with our attention focused on Christ the living Word, and we do so </a:t>
            </a:r>
            <a:r>
              <a:rPr lang="en-US" sz="2600" dirty="0" smtClean="0"/>
              <a:t>for the </a:t>
            </a:r>
            <a:r>
              <a:rPr lang="en-US" sz="2600" dirty="0"/>
              <a:t>sake of speaking and hearing the Word today – a Word for all </a:t>
            </a:r>
            <a:r>
              <a:rPr lang="en-US" sz="2600" dirty="0" smtClean="0"/>
              <a:t>people regardless </a:t>
            </a:r>
            <a:r>
              <a:rPr lang="en-US" sz="2600" dirty="0"/>
              <a:t>of gender, ethnicity or social and economic class.</a:t>
            </a:r>
          </a:p>
        </p:txBody>
      </p:sp>
    </p:spTree>
    <p:extLst>
      <p:ext uri="{BB962C8B-B14F-4D97-AF65-F5344CB8AC3E}">
        <p14:creationId xmlns:p14="http://schemas.microsoft.com/office/powerpoint/2010/main" val="80754127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1446550"/>
          </a:xfrm>
          <a:prstGeom prst="rect">
            <a:avLst/>
          </a:prstGeom>
          <a:noFill/>
        </p:spPr>
        <p:txBody>
          <a:bodyPr wrap="square" rtlCol="0">
            <a:spAutoFit/>
          </a:bodyPr>
          <a:lstStyle/>
          <a:p>
            <a:pPr marL="693738" indent="-693738"/>
            <a:r>
              <a:rPr lang="en-US" sz="4400" dirty="0" smtClean="0"/>
              <a:t>III. What is the “Word of God,” and How do Lutherans Interpret Scripture?</a:t>
            </a:r>
            <a:endParaRPr lang="en-US" sz="4400" dirty="0"/>
          </a:p>
        </p:txBody>
      </p:sp>
      <p:sp>
        <p:nvSpPr>
          <p:cNvPr id="5" name="TextBox 4"/>
          <p:cNvSpPr txBox="1"/>
          <p:nvPr/>
        </p:nvSpPr>
        <p:spPr>
          <a:xfrm>
            <a:off x="619432" y="2233200"/>
            <a:ext cx="10854813" cy="4154984"/>
          </a:xfrm>
          <a:prstGeom prst="rect">
            <a:avLst/>
          </a:prstGeom>
          <a:noFill/>
        </p:spPr>
        <p:txBody>
          <a:bodyPr wrap="square" rtlCol="0">
            <a:spAutoFit/>
          </a:bodyPr>
          <a:lstStyle/>
          <a:p>
            <a:r>
              <a:rPr lang="en-US" sz="2400" b="1" dirty="0"/>
              <a:t>What does this mean in practice? </a:t>
            </a:r>
            <a:endParaRPr lang="en-US" sz="2400" b="1" dirty="0" smtClean="0"/>
          </a:p>
          <a:p>
            <a:r>
              <a:rPr lang="en-US" sz="2400" dirty="0" smtClean="0"/>
              <a:t>Here </a:t>
            </a:r>
            <a:r>
              <a:rPr lang="en-US" sz="2400" dirty="0"/>
              <a:t>are three ways of describing </a:t>
            </a:r>
            <a:r>
              <a:rPr lang="en-US" sz="2400" dirty="0" smtClean="0"/>
              <a:t>a Lutheran</a:t>
            </a:r>
            <a:r>
              <a:rPr lang="en-US" sz="2400" dirty="0"/>
              <a:t>, Christ-centered </a:t>
            </a:r>
            <a:r>
              <a:rPr lang="en-US" sz="2400" dirty="0" smtClean="0"/>
              <a:t>method of interpretation. </a:t>
            </a:r>
            <a:r>
              <a:rPr lang="en-US" sz="2400" dirty="0"/>
              <a:t>These are “lenses” we can </a:t>
            </a:r>
            <a:r>
              <a:rPr lang="en-US" sz="2400" dirty="0" smtClean="0"/>
              <a:t>use to </a:t>
            </a:r>
            <a:r>
              <a:rPr lang="en-US" sz="2400" dirty="0"/>
              <a:t>focus our attention on the central, saving message of </a:t>
            </a:r>
            <a:r>
              <a:rPr lang="en-US" sz="2400" dirty="0" smtClean="0"/>
              <a:t>the Scriptures.</a:t>
            </a:r>
          </a:p>
          <a:p>
            <a:pPr marL="342900" indent="-342900">
              <a:buFont typeface="Arial" panose="020B0604020202020204" pitchFamily="34" charset="0"/>
              <a:buChar char="•"/>
            </a:pPr>
            <a:r>
              <a:rPr lang="en-US" sz="2400" b="1" dirty="0"/>
              <a:t>Distinguishing between law and gospel </a:t>
            </a:r>
            <a:r>
              <a:rPr lang="en-US" sz="2400" dirty="0"/>
              <a:t>is a Lutheran practice that </a:t>
            </a:r>
            <a:r>
              <a:rPr lang="en-US" sz="2400" dirty="0" smtClean="0"/>
              <a:t>keeps the </a:t>
            </a:r>
            <a:r>
              <a:rPr lang="en-US" sz="2400" dirty="0"/>
              <a:t>gospel promise of God’s mercy in Christ from being confused with </a:t>
            </a:r>
            <a:r>
              <a:rPr lang="en-US" sz="2400" dirty="0" smtClean="0"/>
              <a:t>the demands </a:t>
            </a:r>
            <a:r>
              <a:rPr lang="en-US" sz="2400" dirty="0"/>
              <a:t>of God’s law</a:t>
            </a:r>
            <a:r>
              <a:rPr lang="en-US" sz="2400" dirty="0" smtClean="0"/>
              <a:t>.</a:t>
            </a:r>
          </a:p>
          <a:p>
            <a:pPr marL="342900" indent="-342900">
              <a:buFont typeface="Arial" panose="020B0604020202020204" pitchFamily="34" charset="0"/>
              <a:buChar char="•"/>
            </a:pPr>
            <a:r>
              <a:rPr lang="en-US" sz="2400" b="1" dirty="0"/>
              <a:t>“What proclaims Christ” </a:t>
            </a:r>
            <a:r>
              <a:rPr lang="en-US" sz="2400" dirty="0"/>
              <a:t>expresses a Lutheran commitment to use </a:t>
            </a:r>
            <a:r>
              <a:rPr lang="en-US" sz="2400" dirty="0" smtClean="0"/>
              <a:t>the Scriptures </a:t>
            </a:r>
            <a:r>
              <a:rPr lang="en-US" sz="2400" dirty="0"/>
              <a:t>in a way that conveys their life-giving authority today</a:t>
            </a:r>
            <a:r>
              <a:rPr lang="en-US" sz="2400" dirty="0" smtClean="0"/>
              <a:t>.</a:t>
            </a:r>
          </a:p>
          <a:p>
            <a:pPr marL="342900" indent="-342900">
              <a:buFont typeface="Arial" panose="020B0604020202020204" pitchFamily="34" charset="0"/>
              <a:buChar char="•"/>
            </a:pPr>
            <a:r>
              <a:rPr lang="en-US" sz="2400" b="1" dirty="0"/>
              <a:t>“Scripture interprets Scripture” </a:t>
            </a:r>
            <a:r>
              <a:rPr lang="en-US" sz="2400" dirty="0"/>
              <a:t>is the Lutheran principle that this </a:t>
            </a:r>
            <a:r>
              <a:rPr lang="en-US" sz="2400" dirty="0" smtClean="0"/>
              <a:t>gospel promise </a:t>
            </a:r>
            <a:r>
              <a:rPr lang="en-US" sz="2400" dirty="0"/>
              <a:t>– what preaches Christ – is the key to interpreting all of Scripture</a:t>
            </a:r>
            <a:r>
              <a:rPr lang="en-US" sz="2400" dirty="0" smtClean="0"/>
              <a:t>.</a:t>
            </a:r>
            <a:endParaRPr lang="en-US" dirty="0"/>
          </a:p>
        </p:txBody>
      </p:sp>
    </p:spTree>
    <p:extLst>
      <p:ext uri="{BB962C8B-B14F-4D97-AF65-F5344CB8AC3E}">
        <p14:creationId xmlns:p14="http://schemas.microsoft.com/office/powerpoint/2010/main" val="69970942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1446550"/>
          </a:xfrm>
          <a:prstGeom prst="rect">
            <a:avLst/>
          </a:prstGeom>
          <a:noFill/>
        </p:spPr>
        <p:txBody>
          <a:bodyPr wrap="square" rtlCol="0">
            <a:spAutoFit/>
          </a:bodyPr>
          <a:lstStyle/>
          <a:p>
            <a:pPr marL="693738" indent="-693738"/>
            <a:r>
              <a:rPr lang="en-US" sz="4400" dirty="0" smtClean="0"/>
              <a:t>III. What is the “Word of God,” and How do Lutherans Interpret Scripture?</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6" name="TextBox 5"/>
          <p:cNvSpPr txBox="1"/>
          <p:nvPr/>
        </p:nvSpPr>
        <p:spPr>
          <a:xfrm>
            <a:off x="433753" y="2403153"/>
            <a:ext cx="11324493" cy="1292662"/>
          </a:xfrm>
          <a:prstGeom prst="rect">
            <a:avLst/>
          </a:prstGeom>
          <a:noFill/>
        </p:spPr>
        <p:txBody>
          <a:bodyPr wrap="square" rtlCol="0">
            <a:spAutoFit/>
          </a:bodyPr>
          <a:lstStyle/>
          <a:p>
            <a:r>
              <a:rPr lang="en-US" sz="2600" dirty="0" smtClean="0"/>
              <a:t>Identify </a:t>
            </a:r>
            <a:r>
              <a:rPr lang="en-US" sz="2600" dirty="0"/>
              <a:t>one of the texts or situations </a:t>
            </a:r>
            <a:r>
              <a:rPr lang="en-US" sz="2600" dirty="0" smtClean="0"/>
              <a:t>you </a:t>
            </a:r>
            <a:r>
              <a:rPr lang="en-US" sz="2600" dirty="0"/>
              <a:t>had in mind </a:t>
            </a:r>
            <a:r>
              <a:rPr lang="en-US" sz="2600" dirty="0" smtClean="0"/>
              <a:t>earlier, at the beginning of the session, where we </a:t>
            </a:r>
            <a:r>
              <a:rPr lang="en-US" sz="2600" dirty="0"/>
              <a:t>identified how someone was limited or harmed by the misuse of Scripture.</a:t>
            </a:r>
          </a:p>
        </p:txBody>
      </p:sp>
      <p:sp>
        <p:nvSpPr>
          <p:cNvPr id="7" name="TextBox 6"/>
          <p:cNvSpPr txBox="1"/>
          <p:nvPr/>
        </p:nvSpPr>
        <p:spPr>
          <a:xfrm>
            <a:off x="433753" y="3603482"/>
            <a:ext cx="11324493" cy="2893100"/>
          </a:xfrm>
          <a:prstGeom prst="rect">
            <a:avLst/>
          </a:prstGeom>
          <a:noFill/>
        </p:spPr>
        <p:txBody>
          <a:bodyPr wrap="square" rtlCol="0">
            <a:spAutoFit/>
          </a:bodyPr>
          <a:lstStyle/>
          <a:p>
            <a:pPr marL="342900" indent="-342900">
              <a:buFont typeface="+mj-lt"/>
              <a:buAutoNum type="arabicPeriod"/>
            </a:pPr>
            <a:r>
              <a:rPr lang="en-US" sz="2500" dirty="0"/>
              <a:t>Was the passage in question used as law or gospel</a:t>
            </a:r>
            <a:r>
              <a:rPr lang="en-US" sz="2500" dirty="0" smtClean="0"/>
              <a:t>?</a:t>
            </a:r>
          </a:p>
          <a:p>
            <a:pPr marL="342900" indent="-342900">
              <a:buFont typeface="+mj-lt"/>
              <a:buAutoNum type="arabicPeriod"/>
            </a:pPr>
            <a:r>
              <a:rPr lang="en-US" sz="2500" dirty="0" smtClean="0"/>
              <a:t>How </a:t>
            </a:r>
            <a:r>
              <a:rPr lang="en-US" sz="2500" dirty="0"/>
              <a:t>was (or wasn’t) the promise of Christ conveyed in this situation</a:t>
            </a:r>
            <a:r>
              <a:rPr lang="en-US" sz="2500" dirty="0" smtClean="0"/>
              <a:t>?</a:t>
            </a:r>
          </a:p>
          <a:p>
            <a:pPr marL="342900" indent="-342900">
              <a:buFont typeface="+mj-lt"/>
              <a:buAutoNum type="arabicPeriod"/>
            </a:pPr>
            <a:r>
              <a:rPr lang="en-US" sz="2500" dirty="0"/>
              <a:t>Use “Scripture interprets Scripture” to identify one or more </a:t>
            </a:r>
            <a:r>
              <a:rPr lang="en-US" sz="2500" dirty="0" smtClean="0"/>
              <a:t>Scripture passages </a:t>
            </a:r>
            <a:r>
              <a:rPr lang="en-US" sz="2500" dirty="0"/>
              <a:t>that bring the message of God’s new creation in Christ </a:t>
            </a:r>
            <a:r>
              <a:rPr lang="en-US" sz="2500" dirty="0" smtClean="0"/>
              <a:t>to reinterpret </a:t>
            </a:r>
            <a:r>
              <a:rPr lang="en-US" sz="2500" dirty="0"/>
              <a:t>the passage that was used to harm. How does this </a:t>
            </a:r>
            <a:r>
              <a:rPr lang="en-US" sz="2500" dirty="0" smtClean="0"/>
              <a:t>interpretation bring </a:t>
            </a:r>
            <a:r>
              <a:rPr lang="en-US" sz="2500" dirty="0"/>
              <a:t>a healing, liberating or reconciling word or message for women </a:t>
            </a:r>
            <a:r>
              <a:rPr lang="en-US" sz="2500" dirty="0" smtClean="0"/>
              <a:t>and girls </a:t>
            </a:r>
            <a:r>
              <a:rPr lang="en-US" sz="2500" dirty="0"/>
              <a:t>in the situation that you had identified earlier?</a:t>
            </a:r>
          </a:p>
        </p:txBody>
      </p:sp>
    </p:spTree>
    <p:extLst>
      <p:ext uri="{BB962C8B-B14F-4D97-AF65-F5344CB8AC3E}">
        <p14:creationId xmlns:p14="http://schemas.microsoft.com/office/powerpoint/2010/main" val="17769397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6" name="TextBox 5"/>
          <p:cNvSpPr txBox="1"/>
          <p:nvPr/>
        </p:nvSpPr>
        <p:spPr>
          <a:xfrm>
            <a:off x="433753" y="1464434"/>
            <a:ext cx="9462415" cy="523220"/>
          </a:xfrm>
          <a:prstGeom prst="rect">
            <a:avLst/>
          </a:prstGeom>
          <a:noFill/>
        </p:spPr>
        <p:txBody>
          <a:bodyPr wrap="square" rtlCol="0">
            <a:spAutoFit/>
          </a:bodyPr>
          <a:lstStyle/>
          <a:p>
            <a:r>
              <a:rPr lang="en-US" sz="2800" b="1" dirty="0" smtClean="0"/>
              <a:t>Listening to varied perspectives</a:t>
            </a:r>
            <a:endParaRPr lang="en-US" sz="2800" b="1" dirty="0"/>
          </a:p>
        </p:txBody>
      </p:sp>
      <p:sp>
        <p:nvSpPr>
          <p:cNvPr id="7" name="TextBox 6"/>
          <p:cNvSpPr txBox="1"/>
          <p:nvPr/>
        </p:nvSpPr>
        <p:spPr>
          <a:xfrm>
            <a:off x="433752" y="2209897"/>
            <a:ext cx="11324493" cy="3293209"/>
          </a:xfrm>
          <a:prstGeom prst="rect">
            <a:avLst/>
          </a:prstGeom>
          <a:noFill/>
        </p:spPr>
        <p:txBody>
          <a:bodyPr wrap="square" rtlCol="0">
            <a:spAutoFit/>
          </a:bodyPr>
          <a:lstStyle/>
          <a:p>
            <a:r>
              <a:rPr lang="en-US" sz="2600" dirty="0" smtClean="0"/>
              <a:t>Examples of </a:t>
            </a:r>
            <a:r>
              <a:rPr lang="en-US" sz="2600" b="1" dirty="0"/>
              <a:t>household codes </a:t>
            </a:r>
            <a:r>
              <a:rPr lang="en-US" sz="2600" dirty="0"/>
              <a:t>found in the New </a:t>
            </a:r>
            <a:r>
              <a:rPr lang="en-US" sz="2600" dirty="0" smtClean="0"/>
              <a:t>Testament:</a:t>
            </a:r>
          </a:p>
          <a:p>
            <a:pPr marL="285750" indent="-285750">
              <a:buFont typeface="Arial" panose="020B0604020202020204" pitchFamily="34" charset="0"/>
              <a:buChar char="•"/>
            </a:pPr>
            <a:r>
              <a:rPr lang="en-US" sz="2600" dirty="0" smtClean="0"/>
              <a:t>1 </a:t>
            </a:r>
            <a:r>
              <a:rPr lang="en-US" sz="2600" dirty="0"/>
              <a:t>Peter 3:1-7 </a:t>
            </a:r>
            <a:endParaRPr lang="en-US" sz="2600" dirty="0" smtClean="0"/>
          </a:p>
          <a:p>
            <a:pPr marL="285750" indent="-285750">
              <a:buFont typeface="Arial" panose="020B0604020202020204" pitchFamily="34" charset="0"/>
              <a:buChar char="•"/>
            </a:pPr>
            <a:r>
              <a:rPr lang="en-US" sz="2600" dirty="0" smtClean="0"/>
              <a:t>Colossians </a:t>
            </a:r>
            <a:r>
              <a:rPr lang="en-US" sz="2600" dirty="0"/>
              <a:t>3:18–4:1; </a:t>
            </a:r>
            <a:endParaRPr lang="en-US" sz="2600" dirty="0" smtClean="0"/>
          </a:p>
          <a:p>
            <a:pPr marL="285750" indent="-285750">
              <a:buFont typeface="Arial" panose="020B0604020202020204" pitchFamily="34" charset="0"/>
              <a:buChar char="•"/>
            </a:pPr>
            <a:r>
              <a:rPr lang="en-US" sz="2600" dirty="0" smtClean="0"/>
              <a:t>Ephesians </a:t>
            </a:r>
            <a:r>
              <a:rPr lang="en-US" sz="2600" dirty="0"/>
              <a:t>5:22–6:9; and </a:t>
            </a:r>
            <a:endParaRPr lang="en-US" sz="2600" dirty="0" smtClean="0"/>
          </a:p>
          <a:p>
            <a:pPr marL="285750" indent="-285750">
              <a:buFont typeface="Arial" panose="020B0604020202020204" pitchFamily="34" charset="0"/>
              <a:buChar char="•"/>
            </a:pPr>
            <a:r>
              <a:rPr lang="en-US" sz="2600" dirty="0" smtClean="0"/>
              <a:t>Titus 2:2–10</a:t>
            </a:r>
            <a:r>
              <a:rPr lang="en-US" sz="2600" dirty="0"/>
              <a:t>. </a:t>
            </a:r>
            <a:endParaRPr lang="en-US" sz="2600" dirty="0" smtClean="0"/>
          </a:p>
          <a:p>
            <a:r>
              <a:rPr lang="en-US" sz="2600" dirty="0" smtClean="0"/>
              <a:t>Codes </a:t>
            </a:r>
            <a:r>
              <a:rPr lang="en-US" sz="2600" dirty="0"/>
              <a:t>like these were common in the ancient world as advice </a:t>
            </a:r>
            <a:r>
              <a:rPr lang="en-US" sz="2600" dirty="0" smtClean="0"/>
              <a:t>about proper </a:t>
            </a:r>
            <a:r>
              <a:rPr lang="en-US" sz="2600" dirty="0"/>
              <a:t>behavior for the members of a household in that society: husbands </a:t>
            </a:r>
            <a:r>
              <a:rPr lang="en-US" sz="2600" dirty="0" smtClean="0"/>
              <a:t>and wives</a:t>
            </a:r>
            <a:r>
              <a:rPr lang="en-US" sz="2600" dirty="0"/>
              <a:t>, parents and children, and masters and slaves.</a:t>
            </a:r>
          </a:p>
        </p:txBody>
      </p:sp>
    </p:spTree>
    <p:extLst>
      <p:ext uri="{BB962C8B-B14F-4D97-AF65-F5344CB8AC3E}">
        <p14:creationId xmlns:p14="http://schemas.microsoft.com/office/powerpoint/2010/main" val="2393496788"/>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7" name="TextBox 6"/>
          <p:cNvSpPr txBox="1"/>
          <p:nvPr/>
        </p:nvSpPr>
        <p:spPr>
          <a:xfrm>
            <a:off x="433752" y="1726044"/>
            <a:ext cx="11324493" cy="4524315"/>
          </a:xfrm>
          <a:prstGeom prst="rect">
            <a:avLst/>
          </a:prstGeom>
          <a:noFill/>
          <a:ln>
            <a:solidFill>
              <a:srgbClr val="00AA00"/>
            </a:solidFill>
          </a:ln>
        </p:spPr>
        <p:txBody>
          <a:bodyPr wrap="square" rtlCol="0">
            <a:spAutoFit/>
          </a:bodyPr>
          <a:lstStyle/>
          <a:p>
            <a:r>
              <a:rPr lang="en-US" sz="2400" dirty="0"/>
              <a:t>Wives, in the </a:t>
            </a:r>
            <a:r>
              <a:rPr lang="en-US" sz="2400" dirty="0" smtClean="0"/>
              <a:t>same way</a:t>
            </a:r>
            <a:r>
              <a:rPr lang="en-US" sz="2400" dirty="0"/>
              <a:t>, accept </a:t>
            </a:r>
            <a:r>
              <a:rPr lang="en-US" sz="2400" dirty="0" smtClean="0"/>
              <a:t>the authority </a:t>
            </a:r>
            <a:r>
              <a:rPr lang="en-US" sz="2400" dirty="0"/>
              <a:t>of </a:t>
            </a:r>
            <a:r>
              <a:rPr lang="en-US" sz="2400" dirty="0" smtClean="0"/>
              <a:t>your husbands</a:t>
            </a:r>
            <a:r>
              <a:rPr lang="en-US" sz="2400" dirty="0"/>
              <a:t>, so that</a:t>
            </a:r>
            <a:r>
              <a:rPr lang="en-US" sz="2400" dirty="0" smtClean="0"/>
              <a:t>, even </a:t>
            </a:r>
            <a:r>
              <a:rPr lang="en-US" sz="2400" dirty="0"/>
              <a:t>if some of </a:t>
            </a:r>
            <a:r>
              <a:rPr lang="en-US" sz="2400" dirty="0" smtClean="0"/>
              <a:t>them do </a:t>
            </a:r>
            <a:r>
              <a:rPr lang="en-US" sz="2400" dirty="0"/>
              <a:t>not obey </a:t>
            </a:r>
            <a:r>
              <a:rPr lang="en-US" sz="2400" dirty="0" smtClean="0"/>
              <a:t>the word</a:t>
            </a:r>
            <a:r>
              <a:rPr lang="en-US" sz="2400" dirty="0"/>
              <a:t>, they may </a:t>
            </a:r>
            <a:r>
              <a:rPr lang="en-US" sz="2400" dirty="0" smtClean="0"/>
              <a:t>be won </a:t>
            </a:r>
            <a:r>
              <a:rPr lang="en-US" sz="2400" dirty="0"/>
              <a:t>over without </a:t>
            </a:r>
            <a:r>
              <a:rPr lang="en-US" sz="2400" dirty="0" smtClean="0"/>
              <a:t>a word </a:t>
            </a:r>
            <a:r>
              <a:rPr lang="en-US" sz="2400" dirty="0"/>
              <a:t>by their wives</a:t>
            </a:r>
            <a:r>
              <a:rPr lang="en-US" sz="2400" dirty="0" smtClean="0"/>
              <a:t>’ conduct,</a:t>
            </a:r>
            <a:r>
              <a:rPr lang="en-US" sz="2400" baseline="30000" dirty="0" smtClean="0"/>
              <a:t>2</a:t>
            </a:r>
            <a:r>
              <a:rPr lang="en-US" sz="2400" dirty="0" smtClean="0"/>
              <a:t> </a:t>
            </a:r>
            <a:r>
              <a:rPr lang="en-US" sz="2400" dirty="0"/>
              <a:t>when </a:t>
            </a:r>
            <a:r>
              <a:rPr lang="en-US" sz="2400" dirty="0" smtClean="0"/>
              <a:t>they see </a:t>
            </a:r>
            <a:r>
              <a:rPr lang="en-US" sz="2400" dirty="0"/>
              <a:t>the purity </a:t>
            </a:r>
            <a:r>
              <a:rPr lang="en-US" sz="2400" dirty="0" smtClean="0"/>
              <a:t>and reverence </a:t>
            </a:r>
            <a:r>
              <a:rPr lang="en-US" sz="2400" dirty="0"/>
              <a:t>of </a:t>
            </a:r>
            <a:r>
              <a:rPr lang="en-US" sz="2400" dirty="0" smtClean="0"/>
              <a:t>your lives.</a:t>
            </a:r>
            <a:r>
              <a:rPr lang="en-US" sz="2400" baseline="30000" dirty="0" smtClean="0"/>
              <a:t>3</a:t>
            </a:r>
            <a:r>
              <a:rPr lang="en-US" sz="2400" dirty="0" smtClean="0"/>
              <a:t> </a:t>
            </a:r>
            <a:r>
              <a:rPr lang="en-US" sz="2400" dirty="0"/>
              <a:t>Do not </a:t>
            </a:r>
            <a:r>
              <a:rPr lang="en-US" sz="2400" dirty="0" smtClean="0"/>
              <a:t>adorn yourselves outwardly by </a:t>
            </a:r>
            <a:r>
              <a:rPr lang="en-US" sz="2400" dirty="0"/>
              <a:t>braiding your hair</a:t>
            </a:r>
            <a:r>
              <a:rPr lang="en-US" sz="2400" dirty="0" smtClean="0"/>
              <a:t>, and </a:t>
            </a:r>
            <a:r>
              <a:rPr lang="en-US" sz="2400" dirty="0"/>
              <a:t>by wearing </a:t>
            </a:r>
            <a:r>
              <a:rPr lang="en-US" sz="2400" dirty="0" smtClean="0"/>
              <a:t>gold ornaments </a:t>
            </a:r>
            <a:r>
              <a:rPr lang="en-US" sz="2400" dirty="0"/>
              <a:t>or </a:t>
            </a:r>
            <a:r>
              <a:rPr lang="en-US" sz="2400" dirty="0" smtClean="0"/>
              <a:t>fine clothing;</a:t>
            </a:r>
            <a:r>
              <a:rPr lang="en-US" sz="2400" baseline="30000" dirty="0" smtClean="0"/>
              <a:t>4</a:t>
            </a:r>
            <a:r>
              <a:rPr lang="en-US" sz="2400" dirty="0" smtClean="0"/>
              <a:t> </a:t>
            </a:r>
            <a:r>
              <a:rPr lang="en-US" sz="2400" dirty="0"/>
              <a:t>rather, </a:t>
            </a:r>
            <a:r>
              <a:rPr lang="en-US" sz="2400" dirty="0" smtClean="0"/>
              <a:t>let your </a:t>
            </a:r>
            <a:r>
              <a:rPr lang="en-US" sz="2400" dirty="0"/>
              <a:t>adornment </a:t>
            </a:r>
            <a:r>
              <a:rPr lang="en-US" sz="2400" dirty="0" smtClean="0"/>
              <a:t>be the </a:t>
            </a:r>
            <a:r>
              <a:rPr lang="en-US" sz="2400" dirty="0"/>
              <a:t>inner self </a:t>
            </a:r>
            <a:r>
              <a:rPr lang="en-US" sz="2400" dirty="0" smtClean="0"/>
              <a:t>with the </a:t>
            </a:r>
            <a:r>
              <a:rPr lang="en-US" sz="2400" dirty="0"/>
              <a:t>lasting beauty </a:t>
            </a:r>
            <a:r>
              <a:rPr lang="en-US" sz="2400" dirty="0" smtClean="0"/>
              <a:t>of a </a:t>
            </a:r>
            <a:r>
              <a:rPr lang="en-US" sz="2400" dirty="0"/>
              <a:t>gentle and </a:t>
            </a:r>
            <a:r>
              <a:rPr lang="en-US" sz="2400" dirty="0" smtClean="0"/>
              <a:t>quiet spirit</a:t>
            </a:r>
            <a:r>
              <a:rPr lang="en-US" sz="2400" dirty="0"/>
              <a:t>, which is </a:t>
            </a:r>
            <a:r>
              <a:rPr lang="en-US" sz="2400" dirty="0" smtClean="0"/>
              <a:t>very precious </a:t>
            </a:r>
            <a:r>
              <a:rPr lang="en-US" sz="2400" dirty="0"/>
              <a:t>in </a:t>
            </a:r>
            <a:r>
              <a:rPr lang="en-US" sz="2400" dirty="0" smtClean="0"/>
              <a:t>God’s sight.</a:t>
            </a:r>
            <a:r>
              <a:rPr lang="en-US" sz="2400" baseline="30000" dirty="0" smtClean="0"/>
              <a:t>5</a:t>
            </a:r>
            <a:r>
              <a:rPr lang="en-US" sz="2400" dirty="0" smtClean="0"/>
              <a:t> </a:t>
            </a:r>
            <a:r>
              <a:rPr lang="en-US" sz="2400" dirty="0"/>
              <a:t>It was in </a:t>
            </a:r>
            <a:r>
              <a:rPr lang="en-US" sz="2400" dirty="0" smtClean="0"/>
              <a:t>this way </a:t>
            </a:r>
            <a:r>
              <a:rPr lang="en-US" sz="2400" dirty="0"/>
              <a:t>long ago </a:t>
            </a:r>
            <a:r>
              <a:rPr lang="en-US" sz="2400" dirty="0" smtClean="0"/>
              <a:t>that the </a:t>
            </a:r>
            <a:r>
              <a:rPr lang="en-US" sz="2400" dirty="0"/>
              <a:t>holy women </a:t>
            </a:r>
            <a:r>
              <a:rPr lang="en-US" sz="2400" dirty="0" smtClean="0"/>
              <a:t>who hoped </a:t>
            </a:r>
            <a:r>
              <a:rPr lang="en-US" sz="2400" dirty="0"/>
              <a:t>in God </a:t>
            </a:r>
            <a:r>
              <a:rPr lang="en-US" sz="2400" dirty="0" smtClean="0"/>
              <a:t>used to </a:t>
            </a:r>
            <a:r>
              <a:rPr lang="en-US" sz="2400" dirty="0"/>
              <a:t>adorn </a:t>
            </a:r>
            <a:r>
              <a:rPr lang="en-US" sz="2400" dirty="0" smtClean="0"/>
              <a:t>themselves by </a:t>
            </a:r>
            <a:r>
              <a:rPr lang="en-US" sz="2400" dirty="0"/>
              <a:t>accepting </a:t>
            </a:r>
            <a:r>
              <a:rPr lang="en-US" sz="2400" dirty="0" smtClean="0"/>
              <a:t>the authority </a:t>
            </a:r>
            <a:r>
              <a:rPr lang="en-US" sz="2400" dirty="0"/>
              <a:t>of </a:t>
            </a:r>
            <a:r>
              <a:rPr lang="en-US" sz="2400" dirty="0" smtClean="0"/>
              <a:t>their husbands.</a:t>
            </a:r>
            <a:r>
              <a:rPr lang="en-US" sz="2400" baseline="30000" dirty="0" smtClean="0"/>
              <a:t>6</a:t>
            </a:r>
            <a:r>
              <a:rPr lang="en-US" sz="2400" dirty="0" smtClean="0"/>
              <a:t> </a:t>
            </a:r>
            <a:r>
              <a:rPr lang="en-US" sz="2400" dirty="0"/>
              <a:t>Thus </a:t>
            </a:r>
            <a:r>
              <a:rPr lang="en-US" sz="2400" dirty="0" smtClean="0"/>
              <a:t>Sarah obeyed Abraham and </a:t>
            </a:r>
            <a:r>
              <a:rPr lang="en-US" sz="2400" dirty="0"/>
              <a:t>called him lord</a:t>
            </a:r>
            <a:r>
              <a:rPr lang="en-US" sz="2400" dirty="0" smtClean="0"/>
              <a:t>. You </a:t>
            </a:r>
            <a:r>
              <a:rPr lang="en-US" sz="2400" dirty="0"/>
              <a:t>have become </a:t>
            </a:r>
            <a:r>
              <a:rPr lang="en-US" sz="2400" dirty="0" smtClean="0"/>
              <a:t>her daughters </a:t>
            </a:r>
            <a:r>
              <a:rPr lang="en-US" sz="2400" dirty="0"/>
              <a:t>as long </a:t>
            </a:r>
            <a:r>
              <a:rPr lang="en-US" sz="2400" dirty="0" smtClean="0"/>
              <a:t>as you </a:t>
            </a:r>
            <a:r>
              <a:rPr lang="en-US" sz="2400" dirty="0"/>
              <a:t>do what is </a:t>
            </a:r>
            <a:r>
              <a:rPr lang="en-US" sz="2400" dirty="0" smtClean="0"/>
              <a:t>good and </a:t>
            </a:r>
            <a:r>
              <a:rPr lang="en-US" sz="2400" dirty="0"/>
              <a:t>never let </a:t>
            </a:r>
            <a:r>
              <a:rPr lang="en-US" sz="2400" dirty="0" smtClean="0"/>
              <a:t>fears alarm </a:t>
            </a:r>
            <a:r>
              <a:rPr lang="en-US" sz="2400" dirty="0"/>
              <a:t>you.</a:t>
            </a:r>
            <a:r>
              <a:rPr lang="en-US" sz="2400" baseline="30000" dirty="0"/>
              <a:t>7</a:t>
            </a:r>
            <a:r>
              <a:rPr lang="en-US" sz="2400" dirty="0"/>
              <a:t> </a:t>
            </a:r>
            <a:r>
              <a:rPr lang="en-US" sz="2400" dirty="0" smtClean="0"/>
              <a:t>Husbands, in </a:t>
            </a:r>
            <a:r>
              <a:rPr lang="en-US" sz="2400" dirty="0"/>
              <a:t>the same way</a:t>
            </a:r>
            <a:r>
              <a:rPr lang="en-US" sz="2400" dirty="0" smtClean="0"/>
              <a:t>, show consideration for </a:t>
            </a:r>
            <a:r>
              <a:rPr lang="en-US" sz="2400" dirty="0"/>
              <a:t>your wives in </a:t>
            </a:r>
            <a:r>
              <a:rPr lang="en-US" sz="2400" dirty="0" smtClean="0"/>
              <a:t>your life </a:t>
            </a:r>
            <a:r>
              <a:rPr lang="en-US" sz="2400" dirty="0"/>
              <a:t>together, </a:t>
            </a:r>
            <a:r>
              <a:rPr lang="en-US" sz="2400" dirty="0" smtClean="0"/>
              <a:t>paying honor </a:t>
            </a:r>
            <a:r>
              <a:rPr lang="en-US" sz="2400" dirty="0"/>
              <a:t>to the </a:t>
            </a:r>
            <a:r>
              <a:rPr lang="en-US" sz="2400" dirty="0" smtClean="0"/>
              <a:t>woman as </a:t>
            </a:r>
            <a:r>
              <a:rPr lang="en-US" sz="2400" dirty="0"/>
              <a:t>the weaker sex</a:t>
            </a:r>
            <a:r>
              <a:rPr lang="en-US" sz="2400" dirty="0" smtClean="0"/>
              <a:t>, since </a:t>
            </a:r>
            <a:r>
              <a:rPr lang="en-US" sz="2400" dirty="0"/>
              <a:t>they too are </a:t>
            </a:r>
            <a:r>
              <a:rPr lang="en-US" sz="2400" dirty="0" smtClean="0"/>
              <a:t>also heirs </a:t>
            </a:r>
            <a:r>
              <a:rPr lang="en-US" sz="2400" dirty="0"/>
              <a:t>of the </a:t>
            </a:r>
            <a:r>
              <a:rPr lang="en-US" sz="2400" dirty="0" smtClean="0"/>
              <a:t>gracious gift </a:t>
            </a:r>
            <a:r>
              <a:rPr lang="en-US" sz="2400" dirty="0"/>
              <a:t>of life—so that</a:t>
            </a:r>
          </a:p>
          <a:p>
            <a:r>
              <a:rPr lang="en-US" sz="2400" dirty="0"/>
              <a:t>nothing may </a:t>
            </a:r>
            <a:r>
              <a:rPr lang="en-US" sz="2400" dirty="0" smtClean="0"/>
              <a:t>hinder your </a:t>
            </a:r>
            <a:r>
              <a:rPr lang="en-US" sz="2400" dirty="0"/>
              <a:t>prayers</a:t>
            </a:r>
            <a:r>
              <a:rPr lang="en-US" sz="2400" dirty="0" smtClean="0"/>
              <a:t>. </a:t>
            </a:r>
            <a:r>
              <a:rPr lang="en-US" sz="2400" i="1" dirty="0" smtClean="0"/>
              <a:t>(</a:t>
            </a:r>
            <a:r>
              <a:rPr lang="en-US" sz="2400" i="1" dirty="0"/>
              <a:t>1 Peter 3:1-7)</a:t>
            </a:r>
          </a:p>
        </p:txBody>
      </p:sp>
    </p:spTree>
    <p:extLst>
      <p:ext uri="{BB962C8B-B14F-4D97-AF65-F5344CB8AC3E}">
        <p14:creationId xmlns:p14="http://schemas.microsoft.com/office/powerpoint/2010/main" val="1726960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6" name="TextBox 5"/>
          <p:cNvSpPr txBox="1"/>
          <p:nvPr/>
        </p:nvSpPr>
        <p:spPr>
          <a:xfrm>
            <a:off x="433754" y="1997226"/>
            <a:ext cx="11324492" cy="3293209"/>
          </a:xfrm>
          <a:prstGeom prst="rect">
            <a:avLst/>
          </a:prstGeom>
          <a:noFill/>
        </p:spPr>
        <p:txBody>
          <a:bodyPr wrap="square" rtlCol="0">
            <a:spAutoFit/>
          </a:bodyPr>
          <a:lstStyle/>
          <a:p>
            <a:r>
              <a:rPr lang="en-US" sz="2600" dirty="0" smtClean="0"/>
              <a:t>What are your initial reactions to the text?</a:t>
            </a:r>
          </a:p>
          <a:p>
            <a:endParaRPr lang="en-US" sz="2600" dirty="0" smtClean="0"/>
          </a:p>
          <a:p>
            <a:r>
              <a:rPr lang="en-US" sz="2600" dirty="0" smtClean="0"/>
              <a:t>How </a:t>
            </a:r>
            <a:r>
              <a:rPr lang="en-US" sz="2600" dirty="0"/>
              <a:t>did the text make you feel? </a:t>
            </a:r>
            <a:endParaRPr lang="en-US" sz="2600" dirty="0" smtClean="0"/>
          </a:p>
          <a:p>
            <a:endParaRPr lang="en-US" sz="2600" dirty="0" smtClean="0"/>
          </a:p>
          <a:p>
            <a:r>
              <a:rPr lang="en-US" sz="2600" dirty="0" smtClean="0"/>
              <a:t>How </a:t>
            </a:r>
            <a:r>
              <a:rPr lang="en-US" sz="2600" dirty="0"/>
              <a:t>does </a:t>
            </a:r>
            <a:r>
              <a:rPr lang="en-US" sz="2600" dirty="0" smtClean="0"/>
              <a:t>this text </a:t>
            </a:r>
            <a:r>
              <a:rPr lang="en-US" sz="2600" dirty="0"/>
              <a:t>illustrate some of the gender roles and assumptions that we have </a:t>
            </a:r>
            <a:r>
              <a:rPr lang="en-US" sz="2600" dirty="0" smtClean="0"/>
              <a:t>discussed in </a:t>
            </a:r>
            <a:r>
              <a:rPr lang="en-US" sz="2600" dirty="0"/>
              <a:t>earlier sessions? </a:t>
            </a:r>
            <a:endParaRPr lang="en-US" sz="2600" dirty="0" smtClean="0"/>
          </a:p>
          <a:p>
            <a:endParaRPr lang="en-US" sz="2600" dirty="0" smtClean="0"/>
          </a:p>
          <a:p>
            <a:r>
              <a:rPr lang="en-US" sz="2600" dirty="0" smtClean="0"/>
              <a:t>Did </a:t>
            </a:r>
            <a:r>
              <a:rPr lang="en-US" sz="2600" dirty="0"/>
              <a:t>this text function as law or gospel for you as you heard </a:t>
            </a:r>
            <a:r>
              <a:rPr lang="en-US" sz="2600" dirty="0" smtClean="0"/>
              <a:t>it read</a:t>
            </a:r>
            <a:r>
              <a:rPr lang="en-US" sz="2600" dirty="0"/>
              <a:t>? </a:t>
            </a:r>
          </a:p>
        </p:txBody>
      </p:sp>
    </p:spTree>
    <p:extLst>
      <p:ext uri="{BB962C8B-B14F-4D97-AF65-F5344CB8AC3E}">
        <p14:creationId xmlns:p14="http://schemas.microsoft.com/office/powerpoint/2010/main" val="1627980145"/>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7" name="TextBox 6"/>
          <p:cNvSpPr txBox="1"/>
          <p:nvPr/>
        </p:nvSpPr>
        <p:spPr>
          <a:xfrm>
            <a:off x="433753" y="1605735"/>
            <a:ext cx="11217473" cy="4708981"/>
          </a:xfrm>
          <a:prstGeom prst="rect">
            <a:avLst/>
          </a:prstGeom>
          <a:noFill/>
        </p:spPr>
        <p:txBody>
          <a:bodyPr wrap="square" rtlCol="0">
            <a:spAutoFit/>
          </a:bodyPr>
          <a:lstStyle/>
          <a:p>
            <a:r>
              <a:rPr lang="en-US" sz="2500" dirty="0" smtClean="0"/>
              <a:t>Think </a:t>
            </a:r>
            <a:r>
              <a:rPr lang="en-US" sz="2500" dirty="0"/>
              <a:t>about the text from different perspectives. In the first module </a:t>
            </a:r>
            <a:r>
              <a:rPr lang="en-US" sz="2500" dirty="0" smtClean="0"/>
              <a:t>we </a:t>
            </a:r>
            <a:r>
              <a:rPr lang="en-US" sz="2500" dirty="0"/>
              <a:t>were introduced to the idea of </a:t>
            </a:r>
            <a:r>
              <a:rPr lang="en-US" sz="2500" b="1" dirty="0" smtClean="0"/>
              <a:t>neighbor-justice </a:t>
            </a:r>
            <a:r>
              <a:rPr lang="en-US" sz="2500" dirty="0" smtClean="0"/>
              <a:t>as </a:t>
            </a:r>
            <a:r>
              <a:rPr lang="en-US" sz="2500" dirty="0"/>
              <a:t>a way of reading the Bible. </a:t>
            </a:r>
            <a:r>
              <a:rPr lang="en-US" sz="2500" dirty="0" smtClean="0"/>
              <a:t>Listen </a:t>
            </a:r>
            <a:r>
              <a:rPr lang="en-US" sz="2500" dirty="0"/>
              <a:t>to the text </a:t>
            </a:r>
            <a:r>
              <a:rPr lang="en-US" sz="2500" dirty="0" smtClean="0"/>
              <a:t>a second time - try </a:t>
            </a:r>
            <a:r>
              <a:rPr lang="en-US" sz="2500" dirty="0"/>
              <a:t>to listen with the ears of your neighbors:</a:t>
            </a:r>
          </a:p>
          <a:p>
            <a:pPr marL="285750" indent="-285750">
              <a:buFont typeface="Arial" panose="020B0604020202020204" pitchFamily="34" charset="0"/>
              <a:buChar char="•"/>
            </a:pPr>
            <a:r>
              <a:rPr lang="en-US" sz="2500" dirty="0" smtClean="0"/>
              <a:t>How </a:t>
            </a:r>
            <a:r>
              <a:rPr lang="en-US" sz="2500" dirty="0"/>
              <a:t>do you think you would hear this text if you were single?</a:t>
            </a:r>
          </a:p>
          <a:p>
            <a:pPr marL="285750" indent="-285750">
              <a:buFont typeface="Arial" panose="020B0604020202020204" pitchFamily="34" charset="0"/>
              <a:buChar char="•"/>
            </a:pPr>
            <a:r>
              <a:rPr lang="en-US" sz="2500" dirty="0" smtClean="0"/>
              <a:t>If </a:t>
            </a:r>
            <a:r>
              <a:rPr lang="en-US" sz="2500" dirty="0"/>
              <a:t>you were in a same-sex relationship? If you were in a </a:t>
            </a:r>
            <a:r>
              <a:rPr lang="en-US" sz="2500" dirty="0" smtClean="0"/>
              <a:t>heterosexual relationship</a:t>
            </a:r>
            <a:r>
              <a:rPr lang="en-US" sz="2500" dirty="0"/>
              <a:t>?</a:t>
            </a:r>
          </a:p>
          <a:p>
            <a:pPr marL="285750" indent="-285750">
              <a:buFont typeface="Arial" panose="020B0604020202020204" pitchFamily="34" charset="0"/>
              <a:buChar char="•"/>
            </a:pPr>
            <a:r>
              <a:rPr lang="en-US" sz="2500" dirty="0" smtClean="0"/>
              <a:t>If </a:t>
            </a:r>
            <a:r>
              <a:rPr lang="en-US" sz="2500" dirty="0"/>
              <a:t>you were divorced?</a:t>
            </a:r>
          </a:p>
          <a:p>
            <a:pPr marL="285750" indent="-285750">
              <a:buFont typeface="Arial" panose="020B0604020202020204" pitchFamily="34" charset="0"/>
              <a:buChar char="•"/>
            </a:pPr>
            <a:r>
              <a:rPr lang="en-US" sz="2500" dirty="0" smtClean="0"/>
              <a:t>If </a:t>
            </a:r>
            <a:r>
              <a:rPr lang="en-US" sz="2500" dirty="0"/>
              <a:t>you were a teenager?</a:t>
            </a:r>
          </a:p>
          <a:p>
            <a:pPr marL="285750" indent="-285750">
              <a:buFont typeface="Arial" panose="020B0604020202020204" pitchFamily="34" charset="0"/>
              <a:buChar char="•"/>
            </a:pPr>
            <a:r>
              <a:rPr lang="en-US" sz="2500" dirty="0" smtClean="0"/>
              <a:t>If </a:t>
            </a:r>
            <a:r>
              <a:rPr lang="en-US" sz="2500" dirty="0"/>
              <a:t>you were in an abusive relationship?</a:t>
            </a:r>
          </a:p>
          <a:p>
            <a:pPr marL="285750" indent="-285750">
              <a:buFont typeface="Arial" panose="020B0604020202020204" pitchFamily="34" charset="0"/>
              <a:buChar char="•"/>
            </a:pPr>
            <a:r>
              <a:rPr lang="en-US" sz="2500" dirty="0" smtClean="0"/>
              <a:t>If </a:t>
            </a:r>
            <a:r>
              <a:rPr lang="en-US" sz="2500" dirty="0"/>
              <a:t>you were married to someone who is not Christian?</a:t>
            </a:r>
          </a:p>
          <a:p>
            <a:pPr marL="285750" indent="-285750">
              <a:buFont typeface="Arial" panose="020B0604020202020204" pitchFamily="34" charset="0"/>
              <a:buChar char="•"/>
            </a:pPr>
            <a:r>
              <a:rPr lang="en-US" sz="2500" dirty="0" smtClean="0"/>
              <a:t>How </a:t>
            </a:r>
            <a:r>
              <a:rPr lang="en-US" sz="2500" dirty="0"/>
              <a:t>do you think you would hear it if you were from an ethnic </a:t>
            </a:r>
            <a:r>
              <a:rPr lang="en-US" sz="2500" dirty="0" smtClean="0"/>
              <a:t>community other </a:t>
            </a:r>
            <a:r>
              <a:rPr lang="en-US" sz="2500" dirty="0"/>
              <a:t>than your own? (African Descent, American Indian or Native Alaskan</a:t>
            </a:r>
            <a:r>
              <a:rPr lang="en-US" sz="2500" dirty="0" smtClean="0"/>
              <a:t>, Asian</a:t>
            </a:r>
            <a:r>
              <a:rPr lang="en-US" sz="2500" dirty="0"/>
              <a:t>, Middle Eastern, European Descent, etc.)</a:t>
            </a:r>
          </a:p>
        </p:txBody>
      </p:sp>
    </p:spTree>
    <p:extLst>
      <p:ext uri="{BB962C8B-B14F-4D97-AF65-F5344CB8AC3E}">
        <p14:creationId xmlns:p14="http://schemas.microsoft.com/office/powerpoint/2010/main" val="3629201630"/>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6" name="TextBox 5"/>
          <p:cNvSpPr txBox="1"/>
          <p:nvPr/>
        </p:nvSpPr>
        <p:spPr>
          <a:xfrm>
            <a:off x="433753" y="1464434"/>
            <a:ext cx="9462415" cy="523220"/>
          </a:xfrm>
          <a:prstGeom prst="rect">
            <a:avLst/>
          </a:prstGeom>
          <a:noFill/>
        </p:spPr>
        <p:txBody>
          <a:bodyPr wrap="square" rtlCol="0">
            <a:spAutoFit/>
          </a:bodyPr>
          <a:lstStyle/>
          <a:p>
            <a:r>
              <a:rPr lang="en-US" sz="2800" b="1" dirty="0" smtClean="0"/>
              <a:t>Considering historical context</a:t>
            </a:r>
            <a:endParaRPr lang="en-US" sz="2800" b="1" dirty="0"/>
          </a:p>
        </p:txBody>
      </p:sp>
      <p:sp>
        <p:nvSpPr>
          <p:cNvPr id="7" name="TextBox 6"/>
          <p:cNvSpPr txBox="1"/>
          <p:nvPr/>
        </p:nvSpPr>
        <p:spPr>
          <a:xfrm>
            <a:off x="433753" y="2233200"/>
            <a:ext cx="11324493" cy="3693319"/>
          </a:xfrm>
          <a:prstGeom prst="rect">
            <a:avLst/>
          </a:prstGeom>
          <a:noFill/>
        </p:spPr>
        <p:txBody>
          <a:bodyPr wrap="square" rtlCol="0">
            <a:spAutoFit/>
          </a:bodyPr>
          <a:lstStyle/>
          <a:p>
            <a:r>
              <a:rPr lang="en-US" sz="2600" dirty="0"/>
              <a:t>This exercise in hearing the Scriptures with the ears of our neighbors </a:t>
            </a:r>
            <a:r>
              <a:rPr lang="en-US" sz="2600" dirty="0" smtClean="0"/>
              <a:t>helps us </a:t>
            </a:r>
            <a:r>
              <a:rPr lang="en-US" sz="2600" dirty="0"/>
              <a:t>recognize </a:t>
            </a:r>
            <a:r>
              <a:rPr lang="en-US" sz="2600" dirty="0" smtClean="0"/>
              <a:t>the </a:t>
            </a:r>
            <a:r>
              <a:rPr lang="en-US" sz="2600" dirty="0"/>
              <a:t>Bible does not speak to everyone in the same way</a:t>
            </a:r>
            <a:r>
              <a:rPr lang="en-US" sz="2600" dirty="0" smtClean="0"/>
              <a:t>.</a:t>
            </a:r>
          </a:p>
          <a:p>
            <a:endParaRPr lang="en-US" sz="2600" dirty="0" smtClean="0"/>
          </a:p>
          <a:p>
            <a:r>
              <a:rPr lang="en-US" sz="2600" dirty="0" smtClean="0"/>
              <a:t>This </a:t>
            </a:r>
            <a:r>
              <a:rPr lang="en-US" sz="2600" dirty="0"/>
              <a:t>is true not only with respect to our individual circumstances but </a:t>
            </a:r>
            <a:r>
              <a:rPr lang="en-US" sz="2600" dirty="0" smtClean="0"/>
              <a:t>also with </a:t>
            </a:r>
            <a:r>
              <a:rPr lang="en-US" sz="2600" dirty="0"/>
              <a:t>respect to the time and place in which we live</a:t>
            </a:r>
            <a:r>
              <a:rPr lang="en-US" sz="2600" dirty="0" smtClean="0"/>
              <a:t>.</a:t>
            </a:r>
          </a:p>
          <a:p>
            <a:endParaRPr lang="en-US" sz="2600" dirty="0"/>
          </a:p>
          <a:p>
            <a:r>
              <a:rPr lang="en-US" sz="2600" dirty="0"/>
              <a:t>If we want to listen to the Scriptures with the ears of our neighbors from </a:t>
            </a:r>
            <a:r>
              <a:rPr lang="en-US" sz="2600" dirty="0" smtClean="0"/>
              <a:t>earlier time </a:t>
            </a:r>
            <a:r>
              <a:rPr lang="en-US" sz="2600" dirty="0"/>
              <a:t>periods, it is important to know about the historical contexts in which </a:t>
            </a:r>
            <a:r>
              <a:rPr lang="en-US" sz="2600" dirty="0" smtClean="0"/>
              <a:t>they lived</a:t>
            </a:r>
            <a:r>
              <a:rPr lang="en-US" sz="2600" dirty="0"/>
              <a:t>, as well as the historical contexts in which the Scriptures were written.</a:t>
            </a:r>
          </a:p>
        </p:txBody>
      </p:sp>
    </p:spTree>
    <p:extLst>
      <p:ext uri="{BB962C8B-B14F-4D97-AF65-F5344CB8AC3E}">
        <p14:creationId xmlns:p14="http://schemas.microsoft.com/office/powerpoint/2010/main" val="259519547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7" name="TextBox 6"/>
          <p:cNvSpPr txBox="1"/>
          <p:nvPr/>
        </p:nvSpPr>
        <p:spPr>
          <a:xfrm>
            <a:off x="438101" y="1456521"/>
            <a:ext cx="11320145" cy="5047536"/>
          </a:xfrm>
          <a:prstGeom prst="rect">
            <a:avLst/>
          </a:prstGeom>
          <a:noFill/>
        </p:spPr>
        <p:txBody>
          <a:bodyPr wrap="square" rtlCol="0">
            <a:spAutoFit/>
          </a:bodyPr>
          <a:lstStyle/>
          <a:p>
            <a:r>
              <a:rPr lang="en-US" sz="2300" dirty="0" smtClean="0"/>
              <a:t>Biblical </a:t>
            </a:r>
            <a:r>
              <a:rPr lang="en-US" sz="2300" dirty="0"/>
              <a:t>scholars believe that 1 Peter was written by Silvanus (also </a:t>
            </a:r>
            <a:r>
              <a:rPr lang="en-US" sz="2300" dirty="0" smtClean="0"/>
              <a:t>known as </a:t>
            </a:r>
            <a:r>
              <a:rPr lang="en-US" sz="2300" dirty="0"/>
              <a:t>Silas) to a church of Jewish Christians in Asia Minor (present day Turkey</a:t>
            </a:r>
            <a:r>
              <a:rPr lang="en-US" sz="2300" dirty="0" smtClean="0"/>
              <a:t>) around </a:t>
            </a:r>
            <a:r>
              <a:rPr lang="en-US" sz="2300" dirty="0"/>
              <a:t>80-90 AD.</a:t>
            </a:r>
            <a:r>
              <a:rPr lang="en-US" sz="2300" baseline="30000" dirty="0"/>
              <a:t>9</a:t>
            </a:r>
            <a:r>
              <a:rPr lang="en-US" sz="2300" dirty="0"/>
              <a:t> </a:t>
            </a:r>
            <a:endParaRPr lang="en-US" sz="2300" dirty="0" smtClean="0"/>
          </a:p>
          <a:p>
            <a:pPr marL="342900" indent="-342900">
              <a:buFont typeface="Arial" panose="020B0604020202020204" pitchFamily="34" charset="0"/>
              <a:buChar char="•"/>
            </a:pPr>
            <a:r>
              <a:rPr lang="en-US" sz="2300" dirty="0" smtClean="0"/>
              <a:t>Christianity </a:t>
            </a:r>
            <a:r>
              <a:rPr lang="en-US" sz="2300" dirty="0"/>
              <a:t>was a minority </a:t>
            </a:r>
            <a:r>
              <a:rPr lang="en-US" sz="2300" dirty="0" smtClean="0"/>
              <a:t>religion, viewed </a:t>
            </a:r>
            <a:r>
              <a:rPr lang="en-US" sz="2300" dirty="0"/>
              <a:t>with suspicion by the wider society. It was seen as foreign, </a:t>
            </a:r>
            <a:r>
              <a:rPr lang="en-US" sz="2300" dirty="0" smtClean="0"/>
              <a:t>with strange </a:t>
            </a:r>
            <a:r>
              <a:rPr lang="en-US" sz="2300" dirty="0"/>
              <a:t>religious practices that differed from the norms of the </a:t>
            </a:r>
            <a:r>
              <a:rPr lang="en-US" sz="2300" dirty="0" smtClean="0"/>
              <a:t>Roman Empire</a:t>
            </a:r>
            <a:r>
              <a:rPr lang="en-US" sz="2300" dirty="0"/>
              <a:t>. </a:t>
            </a:r>
            <a:r>
              <a:rPr lang="en-US" sz="2300" dirty="0" smtClean="0"/>
              <a:t>In </a:t>
            </a:r>
            <a:r>
              <a:rPr lang="en-US" sz="2300" dirty="0"/>
              <a:t>the past, other foreign religions had come to the area </a:t>
            </a:r>
            <a:r>
              <a:rPr lang="en-US" sz="2300" dirty="0" smtClean="0"/>
              <a:t>and caused </a:t>
            </a:r>
            <a:r>
              <a:rPr lang="en-US" sz="2300" dirty="0"/>
              <a:t>problems. </a:t>
            </a:r>
            <a:endParaRPr lang="en-US" sz="2300" dirty="0" smtClean="0"/>
          </a:p>
          <a:p>
            <a:pPr marL="342900" indent="-342900">
              <a:buFont typeface="Arial" panose="020B0604020202020204" pitchFamily="34" charset="0"/>
              <a:buChar char="•"/>
            </a:pPr>
            <a:r>
              <a:rPr lang="en-US" sz="2300" dirty="0" smtClean="0"/>
              <a:t>In </a:t>
            </a:r>
            <a:r>
              <a:rPr lang="en-US" sz="2300" dirty="0"/>
              <a:t>this </a:t>
            </a:r>
            <a:r>
              <a:rPr lang="en-US" sz="2300" dirty="0" smtClean="0"/>
              <a:t>context</a:t>
            </a:r>
            <a:r>
              <a:rPr lang="en-US" sz="2300" dirty="0"/>
              <a:t>, it was feared </a:t>
            </a:r>
            <a:r>
              <a:rPr lang="en-US" sz="2300" dirty="0" smtClean="0"/>
              <a:t>the </a:t>
            </a:r>
            <a:r>
              <a:rPr lang="en-US" sz="2300" dirty="0"/>
              <a:t>Christian belief in </a:t>
            </a:r>
            <a:r>
              <a:rPr lang="en-US" sz="2300" dirty="0" smtClean="0"/>
              <a:t>equality after </a:t>
            </a:r>
            <a:r>
              <a:rPr lang="en-US" sz="2300" dirty="0"/>
              <a:t>baptism (Galatians 3:28) would cause similar social unrest if </a:t>
            </a:r>
            <a:r>
              <a:rPr lang="en-US" sz="2300" dirty="0" smtClean="0"/>
              <a:t>Christian wives </a:t>
            </a:r>
            <a:r>
              <a:rPr lang="en-US" sz="2300" dirty="0"/>
              <a:t>and slaves refused to worship the Roman gods of their </a:t>
            </a:r>
            <a:r>
              <a:rPr lang="en-US" sz="2300" dirty="0" smtClean="0"/>
              <a:t>husbands and </a:t>
            </a:r>
            <a:r>
              <a:rPr lang="en-US" sz="2300" dirty="0"/>
              <a:t>masters and desired emancipation. </a:t>
            </a:r>
            <a:endParaRPr lang="en-US" sz="2300" dirty="0" smtClean="0"/>
          </a:p>
          <a:p>
            <a:pPr marL="342900" indent="-342900">
              <a:buFont typeface="Arial" panose="020B0604020202020204" pitchFamily="34" charset="0"/>
              <a:buChar char="•"/>
            </a:pPr>
            <a:r>
              <a:rPr lang="en-US" sz="2300" dirty="0" smtClean="0"/>
              <a:t>Christians </a:t>
            </a:r>
            <a:r>
              <a:rPr lang="en-US" sz="2300" dirty="0"/>
              <a:t>were facing social discrimination, including harassment, arrest</a:t>
            </a:r>
            <a:r>
              <a:rPr lang="en-US" sz="2300" dirty="0" smtClean="0"/>
              <a:t>, imprisonment </a:t>
            </a:r>
            <a:r>
              <a:rPr lang="en-US" sz="2300" dirty="0"/>
              <a:t>and even death. </a:t>
            </a:r>
            <a:endParaRPr lang="en-US" sz="2300" dirty="0" smtClean="0"/>
          </a:p>
          <a:p>
            <a:r>
              <a:rPr lang="en-US" sz="2300" dirty="0" smtClean="0"/>
              <a:t>1 </a:t>
            </a:r>
            <a:r>
              <a:rPr lang="en-US" sz="2300" dirty="0"/>
              <a:t>Peter was written </a:t>
            </a:r>
            <a:r>
              <a:rPr lang="en-US" sz="2300" dirty="0" smtClean="0"/>
              <a:t>to encourage these </a:t>
            </a:r>
            <a:r>
              <a:rPr lang="en-US" sz="2300" dirty="0"/>
              <a:t>Christians </a:t>
            </a:r>
            <a:r>
              <a:rPr lang="en-US" sz="2300" dirty="0" smtClean="0"/>
              <a:t>and to </a:t>
            </a:r>
            <a:r>
              <a:rPr lang="en-US" sz="2300" dirty="0"/>
              <a:t>provide them </a:t>
            </a:r>
            <a:r>
              <a:rPr lang="en-US" sz="2300" dirty="0" smtClean="0"/>
              <a:t>with practical </a:t>
            </a:r>
            <a:r>
              <a:rPr lang="en-US" sz="2300" dirty="0"/>
              <a:t>advice for </a:t>
            </a:r>
            <a:r>
              <a:rPr lang="en-US" sz="2300" dirty="0" smtClean="0"/>
              <a:t>living within </a:t>
            </a:r>
            <a:r>
              <a:rPr lang="en-US" sz="2300" dirty="0"/>
              <a:t>society. </a:t>
            </a:r>
            <a:r>
              <a:rPr lang="en-US" sz="2300" dirty="0" smtClean="0"/>
              <a:t>Understanding </a:t>
            </a:r>
            <a:r>
              <a:rPr lang="en-US" sz="2300" dirty="0"/>
              <a:t>the historical context </a:t>
            </a:r>
            <a:r>
              <a:rPr lang="en-US" sz="2300" dirty="0" smtClean="0"/>
              <a:t>helps </a:t>
            </a:r>
            <a:r>
              <a:rPr lang="en-US" sz="2300" dirty="0"/>
              <a:t>us to recognize </a:t>
            </a:r>
            <a:r>
              <a:rPr lang="en-US" sz="2300" dirty="0" smtClean="0"/>
              <a:t>the </a:t>
            </a:r>
            <a:r>
              <a:rPr lang="en-US" sz="2300" dirty="0"/>
              <a:t>household codes were written as specific advice to specific </a:t>
            </a:r>
            <a:r>
              <a:rPr lang="en-US" sz="2300" dirty="0" smtClean="0"/>
              <a:t>Christian communities </a:t>
            </a:r>
            <a:r>
              <a:rPr lang="en-US" sz="2300" dirty="0"/>
              <a:t>at specific times and places. </a:t>
            </a:r>
          </a:p>
        </p:txBody>
      </p:sp>
    </p:spTree>
    <p:extLst>
      <p:ext uri="{BB962C8B-B14F-4D97-AF65-F5344CB8AC3E}">
        <p14:creationId xmlns:p14="http://schemas.microsoft.com/office/powerpoint/2010/main" val="31523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621957"/>
            <a:ext cx="7502254" cy="2246769"/>
          </a:xfrm>
          <a:prstGeom prst="rect">
            <a:avLst/>
          </a:prstGeom>
        </p:spPr>
        <p:txBody>
          <a:bodyPr wrap="square">
            <a:spAutoFit/>
          </a:bodyPr>
          <a:lstStyle/>
          <a:p>
            <a:r>
              <a:rPr lang="en-US" sz="2800" b="1" dirty="0" smtClean="0"/>
              <a:t>Some concepts used </a:t>
            </a:r>
            <a:r>
              <a:rPr lang="en-US" sz="2800" b="1" dirty="0"/>
              <a:t>in this study to describe these forces or </a:t>
            </a:r>
            <a:r>
              <a:rPr lang="en-US" sz="2800" b="1" dirty="0" smtClean="0"/>
              <a:t>systems</a:t>
            </a:r>
          </a:p>
          <a:p>
            <a:pPr marL="342900" indent="-342900">
              <a:buFont typeface="Arial" panose="020B0604020202020204" pitchFamily="34" charset="0"/>
              <a:buChar char="•"/>
            </a:pPr>
            <a:r>
              <a:rPr lang="en-US" sz="2800" dirty="0" smtClean="0">
                <a:cs typeface="Calibri" panose="020F0502020204030204" pitchFamily="34" charset="0"/>
              </a:rPr>
              <a:t>Patriarchy</a:t>
            </a:r>
          </a:p>
          <a:p>
            <a:pPr marL="342900" indent="-342900">
              <a:buFont typeface="Arial" panose="020B0604020202020204" pitchFamily="34" charset="0"/>
              <a:buChar char="•"/>
            </a:pPr>
            <a:r>
              <a:rPr lang="en-US" sz="2800" dirty="0" smtClean="0">
                <a:cs typeface="Calibri" panose="020F0502020204030204" pitchFamily="34" charset="0"/>
              </a:rPr>
              <a:t>Sexism</a:t>
            </a:r>
          </a:p>
          <a:p>
            <a:pPr marL="342900" indent="-342900">
              <a:buFont typeface="Arial" panose="020B0604020202020204" pitchFamily="34" charset="0"/>
              <a:buChar char="•"/>
            </a:pPr>
            <a:r>
              <a:rPr lang="en-US" sz="2800" dirty="0" smtClean="0">
                <a:cs typeface="Calibri" panose="020F0502020204030204" pitchFamily="34" charset="0"/>
              </a:rPr>
              <a:t>Sexual and Gender Harassment</a:t>
            </a:r>
            <a:endParaRPr lang="en-US" sz="2800" dirty="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
        <p:nvSpPr>
          <p:cNvPr id="8" name="TextBox 7"/>
          <p:cNvSpPr txBox="1"/>
          <p:nvPr/>
        </p:nvSpPr>
        <p:spPr>
          <a:xfrm>
            <a:off x="9160692" y="3303651"/>
            <a:ext cx="1300162" cy="646331"/>
          </a:xfrm>
          <a:prstGeom prst="rect">
            <a:avLst/>
          </a:prstGeom>
          <a:noFill/>
        </p:spPr>
        <p:txBody>
          <a:bodyPr wrap="square" rtlCol="0">
            <a:spAutoFit/>
          </a:bodyPr>
          <a:lstStyle/>
          <a:p>
            <a:pPr algn="ctr"/>
            <a:r>
              <a:rPr lang="en-US" dirty="0" smtClean="0">
                <a:latin typeface="Century Gothic" panose="020B0502020202020204" pitchFamily="34" charset="0"/>
              </a:rPr>
              <a:t>Systemic</a:t>
            </a:r>
            <a:r>
              <a:rPr lang="en-US" dirty="0" smtClean="0"/>
              <a:t> </a:t>
            </a:r>
            <a:r>
              <a:rPr lang="en-US" dirty="0" smtClean="0">
                <a:latin typeface="Century Gothic" panose="020B0502020202020204" pitchFamily="34" charset="0"/>
              </a:rPr>
              <a:t>Realities</a:t>
            </a:r>
            <a:endParaRPr lang="en-US" dirty="0">
              <a:latin typeface="Century Gothic" panose="020B0502020202020204" pitchFamily="34" charset="0"/>
            </a:endParaRPr>
          </a:p>
        </p:txBody>
      </p:sp>
      <p:sp>
        <p:nvSpPr>
          <p:cNvPr id="7" name="TextBox 6"/>
          <p:cNvSpPr txBox="1"/>
          <p:nvPr/>
        </p:nvSpPr>
        <p:spPr>
          <a:xfrm>
            <a:off x="433753" y="3902871"/>
            <a:ext cx="7633947" cy="2523768"/>
          </a:xfrm>
          <a:prstGeom prst="rect">
            <a:avLst/>
          </a:prstGeom>
          <a:noFill/>
        </p:spPr>
        <p:txBody>
          <a:bodyPr wrap="square" rtlCol="0">
            <a:spAutoFit/>
          </a:bodyPr>
          <a:lstStyle/>
          <a:p>
            <a:r>
              <a:rPr lang="en-US" sz="2800" dirty="0"/>
              <a:t>The diagram, however, also suggests how change can come about. </a:t>
            </a:r>
            <a:endParaRPr lang="en-US" sz="2800" dirty="0" smtClean="0"/>
          </a:p>
          <a:p>
            <a:endParaRPr lang="en-US" sz="1400" dirty="0" smtClean="0"/>
          </a:p>
          <a:p>
            <a:r>
              <a:rPr lang="en-US" sz="2800" dirty="0" smtClean="0"/>
              <a:t>Just as </a:t>
            </a:r>
            <a:r>
              <a:rPr lang="en-US" sz="2800" dirty="0"/>
              <a:t>individuals get caught up in the harmful cycle pictured here, </a:t>
            </a:r>
            <a:r>
              <a:rPr lang="en-US" sz="2800" dirty="0" smtClean="0"/>
              <a:t>enough individuals </a:t>
            </a:r>
            <a:r>
              <a:rPr lang="en-US" sz="2800" dirty="0"/>
              <a:t>can break the systemic outcome and can bring about change.</a:t>
            </a: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971"/>
          <a:stretch/>
        </p:blipFill>
        <p:spPr>
          <a:xfrm>
            <a:off x="7936007" y="1758160"/>
            <a:ext cx="3972429" cy="3737311"/>
          </a:xfrm>
          <a:prstGeom prst="rect">
            <a:avLst/>
          </a:prstGeom>
        </p:spPr>
      </p:pic>
    </p:spTree>
    <p:extLst>
      <p:ext uri="{BB962C8B-B14F-4D97-AF65-F5344CB8AC3E}">
        <p14:creationId xmlns:p14="http://schemas.microsoft.com/office/powerpoint/2010/main" val="106430611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7" name="TextBox 6"/>
          <p:cNvSpPr txBox="1"/>
          <p:nvPr/>
        </p:nvSpPr>
        <p:spPr>
          <a:xfrm>
            <a:off x="433754" y="1556091"/>
            <a:ext cx="11324492" cy="4893647"/>
          </a:xfrm>
          <a:prstGeom prst="rect">
            <a:avLst/>
          </a:prstGeom>
          <a:noFill/>
        </p:spPr>
        <p:txBody>
          <a:bodyPr wrap="square" rtlCol="0">
            <a:spAutoFit/>
          </a:bodyPr>
          <a:lstStyle/>
          <a:p>
            <a:r>
              <a:rPr lang="en-US" sz="2400" dirty="0"/>
              <a:t>Martin Luther captures the critical importance of interpretation that </a:t>
            </a:r>
            <a:r>
              <a:rPr lang="en-US" sz="2400" dirty="0" smtClean="0"/>
              <a:t>is faithful </a:t>
            </a:r>
            <a:r>
              <a:rPr lang="en-US" sz="2400" dirty="0"/>
              <a:t>in this way</a:t>
            </a:r>
            <a:r>
              <a:rPr lang="en-US" sz="2400" dirty="0" smtClean="0"/>
              <a:t>:</a:t>
            </a:r>
          </a:p>
          <a:p>
            <a:endParaRPr lang="en-US" sz="2400" dirty="0"/>
          </a:p>
          <a:p>
            <a:r>
              <a:rPr lang="en-US" sz="2400" dirty="0"/>
              <a:t>“From the very beginning the word has come to us in various ways. It </a:t>
            </a:r>
            <a:r>
              <a:rPr lang="en-US" sz="2400" dirty="0" smtClean="0"/>
              <a:t>is not </a:t>
            </a:r>
            <a:r>
              <a:rPr lang="en-US" sz="2400" dirty="0"/>
              <a:t>enough simply to look and see </a:t>
            </a:r>
            <a:r>
              <a:rPr lang="en-US" sz="2400" dirty="0" smtClean="0"/>
              <a:t> whether </a:t>
            </a:r>
            <a:r>
              <a:rPr lang="en-US" sz="2400" dirty="0"/>
              <a:t>this is God’s word, </a:t>
            </a:r>
            <a:r>
              <a:rPr lang="en-US" sz="2400" dirty="0" smtClean="0"/>
              <a:t>whether God </a:t>
            </a:r>
            <a:r>
              <a:rPr lang="en-US" sz="2400" dirty="0"/>
              <a:t>has said it; rather we must look and see to whom it has </a:t>
            </a:r>
            <a:r>
              <a:rPr lang="en-US" sz="2400" dirty="0" smtClean="0"/>
              <a:t>been spoken</a:t>
            </a:r>
            <a:r>
              <a:rPr lang="en-US" sz="2400" dirty="0"/>
              <a:t>, whether it fits us. That makes all the difference between </a:t>
            </a:r>
            <a:r>
              <a:rPr lang="en-US" sz="2400" dirty="0" smtClean="0"/>
              <a:t>night and </a:t>
            </a:r>
            <a:r>
              <a:rPr lang="en-US" sz="2400" dirty="0"/>
              <a:t>day</a:t>
            </a:r>
            <a:r>
              <a:rPr lang="en-US" sz="2400" dirty="0" smtClean="0"/>
              <a:t>. . . . </a:t>
            </a:r>
            <a:r>
              <a:rPr lang="en-US" sz="2400" dirty="0"/>
              <a:t>You must keep your eye on the word that applies to you</a:t>
            </a:r>
            <a:r>
              <a:rPr lang="en-US" sz="2400" dirty="0" smtClean="0"/>
              <a:t>, that </a:t>
            </a:r>
            <a:r>
              <a:rPr lang="en-US" sz="2400" dirty="0"/>
              <a:t>is spoken to you</a:t>
            </a:r>
            <a:r>
              <a:rPr lang="en-US" sz="2400" dirty="0" smtClean="0"/>
              <a:t>.”</a:t>
            </a:r>
          </a:p>
          <a:p>
            <a:endParaRPr lang="en-US" sz="2400" dirty="0"/>
          </a:p>
          <a:p>
            <a:r>
              <a:rPr lang="en-US" sz="2400" dirty="0"/>
              <a:t>“The word in Scripture is of two kinds: the first does not pertain or </a:t>
            </a:r>
            <a:r>
              <a:rPr lang="en-US" sz="2400" dirty="0" smtClean="0"/>
              <a:t>apply to </a:t>
            </a:r>
            <a:r>
              <a:rPr lang="en-US" sz="2400" dirty="0"/>
              <a:t>me, the other kind does. And upon that word which does pertain </a:t>
            </a:r>
            <a:r>
              <a:rPr lang="en-US" sz="2400" dirty="0" smtClean="0"/>
              <a:t>to me </a:t>
            </a:r>
            <a:r>
              <a:rPr lang="en-US" sz="2400" dirty="0"/>
              <a:t>I can boldly trust and rely, as upon a strong rock. But if it does </a:t>
            </a:r>
            <a:r>
              <a:rPr lang="en-US" sz="2400" dirty="0" smtClean="0"/>
              <a:t>not pertain </a:t>
            </a:r>
            <a:r>
              <a:rPr lang="en-US" sz="2400" dirty="0"/>
              <a:t>to me, then I should stand still. The false prophets pitch in </a:t>
            </a:r>
            <a:r>
              <a:rPr lang="en-US" sz="2400" dirty="0" smtClean="0"/>
              <a:t>and say</a:t>
            </a:r>
            <a:r>
              <a:rPr lang="en-US" sz="2400" dirty="0"/>
              <a:t>, ‘Dear people, this is the word of God.’ That is true; we cannot </a:t>
            </a:r>
            <a:r>
              <a:rPr lang="en-US" sz="2400" dirty="0" smtClean="0"/>
              <a:t>deny it</a:t>
            </a:r>
            <a:r>
              <a:rPr lang="en-US" sz="2400" dirty="0"/>
              <a:t>. But we are not the people. God has not given us the directive.”</a:t>
            </a:r>
            <a:r>
              <a:rPr lang="en-US" sz="2400" baseline="30000" dirty="0"/>
              <a:t>10</a:t>
            </a:r>
          </a:p>
        </p:txBody>
      </p:sp>
    </p:spTree>
    <p:extLst>
      <p:ext uri="{BB962C8B-B14F-4D97-AF65-F5344CB8AC3E}">
        <p14:creationId xmlns:p14="http://schemas.microsoft.com/office/powerpoint/2010/main" val="133174007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76915" y="247365"/>
            <a:ext cx="821508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do we challenge the misuse of scripture against women and girls?</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do We Listen Faithfully?</a:t>
            </a:r>
            <a:endParaRPr lang="en-US" sz="4400" dirty="0"/>
          </a:p>
        </p:txBody>
      </p:sp>
      <p:sp>
        <p:nvSpPr>
          <p:cNvPr id="5" name="TextBox 4"/>
          <p:cNvSpPr txBox="1"/>
          <p:nvPr/>
        </p:nvSpPr>
        <p:spPr>
          <a:xfrm>
            <a:off x="619432" y="2233200"/>
            <a:ext cx="10854813" cy="369332"/>
          </a:xfrm>
          <a:prstGeom prst="rect">
            <a:avLst/>
          </a:prstGeom>
          <a:noFill/>
        </p:spPr>
        <p:txBody>
          <a:bodyPr wrap="square" rtlCol="0">
            <a:spAutoFit/>
          </a:bodyPr>
          <a:lstStyle/>
          <a:p>
            <a:endParaRPr lang="en-US" dirty="0"/>
          </a:p>
        </p:txBody>
      </p:sp>
      <p:sp>
        <p:nvSpPr>
          <p:cNvPr id="7" name="TextBox 6"/>
          <p:cNvSpPr txBox="1"/>
          <p:nvPr/>
        </p:nvSpPr>
        <p:spPr>
          <a:xfrm>
            <a:off x="433753" y="1726044"/>
            <a:ext cx="11324493" cy="2492990"/>
          </a:xfrm>
          <a:prstGeom prst="rect">
            <a:avLst/>
          </a:prstGeom>
          <a:noFill/>
        </p:spPr>
        <p:txBody>
          <a:bodyPr wrap="square" rtlCol="0">
            <a:spAutoFit/>
          </a:bodyPr>
          <a:lstStyle/>
          <a:p>
            <a:r>
              <a:rPr lang="en-US" sz="2600" dirty="0"/>
              <a:t>What was the greatest (most significant) “aha” for you listening </a:t>
            </a:r>
            <a:r>
              <a:rPr lang="en-US" sz="2600" dirty="0" smtClean="0"/>
              <a:t>to Scripture’s </a:t>
            </a:r>
            <a:r>
              <a:rPr lang="en-US" sz="2600" dirty="0"/>
              <a:t>historical context? </a:t>
            </a:r>
            <a:endParaRPr lang="en-US" sz="2600" dirty="0" smtClean="0"/>
          </a:p>
          <a:p>
            <a:endParaRPr lang="en-US" sz="2600" dirty="0" smtClean="0"/>
          </a:p>
          <a:p>
            <a:r>
              <a:rPr lang="en-US" sz="2600" dirty="0" smtClean="0"/>
              <a:t>Name </a:t>
            </a:r>
            <a:r>
              <a:rPr lang="en-US" sz="2600" dirty="0"/>
              <a:t>one way that your realization </a:t>
            </a:r>
            <a:r>
              <a:rPr lang="en-US" sz="2600" dirty="0" smtClean="0"/>
              <a:t>affects the </a:t>
            </a:r>
            <a:r>
              <a:rPr lang="en-US" sz="2600" dirty="0"/>
              <a:t>meaning of Scripture for women and girls. (Or: Name one way </a:t>
            </a:r>
            <a:r>
              <a:rPr lang="en-US" sz="2600" dirty="0" smtClean="0"/>
              <a:t>your realization </a:t>
            </a:r>
            <a:r>
              <a:rPr lang="en-US" sz="2600" dirty="0"/>
              <a:t>positively affects women’s and girls’ lives.)</a:t>
            </a:r>
          </a:p>
        </p:txBody>
      </p:sp>
    </p:spTree>
    <p:extLst>
      <p:ext uri="{BB962C8B-B14F-4D97-AF65-F5344CB8AC3E}">
        <p14:creationId xmlns:p14="http://schemas.microsoft.com/office/powerpoint/2010/main" val="310431342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87777" y="247365"/>
            <a:ext cx="880422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5" name="Rectangle 4"/>
          <p:cNvSpPr/>
          <p:nvPr/>
        </p:nvSpPr>
        <p:spPr>
          <a:xfrm>
            <a:off x="433753" y="1556091"/>
            <a:ext cx="11482023" cy="892552"/>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endParaRPr lang="en-US" sz="2400" b="1" dirty="0" smtClean="0"/>
          </a:p>
        </p:txBody>
      </p:sp>
      <p:sp>
        <p:nvSpPr>
          <p:cNvPr id="6" name="TextBox 5"/>
          <p:cNvSpPr txBox="1"/>
          <p:nvPr/>
        </p:nvSpPr>
        <p:spPr>
          <a:xfrm>
            <a:off x="433753" y="2109019"/>
            <a:ext cx="11324493" cy="4324261"/>
          </a:xfrm>
          <a:prstGeom prst="rect">
            <a:avLst/>
          </a:prstGeom>
          <a:noFill/>
        </p:spPr>
        <p:txBody>
          <a:bodyPr wrap="square" rtlCol="0">
            <a:spAutoFit/>
          </a:bodyPr>
          <a:lstStyle/>
          <a:p>
            <a:pPr marL="342900" indent="-342900">
              <a:buFont typeface="Arial" panose="020B0604020202020204" pitchFamily="34" charset="0"/>
              <a:buChar char="•"/>
            </a:pPr>
            <a:r>
              <a:rPr lang="en-US" sz="2500" dirty="0" smtClean="0"/>
              <a:t>We </a:t>
            </a:r>
            <a:r>
              <a:rPr lang="en-US" sz="2500" dirty="0"/>
              <a:t>have explored how the church’s interpretation </a:t>
            </a:r>
            <a:r>
              <a:rPr lang="en-US" sz="2500" dirty="0" smtClean="0"/>
              <a:t>of some </a:t>
            </a:r>
            <a:r>
              <a:rPr lang="en-US" sz="2500" dirty="0"/>
              <a:t>biblical passages has contributed to the oppression of women </a:t>
            </a:r>
            <a:r>
              <a:rPr lang="en-US" sz="2500" dirty="0" smtClean="0"/>
              <a:t>and girls</a:t>
            </a:r>
            <a:r>
              <a:rPr lang="en-US" sz="2500" dirty="0"/>
              <a:t>. </a:t>
            </a:r>
            <a:endParaRPr lang="en-US" sz="2500" dirty="0" smtClean="0"/>
          </a:p>
          <a:p>
            <a:pPr marL="342900" indent="-342900">
              <a:buFont typeface="Arial" panose="020B0604020202020204" pitchFamily="34" charset="0"/>
              <a:buChar char="•"/>
            </a:pPr>
            <a:r>
              <a:rPr lang="en-US" sz="2500" dirty="0" smtClean="0"/>
              <a:t>We </a:t>
            </a:r>
            <a:r>
              <a:rPr lang="en-US" sz="2500" dirty="0"/>
              <a:t>have investigated how the ELCA understands the meaning </a:t>
            </a:r>
            <a:r>
              <a:rPr lang="en-US" sz="2500" dirty="0" smtClean="0"/>
              <a:t>of the </a:t>
            </a:r>
            <a:r>
              <a:rPr lang="en-US" sz="2500" dirty="0"/>
              <a:t>Word of God and reads the Scriptures together in a way that </a:t>
            </a:r>
            <a:r>
              <a:rPr lang="en-US" sz="2500" dirty="0" smtClean="0"/>
              <a:t>holds Jesus </a:t>
            </a:r>
            <a:r>
              <a:rPr lang="en-US" sz="2500" dirty="0"/>
              <a:t>Christ and his unconditional love and mercy at the center. </a:t>
            </a:r>
            <a:endParaRPr lang="en-US" sz="2500" dirty="0" smtClean="0"/>
          </a:p>
          <a:p>
            <a:pPr marL="342900" indent="-342900">
              <a:buFont typeface="Arial" panose="020B0604020202020204" pitchFamily="34" charset="0"/>
              <a:buChar char="•"/>
            </a:pPr>
            <a:r>
              <a:rPr lang="en-US" sz="2500" dirty="0" smtClean="0"/>
              <a:t>We have touched </a:t>
            </a:r>
            <a:r>
              <a:rPr lang="en-US" sz="2500" dirty="0"/>
              <a:t>on the importance of hearing multiple life perspectives and </a:t>
            </a:r>
            <a:r>
              <a:rPr lang="en-US" sz="2500" dirty="0" smtClean="0"/>
              <a:t>the historical </a:t>
            </a:r>
            <a:r>
              <a:rPr lang="en-US" sz="2500" dirty="0"/>
              <a:t>context in order to “keep your eye on the word that applies </a:t>
            </a:r>
            <a:r>
              <a:rPr lang="en-US" sz="2500" dirty="0" smtClean="0"/>
              <a:t>to you</a:t>
            </a:r>
            <a:r>
              <a:rPr lang="en-US" sz="2500" dirty="0"/>
              <a:t>, that is spoken to you.” </a:t>
            </a:r>
            <a:r>
              <a:rPr lang="en-US" sz="2500" dirty="0" smtClean="0"/>
              <a:t>(see Luther)</a:t>
            </a:r>
          </a:p>
          <a:p>
            <a:pPr marL="342900" indent="-342900">
              <a:buFont typeface="Arial" panose="020B0604020202020204" pitchFamily="34" charset="0"/>
              <a:buChar char="•"/>
            </a:pPr>
            <a:r>
              <a:rPr lang="en-US" sz="2500" dirty="0" smtClean="0"/>
              <a:t>We </a:t>
            </a:r>
            <a:r>
              <a:rPr lang="en-US" sz="2500" dirty="0"/>
              <a:t>have </a:t>
            </a:r>
            <a:r>
              <a:rPr lang="en-US" sz="2500" dirty="0" smtClean="0"/>
              <a:t>practiced listening </a:t>
            </a:r>
            <a:r>
              <a:rPr lang="en-US" sz="2500" dirty="0"/>
              <a:t>faithfully to the Spirit speaking in Scripture that lifts up the </a:t>
            </a:r>
            <a:r>
              <a:rPr lang="en-US" sz="2500" dirty="0" smtClean="0"/>
              <a:t>value of </a:t>
            </a:r>
            <a:r>
              <a:rPr lang="en-US" sz="2500" dirty="0"/>
              <a:t>women and girls because in Christ there is no longer male and female</a:t>
            </a:r>
            <a:r>
              <a:rPr lang="en-US" sz="2500" dirty="0" smtClean="0"/>
              <a:t>, but </a:t>
            </a:r>
            <a:r>
              <a:rPr lang="en-US" sz="2500" dirty="0"/>
              <a:t>all are one in Christ (Galatians 3:28).</a:t>
            </a:r>
          </a:p>
        </p:txBody>
      </p:sp>
    </p:spTree>
    <p:extLst>
      <p:ext uri="{BB962C8B-B14F-4D97-AF65-F5344CB8AC3E}">
        <p14:creationId xmlns:p14="http://schemas.microsoft.com/office/powerpoint/2010/main" val="205529737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97837" y="247365"/>
            <a:ext cx="889416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5" name="TextBox 4"/>
          <p:cNvSpPr txBox="1"/>
          <p:nvPr/>
        </p:nvSpPr>
        <p:spPr>
          <a:xfrm>
            <a:off x="433750" y="1544493"/>
            <a:ext cx="11324493" cy="707886"/>
          </a:xfrm>
          <a:prstGeom prst="rect">
            <a:avLst/>
          </a:prstGeom>
          <a:noFill/>
        </p:spPr>
        <p:txBody>
          <a:bodyPr wrap="square" rtlCol="0">
            <a:spAutoFit/>
          </a:bodyPr>
          <a:lstStyle/>
          <a:p>
            <a:r>
              <a:rPr lang="en-US" sz="4000" dirty="0" smtClean="0"/>
              <a:t>Out the Door</a:t>
            </a:r>
          </a:p>
        </p:txBody>
      </p:sp>
      <p:sp>
        <p:nvSpPr>
          <p:cNvPr id="6" name="TextBox 5"/>
          <p:cNvSpPr txBox="1"/>
          <p:nvPr/>
        </p:nvSpPr>
        <p:spPr>
          <a:xfrm>
            <a:off x="416887" y="4763058"/>
            <a:ext cx="11324493" cy="707886"/>
          </a:xfrm>
          <a:prstGeom prst="rect">
            <a:avLst/>
          </a:prstGeom>
          <a:noFill/>
        </p:spPr>
        <p:txBody>
          <a:bodyPr wrap="square" rtlCol="0">
            <a:spAutoFit/>
          </a:bodyPr>
          <a:lstStyle/>
          <a:p>
            <a:r>
              <a:rPr lang="en-US" sz="4000" dirty="0" smtClean="0"/>
              <a:t>Going Deeper</a:t>
            </a:r>
          </a:p>
        </p:txBody>
      </p:sp>
      <p:sp>
        <p:nvSpPr>
          <p:cNvPr id="7" name="TextBox 6"/>
          <p:cNvSpPr txBox="1"/>
          <p:nvPr/>
        </p:nvSpPr>
        <p:spPr>
          <a:xfrm>
            <a:off x="433752" y="691368"/>
            <a:ext cx="6429004" cy="1323439"/>
          </a:xfrm>
          <a:prstGeom prst="rect">
            <a:avLst/>
          </a:prstGeom>
          <a:noFill/>
        </p:spPr>
        <p:txBody>
          <a:bodyPr wrap="square" rtlCol="0">
            <a:spAutoFit/>
          </a:bodyPr>
          <a:lstStyle/>
          <a:p>
            <a:r>
              <a:rPr lang="en-US" sz="4000" dirty="0" smtClean="0"/>
              <a:t>Closing Prayer</a:t>
            </a:r>
            <a:endParaRPr lang="en-US" sz="4000" dirty="0"/>
          </a:p>
          <a:p>
            <a:endParaRPr lang="en-US" sz="4000" dirty="0"/>
          </a:p>
        </p:txBody>
      </p:sp>
      <p:sp>
        <p:nvSpPr>
          <p:cNvPr id="4" name="TextBox 3"/>
          <p:cNvSpPr txBox="1"/>
          <p:nvPr/>
        </p:nvSpPr>
        <p:spPr>
          <a:xfrm>
            <a:off x="433750" y="2156440"/>
            <a:ext cx="11324494" cy="2585323"/>
          </a:xfrm>
          <a:prstGeom prst="rect">
            <a:avLst/>
          </a:prstGeom>
          <a:noFill/>
        </p:spPr>
        <p:txBody>
          <a:bodyPr wrap="square" rtlCol="0">
            <a:spAutoFit/>
          </a:bodyPr>
          <a:lstStyle/>
          <a:p>
            <a:r>
              <a:rPr lang="en-US" b="1" dirty="0" smtClean="0"/>
              <a:t>Notice </a:t>
            </a:r>
            <a:r>
              <a:rPr lang="en-US" b="1" dirty="0"/>
              <a:t>situations</a:t>
            </a:r>
            <a:r>
              <a:rPr lang="en-US" dirty="0"/>
              <a:t> where </a:t>
            </a:r>
            <a:r>
              <a:rPr lang="en-US" dirty="0" smtClean="0"/>
              <a:t>people </a:t>
            </a:r>
            <a:r>
              <a:rPr lang="en-US" dirty="0"/>
              <a:t>need to hear the good news </a:t>
            </a:r>
            <a:r>
              <a:rPr lang="en-US" dirty="0" smtClean="0"/>
              <a:t>of the </a:t>
            </a:r>
            <a:r>
              <a:rPr lang="en-US" dirty="0"/>
              <a:t>gospel, and ask yourself: What is my prayer right there? What </a:t>
            </a:r>
            <a:r>
              <a:rPr lang="en-US" dirty="0" smtClean="0"/>
              <a:t>action should </a:t>
            </a:r>
            <a:r>
              <a:rPr lang="en-US" dirty="0"/>
              <a:t>I take on behalf of the neighbor?</a:t>
            </a:r>
          </a:p>
          <a:p>
            <a:r>
              <a:rPr lang="en-US" b="1" dirty="0" smtClean="0"/>
              <a:t>Think </a:t>
            </a:r>
            <a:r>
              <a:rPr lang="en-US" b="1" dirty="0"/>
              <a:t>about </a:t>
            </a:r>
            <a:r>
              <a:rPr lang="en-US" dirty="0"/>
              <a:t>who else can be an effective partner with you in this </a:t>
            </a:r>
            <a:r>
              <a:rPr lang="en-US" dirty="0" smtClean="0"/>
              <a:t>faithful interpretation </a:t>
            </a:r>
            <a:r>
              <a:rPr lang="en-US" dirty="0"/>
              <a:t>and use of the Scriptures.</a:t>
            </a:r>
          </a:p>
          <a:p>
            <a:r>
              <a:rPr lang="en-US" b="1" dirty="0" smtClean="0"/>
              <a:t>Use </a:t>
            </a:r>
            <a:r>
              <a:rPr lang="en-US" b="1" dirty="0"/>
              <a:t>the task force resource on scriptural </a:t>
            </a:r>
            <a:r>
              <a:rPr lang="en-US" b="1" dirty="0" smtClean="0"/>
              <a:t>interpretation </a:t>
            </a:r>
            <a:r>
              <a:rPr lang="en-US" dirty="0" smtClean="0"/>
              <a:t>found </a:t>
            </a:r>
            <a:r>
              <a:rPr lang="en-US" dirty="0"/>
              <a:t>at ELCA.org/</a:t>
            </a:r>
            <a:r>
              <a:rPr lang="en-US" dirty="0" err="1"/>
              <a:t>womenandjustice</a:t>
            </a:r>
            <a:r>
              <a:rPr lang="en-US" dirty="0"/>
              <a:t>. It is based on a paper by Erik </a:t>
            </a:r>
            <a:r>
              <a:rPr lang="en-US" dirty="0" err="1"/>
              <a:t>Heen</a:t>
            </a:r>
            <a:r>
              <a:rPr lang="en-US" dirty="0"/>
              <a:t>, </a:t>
            </a:r>
            <a:r>
              <a:rPr lang="en-US" dirty="0" smtClean="0"/>
              <a:t>a member </a:t>
            </a:r>
            <a:r>
              <a:rPr lang="en-US" dirty="0"/>
              <a:t>of the task force.</a:t>
            </a:r>
          </a:p>
          <a:p>
            <a:r>
              <a:rPr lang="en-US" b="1" dirty="0" smtClean="0"/>
              <a:t>Pay </a:t>
            </a:r>
            <a:r>
              <a:rPr lang="en-US" b="1" dirty="0"/>
              <a:t>attention to when you see or hear references to </a:t>
            </a:r>
            <a:r>
              <a:rPr lang="en-US" b="1" dirty="0" smtClean="0"/>
              <a:t>the Scriptures </a:t>
            </a:r>
            <a:r>
              <a:rPr lang="en-US" b="1" dirty="0"/>
              <a:t>this week </a:t>
            </a:r>
            <a:r>
              <a:rPr lang="en-US" dirty="0"/>
              <a:t>– not only in church but in casual conversation, in </a:t>
            </a:r>
            <a:r>
              <a:rPr lang="en-US" dirty="0" smtClean="0"/>
              <a:t>the media</a:t>
            </a:r>
            <a:r>
              <a:rPr lang="en-US" dirty="0"/>
              <a:t>, on bumper-stickers and in Facebook memes, etc. Use the </a:t>
            </a:r>
            <a:r>
              <a:rPr lang="en-US" dirty="0" smtClean="0"/>
              <a:t>Lutheran principles </a:t>
            </a:r>
            <a:r>
              <a:rPr lang="en-US" dirty="0"/>
              <a:t>of biblical interpretation to reflect on your observations. Is </a:t>
            </a:r>
            <a:r>
              <a:rPr lang="en-US" dirty="0" smtClean="0"/>
              <a:t>the Bible </a:t>
            </a:r>
            <a:r>
              <a:rPr lang="en-US" dirty="0"/>
              <a:t>being used as a source of rules (law) or as promise (gospel)? Is </a:t>
            </a:r>
            <a:r>
              <a:rPr lang="en-US" dirty="0" smtClean="0"/>
              <a:t>the saving </a:t>
            </a:r>
            <a:r>
              <a:rPr lang="en-US" dirty="0"/>
              <a:t>work of Christ an explicit part of how the Scriptures are being used?</a:t>
            </a:r>
          </a:p>
        </p:txBody>
      </p:sp>
      <p:sp>
        <p:nvSpPr>
          <p:cNvPr id="8" name="Rectangle 7"/>
          <p:cNvSpPr/>
          <p:nvPr/>
        </p:nvSpPr>
        <p:spPr>
          <a:xfrm>
            <a:off x="433750" y="5470944"/>
            <a:ext cx="11335584" cy="923330"/>
          </a:xfrm>
          <a:prstGeom prst="rect">
            <a:avLst/>
          </a:prstGeom>
        </p:spPr>
        <p:txBody>
          <a:bodyPr wrap="square">
            <a:spAutoFit/>
          </a:bodyPr>
          <a:lstStyle/>
          <a:p>
            <a:r>
              <a:rPr lang="en-US" dirty="0"/>
              <a:t>Pages </a:t>
            </a:r>
            <a:r>
              <a:rPr lang="en-US" dirty="0" smtClean="0"/>
              <a:t>107-108 </a:t>
            </a:r>
            <a:r>
              <a:rPr lang="en-US" dirty="0"/>
              <a:t>of the study have information on further reading and questions </a:t>
            </a:r>
            <a:r>
              <a:rPr lang="en-US" dirty="0" smtClean="0"/>
              <a:t>on </a:t>
            </a:r>
            <a:r>
              <a:rPr lang="en-US" b="1" dirty="0" smtClean="0"/>
              <a:t>Jesus</a:t>
            </a:r>
            <a:r>
              <a:rPr lang="en-US" b="1" dirty="0"/>
              <a:t>’ beliefs about women and his view </a:t>
            </a:r>
            <a:r>
              <a:rPr lang="en-US" b="1" dirty="0" smtClean="0"/>
              <a:t>of households, more </a:t>
            </a:r>
            <a:r>
              <a:rPr lang="en-US" b="1" dirty="0"/>
              <a:t>about how Lutherans interpret the </a:t>
            </a:r>
            <a:r>
              <a:rPr lang="en-US" b="1" dirty="0" smtClean="0"/>
              <a:t>Scriptures, the problem of women’s </a:t>
            </a:r>
            <a:r>
              <a:rPr lang="en-US" b="1" dirty="0"/>
              <a:t>voices in the </a:t>
            </a:r>
            <a:r>
              <a:rPr lang="en-US" b="1" dirty="0" smtClean="0"/>
              <a:t>Scriptures, and how to practice </a:t>
            </a:r>
            <a:r>
              <a:rPr lang="en-US" b="1" dirty="0"/>
              <a:t>what it would mean to have many different </a:t>
            </a:r>
            <a:r>
              <a:rPr lang="en-US" b="1" dirty="0" smtClean="0"/>
              <a:t>women interpreting </a:t>
            </a:r>
            <a:r>
              <a:rPr lang="en-US" b="1" dirty="0"/>
              <a:t>Scripture together:</a:t>
            </a:r>
            <a:endParaRPr lang="en-US" dirty="0"/>
          </a:p>
        </p:txBody>
      </p:sp>
    </p:spTree>
    <p:extLst>
      <p:ext uri="{BB962C8B-B14F-4D97-AF65-F5344CB8AC3E}">
        <p14:creationId xmlns:p14="http://schemas.microsoft.com/office/powerpoint/2010/main" val="687522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726044"/>
            <a:ext cx="10624772" cy="523220"/>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Our </a:t>
            </a:r>
            <a:r>
              <a:rPr lang="en-US" sz="2800" b="1" dirty="0">
                <a:latin typeface="Calibri" panose="020F0502020204030204" pitchFamily="34" charset="0"/>
                <a:cs typeface="Calibri" panose="020F0502020204030204" pitchFamily="34" charset="0"/>
              </a:rPr>
              <a:t>conversation is about </a:t>
            </a:r>
            <a:r>
              <a:rPr lang="en-US" sz="2800" b="1" dirty="0" smtClean="0"/>
              <a:t>the </a:t>
            </a:r>
            <a:r>
              <a:rPr lang="en-US" sz="2800" b="1" dirty="0"/>
              <a:t>neighbor-justice reading of </a:t>
            </a:r>
            <a:r>
              <a:rPr lang="en-US" sz="2800" b="1" dirty="0" smtClean="0"/>
              <a:t>Scripture</a:t>
            </a:r>
            <a:r>
              <a:rPr lang="en-US" sz="2800" b="1" baseline="30000" dirty="0" smtClean="0"/>
              <a:t>2</a:t>
            </a:r>
            <a:r>
              <a:rPr lang="en-US" sz="2800" dirty="0" smtClean="0"/>
              <a:t>:</a:t>
            </a:r>
            <a:endParaRPr lang="en-US" sz="2800" baseline="300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
        <p:nvSpPr>
          <p:cNvPr id="6" name="TextBox 5"/>
          <p:cNvSpPr txBox="1"/>
          <p:nvPr/>
        </p:nvSpPr>
        <p:spPr>
          <a:xfrm>
            <a:off x="433753" y="2593388"/>
            <a:ext cx="11324493" cy="3108543"/>
          </a:xfrm>
          <a:prstGeom prst="rect">
            <a:avLst/>
          </a:prstGeom>
          <a:noFill/>
        </p:spPr>
        <p:txBody>
          <a:bodyPr wrap="square" rtlCol="0">
            <a:spAutoFit/>
          </a:bodyPr>
          <a:lstStyle/>
          <a:p>
            <a:r>
              <a:rPr lang="en-US" sz="2800" i="1" dirty="0"/>
              <a:t>When the Pharisees heard that he had silenced the Sadducees, </a:t>
            </a:r>
            <a:r>
              <a:rPr lang="en-US" sz="2800" i="1" dirty="0" smtClean="0"/>
              <a:t>they gathered </a:t>
            </a:r>
            <a:r>
              <a:rPr lang="en-US" sz="2800" i="1" dirty="0"/>
              <a:t>together, and one of them, a lawyer, asked him a </a:t>
            </a:r>
            <a:r>
              <a:rPr lang="en-US" sz="2800" i="1" dirty="0" smtClean="0"/>
              <a:t>question to </a:t>
            </a:r>
            <a:r>
              <a:rPr lang="en-US" sz="2800" i="1" dirty="0"/>
              <a:t>test him. “Teacher, which commandment in the law is the greatest</a:t>
            </a:r>
            <a:r>
              <a:rPr lang="en-US" sz="2800" i="1" dirty="0" smtClean="0"/>
              <a:t>?” He </a:t>
            </a:r>
            <a:r>
              <a:rPr lang="en-US" sz="2800" i="1" dirty="0"/>
              <a:t>said to him, “‘You shall love the Lord your God with all your heart</a:t>
            </a:r>
            <a:r>
              <a:rPr lang="en-US" sz="2800" i="1" dirty="0" smtClean="0"/>
              <a:t>, and </a:t>
            </a:r>
            <a:r>
              <a:rPr lang="en-US" sz="2800" i="1" dirty="0"/>
              <a:t>with all your soul, and with all your mind.’ This is the greatest </a:t>
            </a:r>
            <a:r>
              <a:rPr lang="en-US" sz="2800" i="1" dirty="0" smtClean="0"/>
              <a:t>and first </a:t>
            </a:r>
            <a:r>
              <a:rPr lang="en-US" sz="2800" i="1" dirty="0"/>
              <a:t>commandment. And a second is like it: ‘You shall love your </a:t>
            </a:r>
            <a:r>
              <a:rPr lang="en-US" sz="2800" i="1" dirty="0" smtClean="0"/>
              <a:t>neighbor as </a:t>
            </a:r>
            <a:r>
              <a:rPr lang="en-US" sz="2800" i="1" dirty="0"/>
              <a:t>yourself.’ On these two commandments hang all the law and </a:t>
            </a:r>
            <a:r>
              <a:rPr lang="en-US" sz="2800" i="1" dirty="0" smtClean="0"/>
              <a:t>the prophets</a:t>
            </a:r>
            <a:r>
              <a:rPr lang="en-US" sz="2800" i="1" dirty="0"/>
              <a:t>.” </a:t>
            </a:r>
            <a:r>
              <a:rPr lang="en-US" sz="2400" dirty="0"/>
              <a:t>(Matthew 22:36-40)</a:t>
            </a:r>
          </a:p>
        </p:txBody>
      </p:sp>
    </p:spTree>
    <p:extLst>
      <p:ext uri="{BB962C8B-B14F-4D97-AF65-F5344CB8AC3E}">
        <p14:creationId xmlns:p14="http://schemas.microsoft.com/office/powerpoint/2010/main" val="4207180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947270"/>
            <a:ext cx="11324493" cy="1815882"/>
          </a:xfrm>
          <a:prstGeom prst="rect">
            <a:avLst/>
          </a:prstGeom>
        </p:spPr>
        <p:txBody>
          <a:bodyPr wrap="square">
            <a:spAutoFit/>
          </a:bodyPr>
          <a:lstStyle/>
          <a:p>
            <a:r>
              <a:rPr lang="en-US" sz="2800" b="1" dirty="0" smtClean="0"/>
              <a:t>Question </a:t>
            </a:r>
            <a:r>
              <a:rPr lang="en-US" sz="2800" b="1" dirty="0"/>
              <a:t>for sharing:</a:t>
            </a:r>
          </a:p>
          <a:p>
            <a:r>
              <a:rPr lang="en-US" sz="2800" dirty="0"/>
              <a:t>When you hear “love your neighbor as yourself,” name at least one way you think this </a:t>
            </a:r>
            <a:r>
              <a:rPr lang="en-US" sz="2800" dirty="0" smtClean="0"/>
              <a:t>comment </a:t>
            </a:r>
            <a:r>
              <a:rPr lang="en-US" sz="2800" dirty="0"/>
              <a:t>is connected with the biblical theme of justice.</a:t>
            </a:r>
          </a:p>
          <a:p>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52213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1</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74387" y="2185713"/>
            <a:ext cx="8183336" cy="3271658"/>
          </a:xfrm>
        </p:spPr>
        <p:txBody>
          <a:bodyPr anchor="ctr"/>
          <a:lstStyle/>
          <a:p>
            <a:r>
              <a:rPr lang="en-US" b="1" i="1" dirty="0" smtClean="0">
                <a:solidFill>
                  <a:schemeClr val="bg1"/>
                </a:solidFill>
                <a:latin typeface="Century Gothic" panose="020B0502020202020204" pitchFamily="34" charset="0"/>
              </a:rPr>
              <a:t>Why do We Need to Talk Together?</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5031"/>
          <a:stretch/>
        </p:blipFill>
        <p:spPr>
          <a:xfrm>
            <a:off x="7230681" y="5079552"/>
            <a:ext cx="4961319" cy="1778448"/>
          </a:xfrm>
          <a:prstGeom prst="rect">
            <a:avLst/>
          </a:prstGeom>
        </p:spPr>
      </p:pic>
    </p:spTree>
    <p:extLst>
      <p:ext uri="{BB962C8B-B14F-4D97-AF65-F5344CB8AC3E}">
        <p14:creationId xmlns:p14="http://schemas.microsoft.com/office/powerpoint/2010/main" val="4031975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726044"/>
            <a:ext cx="11324493" cy="3970318"/>
          </a:xfrm>
          <a:prstGeom prst="rect">
            <a:avLst/>
          </a:prstGeom>
        </p:spPr>
        <p:txBody>
          <a:bodyPr wrap="square">
            <a:spAutoFit/>
          </a:bodyPr>
          <a:lstStyle/>
          <a:p>
            <a:r>
              <a:rPr lang="en-US" sz="2800" dirty="0" smtClean="0"/>
              <a:t>Lutherans </a:t>
            </a:r>
            <a:r>
              <a:rPr lang="en-US" sz="2800" dirty="0"/>
              <a:t>believe that the command to love God with all one’s heart,</a:t>
            </a:r>
          </a:p>
          <a:p>
            <a:r>
              <a:rPr lang="en-US" sz="2800" dirty="0"/>
              <a:t>mind, soul and </a:t>
            </a:r>
            <a:r>
              <a:rPr lang="en-US" sz="2800" dirty="0" smtClean="0"/>
              <a:t>strength</a:t>
            </a:r>
            <a:r>
              <a:rPr lang="en-US" sz="2800" baseline="30000" dirty="0" smtClean="0"/>
              <a:t>4</a:t>
            </a:r>
            <a:r>
              <a:rPr lang="en-US" sz="2800" dirty="0" smtClean="0"/>
              <a:t> </a:t>
            </a:r>
            <a:r>
              <a:rPr lang="en-US" sz="2800" dirty="0"/>
              <a:t>is truly fulfilled for us only through faith on </a:t>
            </a:r>
            <a:r>
              <a:rPr lang="en-US" sz="2800" dirty="0" smtClean="0"/>
              <a:t>account of </a:t>
            </a:r>
            <a:r>
              <a:rPr lang="en-US" sz="2800" dirty="0"/>
              <a:t>Christ alone. </a:t>
            </a:r>
            <a:endParaRPr lang="en-US" sz="2800" dirty="0" smtClean="0"/>
          </a:p>
          <a:p>
            <a:endParaRPr lang="en-US" sz="1400" dirty="0" smtClean="0"/>
          </a:p>
          <a:p>
            <a:r>
              <a:rPr lang="en-US" sz="2800" dirty="0" smtClean="0"/>
              <a:t>We </a:t>
            </a:r>
            <a:r>
              <a:rPr lang="en-US" sz="2800" dirty="0"/>
              <a:t>simply do not love God as we should, but </a:t>
            </a:r>
            <a:r>
              <a:rPr lang="en-US" sz="2800" dirty="0" smtClean="0"/>
              <a:t>God accepts </a:t>
            </a:r>
            <a:r>
              <a:rPr lang="en-US" sz="2800" dirty="0"/>
              <a:t>us for Christ’s sake by grace. </a:t>
            </a:r>
            <a:endParaRPr lang="en-US" sz="2800" dirty="0" smtClean="0"/>
          </a:p>
          <a:p>
            <a:endParaRPr lang="en-US" sz="1400" dirty="0" smtClean="0"/>
          </a:p>
          <a:p>
            <a:r>
              <a:rPr lang="en-US" sz="2800" dirty="0" smtClean="0"/>
              <a:t>Notice</a:t>
            </a:r>
            <a:r>
              <a:rPr lang="en-US" sz="2800" dirty="0"/>
              <a:t>, though, how Jesus </a:t>
            </a:r>
            <a:r>
              <a:rPr lang="en-US" sz="2800" dirty="0" smtClean="0"/>
              <a:t>connects that first commandment </a:t>
            </a:r>
            <a:r>
              <a:rPr lang="en-US" sz="2800" dirty="0"/>
              <a:t>with a second and familiar one: “Love </a:t>
            </a:r>
            <a:r>
              <a:rPr lang="en-US" sz="2800" dirty="0" smtClean="0"/>
              <a:t>your neighbor </a:t>
            </a:r>
            <a:r>
              <a:rPr lang="en-US" sz="2800" dirty="0"/>
              <a:t>as yourself.”</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2266660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726044"/>
            <a:ext cx="11324493" cy="2677656"/>
          </a:xfrm>
          <a:prstGeom prst="rect">
            <a:avLst/>
          </a:prstGeom>
        </p:spPr>
        <p:txBody>
          <a:bodyPr wrap="square">
            <a:spAutoFit/>
          </a:bodyPr>
          <a:lstStyle/>
          <a:p>
            <a:r>
              <a:rPr lang="en-US" sz="2800" dirty="0"/>
              <a:t>What does this mean for our actions in relation to doing justice? </a:t>
            </a:r>
            <a:endParaRPr lang="en-US" sz="2800" dirty="0" smtClean="0"/>
          </a:p>
          <a:p>
            <a:endParaRPr lang="en-US" sz="2800" dirty="0" smtClean="0"/>
          </a:p>
          <a:p>
            <a:r>
              <a:rPr lang="en-US" sz="2800" dirty="0" smtClean="0"/>
              <a:t>Lutherans </a:t>
            </a:r>
            <a:r>
              <a:rPr lang="en-US" sz="2800" dirty="0"/>
              <a:t>don’t believe we can bring in God’s reign of justice, </a:t>
            </a:r>
            <a:r>
              <a:rPr lang="en-US" sz="2800" dirty="0" smtClean="0"/>
              <a:t>but we </a:t>
            </a:r>
            <a:r>
              <a:rPr lang="en-US" sz="2800" dirty="0"/>
              <a:t>do believe God’s grace liberates us, brings us together in Christ and </a:t>
            </a:r>
            <a:r>
              <a:rPr lang="en-US" sz="2800" dirty="0" smtClean="0"/>
              <a:t>sends us </a:t>
            </a:r>
            <a:r>
              <a:rPr lang="en-US" sz="2800" dirty="0"/>
              <a:t>to work together for the sake of the neighbor who needs justice, </a:t>
            </a:r>
            <a:r>
              <a:rPr lang="en-US" sz="2800" dirty="0" smtClean="0"/>
              <a:t>peace and </a:t>
            </a:r>
            <a:r>
              <a:rPr lang="en-US" sz="2800" dirty="0"/>
              <a:t>reconciliation now. </a:t>
            </a:r>
            <a:r>
              <a:rPr lang="en-US" sz="2400" dirty="0"/>
              <a:t>(For more about justice, see Module 2.)</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2781780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726044"/>
            <a:ext cx="11324493" cy="3970318"/>
          </a:xfrm>
          <a:prstGeom prst="rect">
            <a:avLst/>
          </a:prstGeom>
        </p:spPr>
        <p:txBody>
          <a:bodyPr wrap="square">
            <a:spAutoFit/>
          </a:bodyPr>
          <a:lstStyle/>
          <a:p>
            <a:r>
              <a:rPr lang="en-US" sz="2800" dirty="0"/>
              <a:t>This idea can be used like a pair of eyeglasses to focus on the question:</a:t>
            </a:r>
          </a:p>
          <a:p>
            <a:r>
              <a:rPr lang="en-US" sz="2800" dirty="0"/>
              <a:t>“How does this particular passage of the Bible enhance love for </a:t>
            </a:r>
            <a:r>
              <a:rPr lang="en-US" sz="2800" dirty="0" smtClean="0"/>
              <a:t>God and </a:t>
            </a:r>
            <a:r>
              <a:rPr lang="en-US" sz="2800" dirty="0"/>
              <a:t>direct us toward love and justice for the neighbor?” </a:t>
            </a:r>
            <a:endParaRPr lang="en-US" sz="2800" dirty="0" smtClean="0"/>
          </a:p>
          <a:p>
            <a:endParaRPr lang="en-US" sz="1400" dirty="0"/>
          </a:p>
          <a:p>
            <a:r>
              <a:rPr lang="en-US" sz="2800" dirty="0" smtClean="0"/>
              <a:t>In </a:t>
            </a:r>
            <a:r>
              <a:rPr lang="en-US" sz="2800" dirty="0"/>
              <a:t>focusing </a:t>
            </a:r>
            <a:r>
              <a:rPr lang="en-US" sz="2800" dirty="0" smtClean="0"/>
              <a:t>this question </a:t>
            </a:r>
            <a:r>
              <a:rPr lang="en-US" sz="2800" dirty="0"/>
              <a:t>on scriptural passages, the Spirit can open our understanding.</a:t>
            </a:r>
          </a:p>
          <a:p>
            <a:endParaRPr lang="en-US" sz="1400" dirty="0" smtClean="0"/>
          </a:p>
          <a:p>
            <a:r>
              <a:rPr lang="en-US" sz="2800" dirty="0" smtClean="0"/>
              <a:t>The </a:t>
            </a:r>
            <a:r>
              <a:rPr lang="en-US" sz="2800" dirty="0"/>
              <a:t>task force has dubbed these “neighbor-justice eyeglasses.” </a:t>
            </a:r>
            <a:r>
              <a:rPr lang="en-US" sz="2800" dirty="0" smtClean="0"/>
              <a:t>These </a:t>
            </a:r>
            <a:r>
              <a:rPr lang="en-US" sz="2800" dirty="0"/>
              <a:t>are not the only eyeglasses with which we can </a:t>
            </a:r>
            <a:r>
              <a:rPr lang="en-US" sz="2800" dirty="0" smtClean="0"/>
              <a:t>read scripture passages</a:t>
            </a:r>
            <a:r>
              <a:rPr lang="en-US" sz="2800" dirty="0"/>
              <a:t>, but they are critical to use.</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699145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726044"/>
            <a:ext cx="11324493" cy="3539430"/>
          </a:xfrm>
          <a:prstGeom prst="rect">
            <a:avLst/>
          </a:prstGeom>
        </p:spPr>
        <p:txBody>
          <a:bodyPr wrap="square">
            <a:spAutoFit/>
          </a:bodyPr>
          <a:lstStyle/>
          <a:p>
            <a:r>
              <a:rPr lang="en-US" sz="2800" dirty="0"/>
              <a:t>This neighbor-justice approach to reading the Bible puts into action two </a:t>
            </a:r>
            <a:r>
              <a:rPr lang="en-US" sz="2800" dirty="0" smtClean="0"/>
              <a:t>ideas from </a:t>
            </a:r>
            <a:r>
              <a:rPr lang="en-US" sz="2800" dirty="0"/>
              <a:t>Lutheran thought: </a:t>
            </a:r>
            <a:endParaRPr lang="en-US" sz="2800" dirty="0" smtClean="0"/>
          </a:p>
          <a:p>
            <a:pPr marL="514350" indent="-514350">
              <a:buAutoNum type="arabicParenR"/>
            </a:pPr>
            <a:r>
              <a:rPr lang="en-US" sz="2800" dirty="0" smtClean="0"/>
              <a:t>The </a:t>
            </a:r>
            <a:r>
              <a:rPr lang="en-US" sz="2800" dirty="0"/>
              <a:t>Bible contains both law (demand) and </a:t>
            </a:r>
            <a:r>
              <a:rPr lang="en-US" sz="2800" dirty="0" smtClean="0"/>
              <a:t>gospel (</a:t>
            </a:r>
            <a:r>
              <a:rPr lang="en-US" sz="2800" dirty="0"/>
              <a:t>promise</a:t>
            </a:r>
            <a:r>
              <a:rPr lang="en-US" sz="2800" dirty="0" smtClean="0"/>
              <a:t>).</a:t>
            </a:r>
          </a:p>
          <a:p>
            <a:pPr marL="514350" indent="-514350">
              <a:buAutoNum type="arabicParenR"/>
            </a:pPr>
            <a:r>
              <a:rPr lang="en-US" sz="2800" dirty="0" smtClean="0"/>
              <a:t>The </a:t>
            </a:r>
            <a:r>
              <a:rPr lang="en-US" sz="2800" dirty="0"/>
              <a:t>central importance of seeking the neighbor’s good. </a:t>
            </a:r>
            <a:endParaRPr lang="en-US" sz="2800" dirty="0" smtClean="0"/>
          </a:p>
          <a:p>
            <a:endParaRPr lang="en-US" sz="2800" dirty="0" smtClean="0"/>
          </a:p>
          <a:p>
            <a:r>
              <a:rPr lang="en-US" sz="2800" dirty="0" smtClean="0"/>
              <a:t>They come together in the Lutheran understanding that a single biblical story or passage can offer a promise (good news), provide guidance for life and reveal our failures to live up to God’s hope for us (law), all at the same time!</a:t>
            </a:r>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4159682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460363"/>
            <a:ext cx="11324493" cy="4893647"/>
          </a:xfrm>
          <a:prstGeom prst="rect">
            <a:avLst/>
          </a:prstGeom>
        </p:spPr>
        <p:txBody>
          <a:bodyPr wrap="square">
            <a:spAutoFit/>
          </a:bodyPr>
          <a:lstStyle/>
          <a:p>
            <a:r>
              <a:rPr lang="en-US" sz="2400" b="1" dirty="0"/>
              <a:t>A neighbor-justice reading of the Bible compels us to ask</a:t>
            </a:r>
            <a:r>
              <a:rPr lang="en-US" sz="2400" dirty="0"/>
              <a:t>: </a:t>
            </a:r>
            <a:endParaRPr lang="en-US" sz="2400" dirty="0" smtClean="0"/>
          </a:p>
          <a:p>
            <a:pPr marL="342900" indent="-342900">
              <a:buFont typeface="Arial" panose="020B0604020202020204" pitchFamily="34" charset="0"/>
              <a:buChar char="•"/>
            </a:pPr>
            <a:r>
              <a:rPr lang="en-US" sz="2400" dirty="0" smtClean="0"/>
              <a:t>Who </a:t>
            </a:r>
            <a:r>
              <a:rPr lang="en-US" sz="2400" dirty="0"/>
              <a:t>is </a:t>
            </a:r>
            <a:r>
              <a:rPr lang="en-US" sz="2400" dirty="0" smtClean="0"/>
              <a:t>the neighbor </a:t>
            </a:r>
            <a:r>
              <a:rPr lang="en-US" sz="2400" dirty="0"/>
              <a:t>in the text? </a:t>
            </a:r>
            <a:endParaRPr lang="en-US" sz="2400" dirty="0" smtClean="0"/>
          </a:p>
          <a:p>
            <a:pPr marL="342900" indent="-342900">
              <a:buFont typeface="Arial" panose="020B0604020202020204" pitchFamily="34" charset="0"/>
              <a:buChar char="•"/>
            </a:pPr>
            <a:r>
              <a:rPr lang="en-US" sz="2400" dirty="0" smtClean="0"/>
              <a:t>Where </a:t>
            </a:r>
            <a:r>
              <a:rPr lang="en-US" sz="2400" dirty="0"/>
              <a:t>do we hear about the need for </a:t>
            </a:r>
            <a:r>
              <a:rPr lang="en-US" sz="2400" dirty="0" smtClean="0"/>
              <a:t>justice in </a:t>
            </a:r>
            <a:r>
              <a:rPr lang="en-US" sz="2400" dirty="0"/>
              <a:t>the passage? </a:t>
            </a:r>
            <a:endParaRPr lang="en-US" sz="2400" dirty="0" smtClean="0"/>
          </a:p>
          <a:p>
            <a:endParaRPr lang="en-US" dirty="0"/>
          </a:p>
          <a:p>
            <a:r>
              <a:rPr lang="en-US" sz="2400" dirty="0" smtClean="0"/>
              <a:t>These </a:t>
            </a:r>
            <a:r>
              <a:rPr lang="en-US" sz="2400" dirty="0"/>
              <a:t>questions lead us in turn to ask: </a:t>
            </a:r>
            <a:endParaRPr lang="en-US" sz="2400" dirty="0" smtClean="0"/>
          </a:p>
          <a:p>
            <a:pPr marL="342900" indent="-342900">
              <a:buFont typeface="Arial" panose="020B0604020202020204" pitchFamily="34" charset="0"/>
              <a:buChar char="•"/>
            </a:pPr>
            <a:r>
              <a:rPr lang="en-US" sz="2400" dirty="0" smtClean="0"/>
              <a:t>What </a:t>
            </a:r>
            <a:r>
              <a:rPr lang="en-US" sz="2400" dirty="0"/>
              <a:t>does </a:t>
            </a:r>
            <a:r>
              <a:rPr lang="en-US" sz="2400" dirty="0" smtClean="0"/>
              <a:t>that passage </a:t>
            </a:r>
            <a:r>
              <a:rPr lang="en-US" sz="2400" dirty="0"/>
              <a:t>mean for our contemporary social and church situation? (</a:t>
            </a:r>
            <a:r>
              <a:rPr lang="en-US" sz="2400" dirty="0" smtClean="0"/>
              <a:t>This is </a:t>
            </a:r>
            <a:r>
              <a:rPr lang="en-US" sz="2400" dirty="0"/>
              <a:t>a form of the good Lutheran question: What does this mean, for us?)</a:t>
            </a:r>
          </a:p>
          <a:p>
            <a:endParaRPr lang="en-US" dirty="0" smtClean="0"/>
          </a:p>
          <a:p>
            <a:r>
              <a:rPr lang="en-US" sz="2400" dirty="0" smtClean="0"/>
              <a:t>It’s as if the Bible is turning the question back on us. </a:t>
            </a:r>
            <a:r>
              <a:rPr lang="en-US" sz="2400" dirty="0"/>
              <a:t>For example, </a:t>
            </a:r>
            <a:r>
              <a:rPr lang="en-US" sz="2400" dirty="0" smtClean="0"/>
              <a:t>when thinking </a:t>
            </a:r>
            <a:r>
              <a:rPr lang="en-US" sz="2400" dirty="0"/>
              <a:t>about aspects </a:t>
            </a:r>
            <a:r>
              <a:rPr lang="en-US" sz="2400" dirty="0" smtClean="0"/>
              <a:t>of sexism such as gender </a:t>
            </a:r>
            <a:r>
              <a:rPr lang="en-US" sz="2400" dirty="0"/>
              <a:t>and sex </a:t>
            </a:r>
            <a:r>
              <a:rPr lang="en-US" sz="2400" dirty="0" smtClean="0"/>
              <a:t>discrimination in </a:t>
            </a:r>
            <a:r>
              <a:rPr lang="en-US" sz="2400" dirty="0"/>
              <a:t>the workplace we are asked: </a:t>
            </a:r>
            <a:endParaRPr lang="en-US" sz="2400" dirty="0" smtClean="0"/>
          </a:p>
          <a:p>
            <a:pPr marL="342900" indent="-342900">
              <a:buFont typeface="Arial" panose="020B0604020202020204" pitchFamily="34" charset="0"/>
              <a:buChar char="•"/>
            </a:pPr>
            <a:r>
              <a:rPr lang="en-US" sz="2400" dirty="0" smtClean="0"/>
              <a:t>Who </a:t>
            </a:r>
            <a:r>
              <a:rPr lang="en-US" sz="2400" dirty="0"/>
              <a:t>is your neighbor at work and in </a:t>
            </a:r>
            <a:r>
              <a:rPr lang="en-US" sz="2400" dirty="0" smtClean="0"/>
              <a:t>your community?</a:t>
            </a:r>
          </a:p>
          <a:p>
            <a:pPr marL="342900" indent="-342900">
              <a:buFont typeface="Arial" panose="020B0604020202020204" pitchFamily="34" charset="0"/>
              <a:buChar char="•"/>
            </a:pPr>
            <a:r>
              <a:rPr lang="en-US" sz="2400" dirty="0" smtClean="0"/>
              <a:t>How </a:t>
            </a:r>
            <a:r>
              <a:rPr lang="en-US" sz="2400" dirty="0"/>
              <a:t>can you seek economic justice for the neighbor </a:t>
            </a:r>
            <a:r>
              <a:rPr lang="en-US" sz="2400" dirty="0" smtClean="0"/>
              <a:t>at your </a:t>
            </a:r>
            <a:r>
              <a:rPr lang="en-US" sz="2400" dirty="0"/>
              <a:t>place of employment or church or in your vocation?</a:t>
            </a:r>
            <a:endParaRPr lang="en-US" sz="24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III. Where Should We Begin?</a:t>
            </a:r>
          </a:p>
        </p:txBody>
      </p:sp>
    </p:spTree>
    <p:extLst>
      <p:ext uri="{BB962C8B-B14F-4D97-AF65-F5344CB8AC3E}">
        <p14:creationId xmlns:p14="http://schemas.microsoft.com/office/powerpoint/2010/main" val="1946845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556091"/>
            <a:ext cx="11482023" cy="4955203"/>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endParaRPr lang="en-US" sz="2400" b="1" dirty="0" smtClean="0"/>
          </a:p>
          <a:p>
            <a:pPr marL="342900" indent="-342900">
              <a:buFont typeface="Arial" panose="020B0604020202020204" pitchFamily="34" charset="0"/>
              <a:buChar char="•"/>
            </a:pPr>
            <a:r>
              <a:rPr lang="en-US" sz="2600" dirty="0"/>
              <a:t>This study on women and justice is framed by the idea that God is </a:t>
            </a:r>
            <a:r>
              <a:rPr lang="en-US" sz="2600" dirty="0" smtClean="0"/>
              <a:t>calling us </a:t>
            </a:r>
            <a:r>
              <a:rPr lang="en-US" sz="2600" dirty="0"/>
              <a:t>to talk together as God’s people. </a:t>
            </a:r>
            <a:endParaRPr lang="en-US" sz="2600" dirty="0" smtClean="0"/>
          </a:p>
          <a:p>
            <a:pPr marL="342900" indent="-342900">
              <a:buFont typeface="Arial" panose="020B0604020202020204" pitchFamily="34" charset="0"/>
              <a:buChar char="•"/>
            </a:pPr>
            <a:r>
              <a:rPr lang="en-US" sz="2600" dirty="0" smtClean="0"/>
              <a:t>While </a:t>
            </a:r>
            <a:r>
              <a:rPr lang="en-US" sz="2600" dirty="0"/>
              <a:t>there have been major </a:t>
            </a:r>
            <a:r>
              <a:rPr lang="en-US" sz="2600" dirty="0" smtClean="0"/>
              <a:t>changes in </a:t>
            </a:r>
            <a:r>
              <a:rPr lang="en-US" sz="2600" dirty="0"/>
              <a:t>church and society, women and girls still are harmed, devalued </a:t>
            </a:r>
            <a:r>
              <a:rPr lang="en-US" sz="2600" dirty="0" smtClean="0"/>
              <a:t>and oppressed</a:t>
            </a:r>
            <a:r>
              <a:rPr lang="en-US" sz="2600" dirty="0"/>
              <a:t>, often as individuals and as a group. </a:t>
            </a:r>
            <a:endParaRPr lang="en-US" sz="2600" dirty="0" smtClean="0"/>
          </a:p>
          <a:p>
            <a:pPr marL="342900" indent="-342900">
              <a:buFont typeface="Arial" panose="020B0604020202020204" pitchFamily="34" charset="0"/>
              <a:buChar char="•"/>
            </a:pPr>
            <a:r>
              <a:rPr lang="en-US" sz="2600" dirty="0" smtClean="0"/>
              <a:t>For </a:t>
            </a:r>
            <a:r>
              <a:rPr lang="en-US" sz="2600" dirty="0"/>
              <a:t>the sake of </a:t>
            </a:r>
            <a:r>
              <a:rPr lang="en-US" sz="2600" dirty="0" smtClean="0"/>
              <a:t>this conversation </a:t>
            </a:r>
            <a:r>
              <a:rPr lang="en-US" sz="2600" dirty="0"/>
              <a:t>you have been invited to covenant around guidelines </a:t>
            </a:r>
            <a:r>
              <a:rPr lang="en-US" sz="2600" dirty="0" smtClean="0"/>
              <a:t>for talking </a:t>
            </a:r>
            <a:r>
              <a:rPr lang="en-US" sz="2600" dirty="0"/>
              <a:t>together</a:t>
            </a:r>
            <a:r>
              <a:rPr lang="en-US" sz="2600" dirty="0" smtClean="0"/>
              <a:t>.</a:t>
            </a:r>
          </a:p>
          <a:p>
            <a:pPr marL="342900" indent="-342900">
              <a:buFont typeface="Arial" panose="020B0604020202020204" pitchFamily="34" charset="0"/>
              <a:buChar char="•"/>
            </a:pPr>
            <a:r>
              <a:rPr lang="en-US" sz="2600" dirty="0" smtClean="0"/>
              <a:t>Two </a:t>
            </a:r>
            <a:r>
              <a:rPr lang="en-US" sz="2600" dirty="0"/>
              <a:t>initial conversation points in this module were </a:t>
            </a:r>
            <a:r>
              <a:rPr lang="en-US" sz="2600" dirty="0" smtClean="0"/>
              <a:t>about systemic </a:t>
            </a:r>
            <a:r>
              <a:rPr lang="en-US" sz="2600" dirty="0"/>
              <a:t>connections of sexism and about neighbor-justice eyeglasses </a:t>
            </a:r>
            <a:r>
              <a:rPr lang="en-US" sz="2600" dirty="0" smtClean="0"/>
              <a:t>for reading </a:t>
            </a:r>
            <a:r>
              <a:rPr lang="en-US" sz="2600" dirty="0"/>
              <a:t>Scripture. </a:t>
            </a:r>
            <a:endParaRPr lang="en-US" sz="2600" dirty="0" smtClean="0"/>
          </a:p>
          <a:p>
            <a:pPr marL="342900" indent="-342900">
              <a:buFont typeface="Arial" panose="020B0604020202020204" pitchFamily="34" charset="0"/>
              <a:buChar char="•"/>
            </a:pPr>
            <a:endParaRPr lang="en-US" dirty="0" smtClean="0"/>
          </a:p>
          <a:p>
            <a:pPr algn="ctr"/>
            <a:r>
              <a:rPr lang="en-US" sz="2800" b="1" i="1" dirty="0" smtClean="0"/>
              <a:t>Welcome </a:t>
            </a:r>
            <a:r>
              <a:rPr lang="en-US" sz="2800" b="1" i="1" dirty="0"/>
              <a:t>to the conversation and to actions that </a:t>
            </a:r>
            <a:r>
              <a:rPr lang="en-US" sz="2800" b="1" i="1" dirty="0" smtClean="0"/>
              <a:t>grow from </a:t>
            </a:r>
            <a:r>
              <a:rPr lang="en-US" sz="2800" b="1" i="1" dirty="0"/>
              <a:t>it!</a:t>
            </a:r>
            <a:endParaRPr lang="en-US" sz="2800" b="1" i="1"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Tree>
    <p:extLst>
      <p:ext uri="{BB962C8B-B14F-4D97-AF65-F5344CB8AC3E}">
        <p14:creationId xmlns:p14="http://schemas.microsoft.com/office/powerpoint/2010/main" val="502676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544001" y="1735830"/>
            <a:ext cx="11103995" cy="230832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Module 2: What problems do women face, and what does justice require?</a:t>
            </a:r>
          </a:p>
          <a:p>
            <a:r>
              <a:rPr lang="en-US" sz="2400" dirty="0">
                <a:latin typeface="Calibri" panose="020F0502020204030204" pitchFamily="34" charset="0"/>
                <a:cs typeface="Calibri" panose="020F0502020204030204" pitchFamily="34" charset="0"/>
              </a:rPr>
              <a:t>Module 3: How is sexism personal, and how are we the body of Christ together?</a:t>
            </a:r>
          </a:p>
          <a:p>
            <a:r>
              <a:rPr lang="en-US" sz="2400" dirty="0">
                <a:latin typeface="Calibri" panose="020F0502020204030204" pitchFamily="34" charset="0"/>
                <a:cs typeface="Calibri" panose="020F0502020204030204" pitchFamily="34" charset="0"/>
              </a:rPr>
              <a:t>Module 4: What does economic sexism look like, and how can we seek </a:t>
            </a:r>
            <a:r>
              <a:rPr lang="en-US" sz="2400" dirty="0" smtClean="0">
                <a:latin typeface="Calibri" panose="020F0502020204030204" pitchFamily="34" charset="0"/>
                <a:cs typeface="Calibri" panose="020F0502020204030204" pitchFamily="34" charset="0"/>
              </a:rPr>
              <a:t>equity for </a:t>
            </a:r>
            <a:r>
              <a:rPr lang="en-US" sz="2400" dirty="0">
                <a:latin typeface="Calibri" panose="020F0502020204030204" pitchFamily="34" charset="0"/>
                <a:cs typeface="Calibri" panose="020F0502020204030204" pitchFamily="34" charset="0"/>
              </a:rPr>
              <a:t>all?</a:t>
            </a:r>
          </a:p>
          <a:p>
            <a:r>
              <a:rPr lang="en-US" sz="2400" dirty="0">
                <a:latin typeface="Calibri" panose="020F0502020204030204" pitchFamily="34" charset="0"/>
                <a:cs typeface="Calibri" panose="020F0502020204030204" pitchFamily="34" charset="0"/>
              </a:rPr>
              <a:t>Module 5: How can we address violence against women and girls?</a:t>
            </a:r>
          </a:p>
          <a:p>
            <a:r>
              <a:rPr lang="en-US" sz="2400" dirty="0">
                <a:latin typeface="Calibri" panose="020F0502020204030204" pitchFamily="34" charset="0"/>
                <a:cs typeface="Calibri" panose="020F0502020204030204" pitchFamily="34" charset="0"/>
              </a:rPr>
              <a:t>Module 6: Why do images and words for God matter?</a:t>
            </a:r>
          </a:p>
          <a:p>
            <a:r>
              <a:rPr lang="en-US" sz="2400" dirty="0">
                <a:latin typeface="Calibri" panose="020F0502020204030204" pitchFamily="34" charset="0"/>
                <a:cs typeface="Calibri" panose="020F0502020204030204" pitchFamily="34" charset="0"/>
              </a:rPr>
              <a:t>Module 7: How do we challenge the misuse of Scripture against women and girls?</a:t>
            </a:r>
          </a:p>
        </p:txBody>
      </p:sp>
      <p:sp>
        <p:nvSpPr>
          <p:cNvPr id="5" name="TextBox 4"/>
          <p:cNvSpPr txBox="1"/>
          <p:nvPr/>
        </p:nvSpPr>
        <p:spPr>
          <a:xfrm>
            <a:off x="544001" y="959135"/>
            <a:ext cx="11338355" cy="769441"/>
          </a:xfrm>
          <a:prstGeom prst="rect">
            <a:avLst/>
          </a:prstGeom>
          <a:noFill/>
        </p:spPr>
        <p:txBody>
          <a:bodyPr wrap="square" rtlCol="0">
            <a:spAutoFit/>
          </a:bodyPr>
          <a:lstStyle/>
          <a:p>
            <a:r>
              <a:rPr lang="en-US" sz="4400" dirty="0" smtClean="0"/>
              <a:t>A Look Ahead</a:t>
            </a:r>
            <a:endParaRPr lang="en-US" sz="4400" dirty="0"/>
          </a:p>
        </p:txBody>
      </p:sp>
    </p:spTree>
    <p:extLst>
      <p:ext uri="{BB962C8B-B14F-4D97-AF65-F5344CB8AC3E}">
        <p14:creationId xmlns:p14="http://schemas.microsoft.com/office/powerpoint/2010/main" val="279528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5" name="TextBox 4"/>
          <p:cNvSpPr txBox="1"/>
          <p:nvPr/>
        </p:nvSpPr>
        <p:spPr>
          <a:xfrm>
            <a:off x="433752" y="2014807"/>
            <a:ext cx="11324493" cy="1446550"/>
          </a:xfrm>
          <a:prstGeom prst="rect">
            <a:avLst/>
          </a:prstGeom>
          <a:noFill/>
        </p:spPr>
        <p:txBody>
          <a:bodyPr wrap="square" rtlCol="0">
            <a:spAutoFit/>
          </a:bodyPr>
          <a:lstStyle/>
          <a:p>
            <a:r>
              <a:rPr lang="en-US" sz="4000" dirty="0" smtClean="0"/>
              <a:t>Out the Door</a:t>
            </a:r>
          </a:p>
          <a:p>
            <a:r>
              <a:rPr lang="en-US" sz="2400" b="1" dirty="0" smtClean="0"/>
              <a:t>Notice </a:t>
            </a:r>
            <a:r>
              <a:rPr lang="en-US" sz="2400" b="1" dirty="0"/>
              <a:t>where there is a need </a:t>
            </a:r>
            <a:r>
              <a:rPr lang="en-US" sz="2400" dirty="0"/>
              <a:t>for practices </a:t>
            </a:r>
            <a:r>
              <a:rPr lang="en-US" sz="2400" dirty="0" smtClean="0"/>
              <a:t>of neighbor </a:t>
            </a:r>
            <a:r>
              <a:rPr lang="en-US" sz="2400" dirty="0"/>
              <a:t>justice around sexism and ask the questions: What is my </a:t>
            </a:r>
            <a:r>
              <a:rPr lang="en-US" sz="2400" dirty="0" smtClean="0"/>
              <a:t>prayer right </a:t>
            </a:r>
            <a:r>
              <a:rPr lang="en-US" sz="2400" dirty="0"/>
              <a:t>there? What action should I take?</a:t>
            </a:r>
          </a:p>
        </p:txBody>
      </p:sp>
      <p:sp>
        <p:nvSpPr>
          <p:cNvPr id="6" name="TextBox 5"/>
          <p:cNvSpPr txBox="1"/>
          <p:nvPr/>
        </p:nvSpPr>
        <p:spPr>
          <a:xfrm>
            <a:off x="433752" y="3942373"/>
            <a:ext cx="11324493" cy="1815882"/>
          </a:xfrm>
          <a:prstGeom prst="rect">
            <a:avLst/>
          </a:prstGeom>
          <a:noFill/>
        </p:spPr>
        <p:txBody>
          <a:bodyPr wrap="square" rtlCol="0">
            <a:spAutoFit/>
          </a:bodyPr>
          <a:lstStyle/>
          <a:p>
            <a:r>
              <a:rPr lang="en-US" sz="4000" dirty="0" smtClean="0"/>
              <a:t>Going Deeper</a:t>
            </a:r>
          </a:p>
          <a:p>
            <a:r>
              <a:rPr lang="en-US" sz="2400" b="1" dirty="0" smtClean="0"/>
              <a:t>To </a:t>
            </a:r>
            <a:r>
              <a:rPr lang="en-US" sz="2400" b="1" dirty="0"/>
              <a:t>read social statements </a:t>
            </a:r>
            <a:r>
              <a:rPr lang="en-US" sz="2400" dirty="0"/>
              <a:t>or to learn </a:t>
            </a:r>
            <a:r>
              <a:rPr lang="en-US" sz="2400" dirty="0" smtClean="0"/>
              <a:t>more about them, visit </a:t>
            </a:r>
            <a:r>
              <a:rPr lang="en-US" sz="2400" b="1" dirty="0" smtClean="0"/>
              <a:t>ELCA.org/</a:t>
            </a:r>
            <a:r>
              <a:rPr lang="en-US" sz="2400" b="1" dirty="0" err="1" smtClean="0"/>
              <a:t>socialstatements</a:t>
            </a:r>
            <a:r>
              <a:rPr lang="en-US" sz="2400" dirty="0" smtClean="0"/>
              <a:t>.)</a:t>
            </a:r>
          </a:p>
          <a:p>
            <a:r>
              <a:rPr lang="en-US" sz="2400" b="1" dirty="0"/>
              <a:t>If you want to know more about a “neighbor-justice reading” of the Bible</a:t>
            </a:r>
            <a:r>
              <a:rPr lang="en-US" sz="2400" b="1" dirty="0" smtClean="0"/>
              <a:t>: </a:t>
            </a:r>
            <a:r>
              <a:rPr lang="en-US" sz="2400" dirty="0" smtClean="0"/>
              <a:t>Find a </a:t>
            </a:r>
            <a:r>
              <a:rPr lang="en-US" sz="2400" dirty="0"/>
              <a:t>resource on applying these further </a:t>
            </a:r>
            <a:r>
              <a:rPr lang="en-US" sz="2400" dirty="0" smtClean="0"/>
              <a:t>to Scripture by visiting </a:t>
            </a:r>
            <a:r>
              <a:rPr lang="en-US" sz="2400" b="1" dirty="0" smtClean="0"/>
              <a:t>ELCA.org/</a:t>
            </a:r>
            <a:r>
              <a:rPr lang="en-US" sz="2400" b="1" dirty="0" err="1" smtClean="0"/>
              <a:t>womenandjustice</a:t>
            </a:r>
            <a:r>
              <a:rPr lang="en-US" sz="2400" dirty="0"/>
              <a:t>.)</a:t>
            </a:r>
          </a:p>
        </p:txBody>
      </p:sp>
      <p:sp>
        <p:nvSpPr>
          <p:cNvPr id="7" name="TextBox 6"/>
          <p:cNvSpPr txBox="1"/>
          <p:nvPr/>
        </p:nvSpPr>
        <p:spPr>
          <a:xfrm>
            <a:off x="433753" y="724757"/>
            <a:ext cx="6429004" cy="1323439"/>
          </a:xfrm>
          <a:prstGeom prst="rect">
            <a:avLst/>
          </a:prstGeom>
          <a:noFill/>
        </p:spPr>
        <p:txBody>
          <a:bodyPr wrap="square" rtlCol="0">
            <a:spAutoFit/>
          </a:bodyPr>
          <a:lstStyle/>
          <a:p>
            <a:r>
              <a:rPr lang="en-US" sz="4000" dirty="0" smtClean="0"/>
              <a:t>Closing Prayer</a:t>
            </a:r>
            <a:endParaRPr lang="en-US" sz="4000" dirty="0"/>
          </a:p>
          <a:p>
            <a:endParaRPr lang="en-US" sz="4000" dirty="0"/>
          </a:p>
        </p:txBody>
      </p:sp>
    </p:spTree>
    <p:extLst>
      <p:ext uri="{BB962C8B-B14F-4D97-AF65-F5344CB8AC3E}">
        <p14:creationId xmlns:p14="http://schemas.microsoft.com/office/powerpoint/2010/main" val="2660581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2</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74387" y="2185713"/>
            <a:ext cx="8183336" cy="3271658"/>
          </a:xfrm>
        </p:spPr>
        <p:txBody>
          <a:bodyPr anchor="ctr">
            <a:normAutofit fontScale="90000"/>
          </a:bodyPr>
          <a:lstStyle/>
          <a:p>
            <a:r>
              <a:rPr lang="en-US" b="1" i="1" dirty="0" smtClean="0">
                <a:solidFill>
                  <a:schemeClr val="bg1"/>
                </a:solidFill>
                <a:latin typeface="Century Gothic" panose="020B0502020202020204" pitchFamily="34" charset="0"/>
              </a:rPr>
              <a:t>What Problems do Women Face and What Does Justice Require?</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9798"/>
          <a:stretch/>
        </p:blipFill>
        <p:spPr>
          <a:xfrm>
            <a:off x="8197312" y="5152903"/>
            <a:ext cx="3777550" cy="1650392"/>
          </a:xfrm>
          <a:prstGeom prst="rect">
            <a:avLst/>
          </a:prstGeom>
        </p:spPr>
      </p:pic>
    </p:spTree>
    <p:extLst>
      <p:ext uri="{BB962C8B-B14F-4D97-AF65-F5344CB8AC3E}">
        <p14:creationId xmlns:p14="http://schemas.microsoft.com/office/powerpoint/2010/main" val="3163241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In Our Time Together:</a:t>
            </a:r>
          </a:p>
        </p:txBody>
      </p:sp>
      <p:sp>
        <p:nvSpPr>
          <p:cNvPr id="5" name="TextBox 4"/>
          <p:cNvSpPr txBox="1"/>
          <p:nvPr/>
        </p:nvSpPr>
        <p:spPr>
          <a:xfrm>
            <a:off x="537028" y="1683657"/>
            <a:ext cx="11221217" cy="1815882"/>
          </a:xfrm>
          <a:prstGeom prst="rect">
            <a:avLst/>
          </a:prstGeom>
          <a:noFill/>
        </p:spPr>
        <p:txBody>
          <a:bodyPr wrap="square" rtlCol="0">
            <a:spAutoFit/>
          </a:bodyPr>
          <a:lstStyle/>
          <a:p>
            <a:pPr marL="514350" indent="-514350">
              <a:buFont typeface="+mj-lt"/>
              <a:buAutoNum type="arabicPeriod"/>
            </a:pPr>
            <a:r>
              <a:rPr lang="en-US" sz="2800" dirty="0"/>
              <a:t>look at </a:t>
            </a:r>
            <a:r>
              <a:rPr lang="en-US" sz="2800" dirty="0" smtClean="0"/>
              <a:t>some of </a:t>
            </a:r>
            <a:r>
              <a:rPr lang="en-US" sz="2800" dirty="0"/>
              <a:t>the </a:t>
            </a:r>
            <a:r>
              <a:rPr lang="en-US" sz="2800" dirty="0" smtClean="0"/>
              <a:t>injustices suffered by women and girls </a:t>
            </a:r>
            <a:r>
              <a:rPr lang="en-US" sz="2800" dirty="0"/>
              <a:t>in our </a:t>
            </a:r>
            <a:r>
              <a:rPr lang="en-US" sz="2800" dirty="0" smtClean="0"/>
              <a:t>society and </a:t>
            </a:r>
            <a:r>
              <a:rPr lang="en-US" sz="2800" dirty="0"/>
              <a:t>church.</a:t>
            </a:r>
          </a:p>
          <a:p>
            <a:pPr marL="514350" indent="-514350">
              <a:buFont typeface="+mj-lt"/>
              <a:buAutoNum type="arabicPeriod"/>
            </a:pPr>
            <a:r>
              <a:rPr lang="en-US" sz="2800" dirty="0" smtClean="0"/>
              <a:t>investigate characteristics of </a:t>
            </a:r>
            <a:r>
              <a:rPr lang="en-US" sz="2800" dirty="0"/>
              <a:t>justice as </a:t>
            </a:r>
            <a:r>
              <a:rPr lang="en-US" sz="2800" dirty="0" smtClean="0"/>
              <a:t>a biblical </a:t>
            </a:r>
            <a:r>
              <a:rPr lang="en-US" sz="2800" dirty="0"/>
              <a:t>and </a:t>
            </a:r>
            <a:r>
              <a:rPr lang="en-US" sz="2800" dirty="0" smtClean="0"/>
              <a:t>social value</a:t>
            </a:r>
            <a:r>
              <a:rPr lang="en-US" sz="2800" dirty="0"/>
              <a:t>.</a:t>
            </a:r>
          </a:p>
          <a:p>
            <a:pPr marL="514350" indent="-514350">
              <a:buFont typeface="+mj-lt"/>
              <a:buAutoNum type="arabicPeriod"/>
            </a:pPr>
            <a:r>
              <a:rPr lang="en-US" sz="2800" dirty="0" smtClean="0"/>
              <a:t>encounter the </a:t>
            </a:r>
            <a:r>
              <a:rPr lang="en-US" sz="2800" dirty="0"/>
              <a:t>basis for </a:t>
            </a:r>
            <a:r>
              <a:rPr lang="en-US" sz="2800" dirty="0" smtClean="0"/>
              <a:t>a Lutheran theology grounded in hope</a:t>
            </a:r>
            <a:r>
              <a:rPr lang="en-US" sz="2800" dirty="0"/>
              <a:t>.</a:t>
            </a:r>
          </a:p>
        </p:txBody>
      </p:sp>
    </p:spTree>
    <p:extLst>
      <p:ext uri="{BB962C8B-B14F-4D97-AF65-F5344CB8AC3E}">
        <p14:creationId xmlns:p14="http://schemas.microsoft.com/office/powerpoint/2010/main" val="397696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In Our Time Together:</a:t>
            </a:r>
          </a:p>
        </p:txBody>
      </p:sp>
      <p:sp>
        <p:nvSpPr>
          <p:cNvPr id="5" name="TextBox 4"/>
          <p:cNvSpPr txBox="1"/>
          <p:nvPr/>
        </p:nvSpPr>
        <p:spPr>
          <a:xfrm>
            <a:off x="537028" y="1683657"/>
            <a:ext cx="11221217" cy="1815882"/>
          </a:xfrm>
          <a:prstGeom prst="rect">
            <a:avLst/>
          </a:prstGeom>
          <a:noFill/>
        </p:spPr>
        <p:txBody>
          <a:bodyPr wrap="square" rtlCol="0">
            <a:spAutoFit/>
          </a:bodyPr>
          <a:lstStyle/>
          <a:p>
            <a:pPr marL="514350" indent="-514350">
              <a:buFont typeface="+mj-lt"/>
              <a:buAutoNum type="arabicPeriod"/>
            </a:pPr>
            <a:r>
              <a:rPr lang="en-US" sz="2800" dirty="0"/>
              <a:t>explore the reasons for talking about the issues of women and justice.</a:t>
            </a:r>
          </a:p>
          <a:p>
            <a:pPr marL="514350" indent="-514350">
              <a:buFont typeface="+mj-lt"/>
              <a:buAutoNum type="arabicPeriod"/>
            </a:pPr>
            <a:r>
              <a:rPr lang="en-US" sz="2800" dirty="0"/>
              <a:t>make a group covenant for our conversations.</a:t>
            </a:r>
          </a:p>
          <a:p>
            <a:pPr marL="514350" indent="-514350">
              <a:buFont typeface="+mj-lt"/>
              <a:buAutoNum type="arabicPeriod"/>
            </a:pPr>
            <a:r>
              <a:rPr lang="en-US" sz="2800" dirty="0"/>
              <a:t>talk about one of two key conversation points regarding women and justice.</a:t>
            </a:r>
          </a:p>
        </p:txBody>
      </p:sp>
      <p:sp>
        <p:nvSpPr>
          <p:cNvPr id="6" name="TextBox 5"/>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Tree>
    <p:extLst>
      <p:ext uri="{BB962C8B-B14F-4D97-AF65-F5344CB8AC3E}">
        <p14:creationId xmlns:p14="http://schemas.microsoft.com/office/powerpoint/2010/main" val="1794773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 What are the Problems Women Confront?</a:t>
            </a:r>
            <a:endParaRPr lang="en-US" sz="4400" dirty="0"/>
          </a:p>
        </p:txBody>
      </p:sp>
      <p:sp>
        <p:nvSpPr>
          <p:cNvPr id="5" name="TextBox 4"/>
          <p:cNvSpPr txBox="1"/>
          <p:nvPr/>
        </p:nvSpPr>
        <p:spPr>
          <a:xfrm>
            <a:off x="580571" y="1520094"/>
            <a:ext cx="9985828" cy="523220"/>
          </a:xfrm>
          <a:prstGeom prst="rect">
            <a:avLst/>
          </a:prstGeom>
          <a:noFill/>
        </p:spPr>
        <p:txBody>
          <a:bodyPr wrap="square" rtlCol="0">
            <a:spAutoFit/>
          </a:bodyPr>
          <a:lstStyle/>
          <a:p>
            <a:r>
              <a:rPr lang="en-US" sz="2800" b="1" dirty="0"/>
              <a:t>What illustrates the problems?</a:t>
            </a:r>
          </a:p>
        </p:txBody>
      </p:sp>
      <p:sp>
        <p:nvSpPr>
          <p:cNvPr id="6" name="TextBox 5"/>
          <p:cNvSpPr txBox="1"/>
          <p:nvPr/>
        </p:nvSpPr>
        <p:spPr>
          <a:xfrm>
            <a:off x="580571" y="2110283"/>
            <a:ext cx="11177675" cy="3693319"/>
          </a:xfrm>
          <a:prstGeom prst="rect">
            <a:avLst/>
          </a:prstGeom>
          <a:noFill/>
        </p:spPr>
        <p:txBody>
          <a:bodyPr wrap="square" rtlCol="0">
            <a:spAutoFit/>
          </a:bodyPr>
          <a:lstStyle/>
          <a:p>
            <a:r>
              <a:rPr lang="en-US" sz="2600" b="1" dirty="0"/>
              <a:t>I</a:t>
            </a:r>
            <a:r>
              <a:rPr lang="en-US" sz="2600" b="1" dirty="0" smtClean="0"/>
              <a:t>llustration </a:t>
            </a:r>
            <a:r>
              <a:rPr lang="en-US" sz="2600" b="1" dirty="0"/>
              <a:t>1: </a:t>
            </a:r>
            <a:r>
              <a:rPr lang="en-US" sz="2600" b="1" dirty="0" err="1"/>
              <a:t>Marny</a:t>
            </a:r>
            <a:r>
              <a:rPr lang="en-US" sz="2600" b="1" dirty="0"/>
              <a:t> and the high school dress </a:t>
            </a:r>
            <a:r>
              <a:rPr lang="en-US" sz="2600" b="1" dirty="0" smtClean="0"/>
              <a:t>code</a:t>
            </a:r>
            <a:r>
              <a:rPr lang="en-US" sz="2600" b="1" baseline="30000" dirty="0" smtClean="0"/>
              <a:t>1</a:t>
            </a:r>
            <a:endParaRPr lang="en-US" sz="2600" b="1" baseline="30000" dirty="0"/>
          </a:p>
          <a:p>
            <a:r>
              <a:rPr lang="en-US" sz="2600" dirty="0"/>
              <a:t>“The dress code is unfairly enforced in my school. My friend was sent </a:t>
            </a:r>
            <a:r>
              <a:rPr lang="en-US" sz="2600" dirty="0" smtClean="0"/>
              <a:t>home because </a:t>
            </a:r>
            <a:r>
              <a:rPr lang="en-US" sz="2600" dirty="0"/>
              <a:t>she violated the dress code. An administrator said her T-shirt </a:t>
            </a:r>
            <a:r>
              <a:rPr lang="en-US" sz="2600" dirty="0" smtClean="0"/>
              <a:t>was inappropriate </a:t>
            </a:r>
            <a:r>
              <a:rPr lang="en-US" sz="2600" dirty="0"/>
              <a:t>and her shorts were too tight. Meanwhile the boys wear </a:t>
            </a:r>
            <a:r>
              <a:rPr lang="en-US" sz="2600" dirty="0" smtClean="0"/>
              <a:t>jeans below </a:t>
            </a:r>
            <a:r>
              <a:rPr lang="en-US" sz="2600" dirty="0"/>
              <a:t>their waist, and once in a while you can see their ‘butt cracks.’ </a:t>
            </a:r>
            <a:r>
              <a:rPr lang="en-US" sz="2600" dirty="0" smtClean="0"/>
              <a:t>Jocks sometimes </a:t>
            </a:r>
            <a:r>
              <a:rPr lang="en-US" sz="2600" dirty="0"/>
              <a:t>go shirtless or wear revealing shorts, and no one says anything. </a:t>
            </a:r>
            <a:r>
              <a:rPr lang="en-US" sz="2600" dirty="0" smtClean="0"/>
              <a:t>The administrators </a:t>
            </a:r>
            <a:r>
              <a:rPr lang="en-US" sz="2600" dirty="0"/>
              <a:t>don’t enforce the code equally, since boys are rarely sent home</a:t>
            </a:r>
            <a:r>
              <a:rPr lang="en-US" sz="2600" dirty="0" smtClean="0"/>
              <a:t>. Geeks </a:t>
            </a:r>
            <a:r>
              <a:rPr lang="en-US" sz="2600" dirty="0"/>
              <a:t>(like myself), ethnic looking girls (like my friend who was sent home), ‘</a:t>
            </a:r>
            <a:r>
              <a:rPr lang="en-US" sz="2600" dirty="0" smtClean="0"/>
              <a:t>plain looking</a:t>
            </a:r>
            <a:r>
              <a:rPr lang="en-US" sz="2600" dirty="0"/>
              <a:t>’ girls, and ‘big girls’ are singled out by </a:t>
            </a:r>
            <a:r>
              <a:rPr lang="en-US" sz="2600" dirty="0" smtClean="0"/>
              <a:t>administrators</a:t>
            </a:r>
            <a:r>
              <a:rPr lang="en-US" sz="2600" dirty="0"/>
              <a:t>. This is not fair.”</a:t>
            </a:r>
          </a:p>
        </p:txBody>
      </p:sp>
    </p:spTree>
    <p:extLst>
      <p:ext uri="{BB962C8B-B14F-4D97-AF65-F5344CB8AC3E}">
        <p14:creationId xmlns:p14="http://schemas.microsoft.com/office/powerpoint/2010/main" val="495583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6" name="TextBox 5"/>
          <p:cNvSpPr txBox="1"/>
          <p:nvPr/>
        </p:nvSpPr>
        <p:spPr>
          <a:xfrm>
            <a:off x="433753" y="1726044"/>
            <a:ext cx="11177675" cy="3693319"/>
          </a:xfrm>
          <a:prstGeom prst="rect">
            <a:avLst/>
          </a:prstGeom>
          <a:noFill/>
        </p:spPr>
        <p:txBody>
          <a:bodyPr wrap="square" rtlCol="0">
            <a:spAutoFit/>
          </a:bodyPr>
          <a:lstStyle/>
          <a:p>
            <a:r>
              <a:rPr lang="en-US" sz="2600" b="1" dirty="0"/>
              <a:t>Illustration 2: June’s </a:t>
            </a:r>
            <a:r>
              <a:rPr lang="en-US" sz="2600" b="1" dirty="0" smtClean="0"/>
              <a:t>pregnancy</a:t>
            </a:r>
            <a:r>
              <a:rPr lang="en-US" sz="2600" b="1" baseline="30000" dirty="0" smtClean="0"/>
              <a:t>2</a:t>
            </a:r>
            <a:endParaRPr lang="en-US" sz="2600" baseline="30000" dirty="0" smtClean="0"/>
          </a:p>
          <a:p>
            <a:r>
              <a:rPr lang="en-US" sz="2600" dirty="0" smtClean="0"/>
              <a:t>June </a:t>
            </a:r>
            <a:r>
              <a:rPr lang="en-US" sz="2600" dirty="0"/>
              <a:t>and her husband were expecting their first child. At a party with friends</a:t>
            </a:r>
            <a:r>
              <a:rPr lang="en-US" sz="2600" dirty="0" smtClean="0"/>
              <a:t>, she </a:t>
            </a:r>
            <a:r>
              <a:rPr lang="en-US" sz="2600" dirty="0"/>
              <a:t>could not help but share her anxieties about the impending birth. June </a:t>
            </a:r>
            <a:r>
              <a:rPr lang="en-US" sz="2600" dirty="0" smtClean="0"/>
              <a:t>felt anxious </a:t>
            </a:r>
            <a:r>
              <a:rPr lang="en-US" sz="2600" dirty="0"/>
              <a:t>about the delivery and sought reassurance about how to deal with </a:t>
            </a:r>
            <a:r>
              <a:rPr lang="en-US" sz="2600" dirty="0" smtClean="0"/>
              <a:t>the pain </a:t>
            </a:r>
            <a:r>
              <a:rPr lang="en-US" sz="2600" dirty="0"/>
              <a:t>associated with birthing, without having to resort to pharmaceuticals </a:t>
            </a:r>
            <a:r>
              <a:rPr lang="en-US" sz="2600" dirty="0" smtClean="0"/>
              <a:t>or epidurals</a:t>
            </a:r>
            <a:r>
              <a:rPr lang="en-US" sz="2600" dirty="0"/>
              <a:t>. A well-intentioned friend commented, “Giving birth will come </a:t>
            </a:r>
            <a:r>
              <a:rPr lang="en-US" sz="2600" dirty="0" smtClean="0"/>
              <a:t>naturally to </a:t>
            </a:r>
            <a:r>
              <a:rPr lang="en-US" sz="2600" dirty="0"/>
              <a:t>you as a woman since it is something women are designed to do. </a:t>
            </a:r>
            <a:r>
              <a:rPr lang="en-US" sz="2600" dirty="0" smtClean="0"/>
              <a:t>Your partner</a:t>
            </a:r>
            <a:r>
              <a:rPr lang="en-US" sz="2600" dirty="0"/>
              <a:t>, on the other hand, has one important role to perform: to protect </a:t>
            </a:r>
            <a:r>
              <a:rPr lang="en-US" sz="2600" dirty="0" smtClean="0"/>
              <a:t>you and </a:t>
            </a:r>
            <a:r>
              <a:rPr lang="en-US" sz="2600" dirty="0"/>
              <a:t>to provide for the baby once she/he is born.”</a:t>
            </a:r>
          </a:p>
        </p:txBody>
      </p:sp>
    </p:spTree>
    <p:extLst>
      <p:ext uri="{BB962C8B-B14F-4D97-AF65-F5344CB8AC3E}">
        <p14:creationId xmlns:p14="http://schemas.microsoft.com/office/powerpoint/2010/main" val="345037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6" name="TextBox 5"/>
          <p:cNvSpPr txBox="1"/>
          <p:nvPr/>
        </p:nvSpPr>
        <p:spPr>
          <a:xfrm>
            <a:off x="433753" y="1726044"/>
            <a:ext cx="11221217" cy="3293209"/>
          </a:xfrm>
          <a:prstGeom prst="rect">
            <a:avLst/>
          </a:prstGeom>
          <a:noFill/>
        </p:spPr>
        <p:txBody>
          <a:bodyPr wrap="square" rtlCol="0">
            <a:spAutoFit/>
          </a:bodyPr>
          <a:lstStyle/>
          <a:p>
            <a:r>
              <a:rPr lang="en-US" sz="2600" b="1" dirty="0"/>
              <a:t>Illustration 3: </a:t>
            </a:r>
            <a:r>
              <a:rPr lang="en-US" sz="2600" b="1" dirty="0" smtClean="0"/>
              <a:t>Hallie</a:t>
            </a:r>
            <a:r>
              <a:rPr lang="en-US" sz="2600" b="1" baseline="30000" dirty="0" smtClean="0"/>
              <a:t>3</a:t>
            </a:r>
            <a:endParaRPr lang="en-US" sz="2600" b="1" baseline="30000" dirty="0"/>
          </a:p>
          <a:p>
            <a:r>
              <a:rPr lang="en-US" sz="2600" dirty="0"/>
              <a:t>“As a college-aged student and member of the LGBTQ community who </a:t>
            </a:r>
            <a:r>
              <a:rPr lang="en-US" sz="2600" dirty="0" smtClean="0"/>
              <a:t>identifies as </a:t>
            </a:r>
            <a:r>
              <a:rPr lang="en-US" sz="2600" dirty="0"/>
              <a:t>a lesbian, I am constantly asked why I am a lesbian. My mother </a:t>
            </a:r>
            <a:r>
              <a:rPr lang="en-US" sz="2600" dirty="0" smtClean="0"/>
              <a:t>frequently comments </a:t>
            </a:r>
            <a:r>
              <a:rPr lang="en-US" sz="2600" dirty="0"/>
              <a:t>that I cannot be a lesbian because I am a female. My father </a:t>
            </a:r>
            <a:r>
              <a:rPr lang="en-US" sz="2600" dirty="0" smtClean="0"/>
              <a:t>says it </a:t>
            </a:r>
            <a:r>
              <a:rPr lang="en-US" sz="2600" dirty="0"/>
              <a:t>is a phase, and that all I need to find is a good man. Guys at school </a:t>
            </a:r>
            <a:r>
              <a:rPr lang="en-US" sz="2600" dirty="0" smtClean="0"/>
              <a:t>make comments </a:t>
            </a:r>
            <a:r>
              <a:rPr lang="en-US" sz="2600" dirty="0"/>
              <a:t>such as, ‘You’re too cute to be a lesbian.’ Or, ‘Would you and </a:t>
            </a:r>
            <a:r>
              <a:rPr lang="en-US" sz="2600" dirty="0" smtClean="0"/>
              <a:t>your girlfriend </a:t>
            </a:r>
            <a:r>
              <a:rPr lang="en-US" sz="2600" dirty="0"/>
              <a:t>be up for a three-some?’ Some men have even commented that </a:t>
            </a:r>
            <a:r>
              <a:rPr lang="en-US" sz="2600" dirty="0" smtClean="0"/>
              <a:t>a night </a:t>
            </a:r>
            <a:r>
              <a:rPr lang="en-US" sz="2600" dirty="0"/>
              <a:t>with them will make me change my mind about liking women.”</a:t>
            </a:r>
          </a:p>
        </p:txBody>
      </p:sp>
    </p:spTree>
    <p:extLst>
      <p:ext uri="{BB962C8B-B14F-4D97-AF65-F5344CB8AC3E}">
        <p14:creationId xmlns:p14="http://schemas.microsoft.com/office/powerpoint/2010/main" val="3830701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6" name="TextBox 5"/>
          <p:cNvSpPr txBox="1"/>
          <p:nvPr/>
        </p:nvSpPr>
        <p:spPr>
          <a:xfrm>
            <a:off x="488409" y="1864150"/>
            <a:ext cx="11105103" cy="3108543"/>
          </a:xfrm>
          <a:prstGeom prst="rect">
            <a:avLst/>
          </a:prstGeom>
          <a:noFill/>
        </p:spPr>
        <p:txBody>
          <a:bodyPr wrap="square" rtlCol="0">
            <a:spAutoFit/>
          </a:bodyPr>
          <a:lstStyle/>
          <a:p>
            <a:r>
              <a:rPr lang="en-US" sz="2800" b="1" dirty="0"/>
              <a:t>Conversation starter </a:t>
            </a:r>
            <a:r>
              <a:rPr lang="en-US" sz="2800" b="1" dirty="0" smtClean="0"/>
              <a:t>questions:</a:t>
            </a:r>
          </a:p>
          <a:p>
            <a:pPr marL="457200" indent="-457200">
              <a:buFont typeface="+mj-lt"/>
              <a:buAutoNum type="arabicPeriod"/>
            </a:pPr>
            <a:r>
              <a:rPr lang="en-US" sz="2800" dirty="0" smtClean="0"/>
              <a:t>Does </a:t>
            </a:r>
            <a:r>
              <a:rPr lang="en-US" sz="2800" dirty="0"/>
              <a:t>this illustration surprise you? Why or why not?</a:t>
            </a:r>
          </a:p>
          <a:p>
            <a:pPr marL="457200" indent="-457200">
              <a:buFont typeface="+mj-lt"/>
              <a:buAutoNum type="arabicPeriod"/>
            </a:pPr>
            <a:r>
              <a:rPr lang="en-US" sz="2800" dirty="0" smtClean="0"/>
              <a:t>What </a:t>
            </a:r>
            <a:r>
              <a:rPr lang="en-US" sz="2800" dirty="0"/>
              <a:t>do you think the problem is in the case study you read?</a:t>
            </a:r>
          </a:p>
          <a:p>
            <a:pPr marL="457200" indent="-457200">
              <a:buFont typeface="+mj-lt"/>
              <a:buAutoNum type="arabicPeriod"/>
            </a:pPr>
            <a:r>
              <a:rPr lang="en-US" sz="2800" dirty="0" smtClean="0"/>
              <a:t>What </a:t>
            </a:r>
            <a:r>
              <a:rPr lang="en-US" sz="2800" dirty="0"/>
              <a:t>message does the case study you read tell you about social views </a:t>
            </a:r>
            <a:r>
              <a:rPr lang="en-US" sz="2800" dirty="0" smtClean="0"/>
              <a:t>of women’s </a:t>
            </a:r>
            <a:r>
              <a:rPr lang="en-US" sz="2800" dirty="0"/>
              <a:t>and girls’ bodies</a:t>
            </a:r>
            <a:r>
              <a:rPr lang="en-US" sz="2800" dirty="0" smtClean="0"/>
              <a:t>?</a:t>
            </a:r>
          </a:p>
          <a:p>
            <a:pPr marL="457200" indent="-457200">
              <a:buFont typeface="+mj-lt"/>
              <a:buAutoNum type="arabicPeriod"/>
            </a:pPr>
            <a:r>
              <a:rPr lang="en-US" sz="2800" dirty="0" smtClean="0"/>
              <a:t> </a:t>
            </a:r>
            <a:r>
              <a:rPr lang="en-US" sz="2800" dirty="0"/>
              <a:t>Discuss any ways you see the personal experience in your case study </a:t>
            </a:r>
            <a:r>
              <a:rPr lang="en-US" sz="2800" dirty="0" smtClean="0"/>
              <a:t>being an </a:t>
            </a:r>
            <a:r>
              <a:rPr lang="en-US" sz="2800" dirty="0"/>
              <a:t>instance of injustice or not.</a:t>
            </a:r>
          </a:p>
        </p:txBody>
      </p:sp>
    </p:spTree>
    <p:extLst>
      <p:ext uri="{BB962C8B-B14F-4D97-AF65-F5344CB8AC3E}">
        <p14:creationId xmlns:p14="http://schemas.microsoft.com/office/powerpoint/2010/main" val="678786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556091"/>
            <a:ext cx="11324493" cy="4770537"/>
          </a:xfrm>
          <a:prstGeom prst="rect">
            <a:avLst/>
          </a:prstGeom>
          <a:noFill/>
        </p:spPr>
        <p:txBody>
          <a:bodyPr wrap="square" rtlCol="0">
            <a:spAutoFit/>
          </a:bodyPr>
          <a:lstStyle/>
          <a:p>
            <a:r>
              <a:rPr lang="en-US" sz="2800" b="1" dirty="0" smtClean="0"/>
              <a:t>What is the root problem</a:t>
            </a:r>
            <a:r>
              <a:rPr lang="en-US" sz="2400" b="1" dirty="0" smtClean="0"/>
              <a:t>?</a:t>
            </a:r>
          </a:p>
          <a:p>
            <a:endParaRPr lang="en-US" dirty="0"/>
          </a:p>
          <a:p>
            <a:r>
              <a:rPr lang="en-US" sz="2800" dirty="0"/>
              <a:t>These illustrations from women’s real experiences suggest a big </a:t>
            </a:r>
            <a:r>
              <a:rPr lang="en-US" sz="2800" dirty="0" smtClean="0"/>
              <a:t>picture question</a:t>
            </a:r>
            <a:r>
              <a:rPr lang="en-US" sz="2800" dirty="0"/>
              <a:t>: </a:t>
            </a:r>
            <a:r>
              <a:rPr lang="en-US" sz="2800" dirty="0" smtClean="0"/>
              <a:t>What </a:t>
            </a:r>
            <a:r>
              <a:rPr lang="en-US" sz="2800" dirty="0"/>
              <a:t>is the root of female gender oppression? </a:t>
            </a:r>
            <a:endParaRPr lang="en-US" sz="2800" dirty="0" smtClean="0"/>
          </a:p>
          <a:p>
            <a:endParaRPr lang="en-US" sz="1400" dirty="0" smtClean="0"/>
          </a:p>
          <a:p>
            <a:r>
              <a:rPr lang="en-US" sz="2800" dirty="0" smtClean="0"/>
              <a:t>To </a:t>
            </a:r>
            <a:r>
              <a:rPr lang="en-US" sz="2800" dirty="0"/>
              <a:t>many </a:t>
            </a:r>
            <a:r>
              <a:rPr lang="en-US" sz="2800" dirty="0" smtClean="0"/>
              <a:t>people who </a:t>
            </a:r>
            <a:r>
              <a:rPr lang="en-US" sz="2800" dirty="0"/>
              <a:t>investigate these issues carefully, it is clear </a:t>
            </a:r>
            <a:r>
              <a:rPr lang="en-US" sz="2800" dirty="0" smtClean="0"/>
              <a:t>what </a:t>
            </a:r>
            <a:r>
              <a:rPr lang="en-US" sz="2800" dirty="0"/>
              <a:t>happens </a:t>
            </a:r>
            <a:r>
              <a:rPr lang="en-US" sz="2800" dirty="0" smtClean="0"/>
              <a:t>to individuals </a:t>
            </a:r>
            <a:r>
              <a:rPr lang="en-US" sz="2800" dirty="0"/>
              <a:t>is </a:t>
            </a:r>
            <a:r>
              <a:rPr lang="en-US" sz="2800" dirty="0" smtClean="0"/>
              <a:t>a </a:t>
            </a:r>
            <a:r>
              <a:rPr lang="en-US" sz="2800" dirty="0"/>
              <a:t>symptom of a larger and more complicated problem</a:t>
            </a:r>
            <a:r>
              <a:rPr lang="en-US" sz="2800" dirty="0" smtClean="0"/>
              <a:t>. While </a:t>
            </a:r>
            <a:r>
              <a:rPr lang="en-US" sz="2800" dirty="0"/>
              <a:t>the consequences of gender-based injustice are clear, they </a:t>
            </a:r>
            <a:r>
              <a:rPr lang="en-US" sz="2800" dirty="0" smtClean="0"/>
              <a:t>are informed </a:t>
            </a:r>
            <a:r>
              <a:rPr lang="en-US" sz="2800" dirty="0"/>
              <a:t>by a harder-to-see sin in our social system: the problem </a:t>
            </a:r>
            <a:r>
              <a:rPr lang="en-US" sz="2800" dirty="0" smtClean="0"/>
              <a:t>of </a:t>
            </a:r>
            <a:r>
              <a:rPr lang="en-US" sz="2800" b="1" dirty="0" smtClean="0"/>
              <a:t>patriarchy</a:t>
            </a:r>
            <a:r>
              <a:rPr lang="en-US" sz="2800" dirty="0" smtClean="0"/>
              <a:t>. </a:t>
            </a:r>
          </a:p>
          <a:p>
            <a:endParaRPr lang="en-US" sz="1400" dirty="0"/>
          </a:p>
          <a:p>
            <a:r>
              <a:rPr lang="en-US" sz="2800" dirty="0" smtClean="0"/>
              <a:t>But </a:t>
            </a:r>
            <a:r>
              <a:rPr lang="en-US" sz="2800" dirty="0"/>
              <a:t>what is that?</a:t>
            </a:r>
          </a:p>
        </p:txBody>
      </p:sp>
    </p:spTree>
    <p:extLst>
      <p:ext uri="{BB962C8B-B14F-4D97-AF65-F5344CB8AC3E}">
        <p14:creationId xmlns:p14="http://schemas.microsoft.com/office/powerpoint/2010/main" val="549658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10" name="TextBox 9"/>
          <p:cNvSpPr txBox="1"/>
          <p:nvPr/>
        </p:nvSpPr>
        <p:spPr>
          <a:xfrm>
            <a:off x="433752" y="1726044"/>
            <a:ext cx="11324493" cy="892552"/>
          </a:xfrm>
          <a:prstGeom prst="rect">
            <a:avLst/>
          </a:prstGeom>
          <a:noFill/>
        </p:spPr>
        <p:txBody>
          <a:bodyPr wrap="square" rtlCol="0">
            <a:spAutoFit/>
          </a:bodyPr>
          <a:lstStyle/>
          <a:p>
            <a:r>
              <a:rPr lang="en-US" sz="2800" dirty="0" smtClean="0"/>
              <a:t>Jot </a:t>
            </a:r>
            <a:r>
              <a:rPr lang="en-US" sz="2800" dirty="0"/>
              <a:t>down the words that stand out for you in the definition </a:t>
            </a:r>
            <a:r>
              <a:rPr lang="en-US" sz="2800" dirty="0" smtClean="0"/>
              <a:t>below.</a:t>
            </a:r>
          </a:p>
          <a:p>
            <a:endParaRPr lang="en-US" sz="2400" dirty="0"/>
          </a:p>
        </p:txBody>
      </p:sp>
      <p:pic>
        <p:nvPicPr>
          <p:cNvPr id="12" name="Picture 11"/>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9217564" y="3157881"/>
            <a:ext cx="2315675" cy="3322222"/>
          </a:xfrm>
          <a:prstGeom prst="rect">
            <a:avLst/>
          </a:prstGeom>
        </p:spPr>
      </p:pic>
      <p:sp>
        <p:nvSpPr>
          <p:cNvPr id="8" name="TextBox 7"/>
          <p:cNvSpPr txBox="1"/>
          <p:nvPr/>
        </p:nvSpPr>
        <p:spPr>
          <a:xfrm>
            <a:off x="1562100" y="2685096"/>
            <a:ext cx="8782050" cy="2400657"/>
          </a:xfrm>
          <a:prstGeom prst="rect">
            <a:avLst/>
          </a:prstGeom>
          <a:noFill/>
          <a:ln>
            <a:solidFill>
              <a:srgbClr val="00AA00"/>
            </a:solidFill>
          </a:ln>
        </p:spPr>
        <p:txBody>
          <a:bodyPr wrap="square" rtlCol="0">
            <a:spAutoFit/>
          </a:bodyPr>
          <a:lstStyle/>
          <a:p>
            <a:r>
              <a:rPr lang="en-US" sz="2500" dirty="0"/>
              <a:t>A patriarchal social system is dominated largely by the voice and authority of men. A patriarchal social system is centered on males; the world is portrayed with men as the main actors in life and reflects their ideas and values. Patriarchy is supported through means of power and control, such as sexual discrimination and gender inequality</a:t>
            </a:r>
            <a:r>
              <a:rPr lang="en-US" sz="2500" dirty="0" smtClean="0"/>
              <a:t>.</a:t>
            </a:r>
            <a:endParaRPr lang="en-US" sz="2500" dirty="0"/>
          </a:p>
        </p:txBody>
      </p:sp>
    </p:spTree>
    <p:extLst>
      <p:ext uri="{BB962C8B-B14F-4D97-AF65-F5344CB8AC3E}">
        <p14:creationId xmlns:p14="http://schemas.microsoft.com/office/powerpoint/2010/main" val="4202031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1" y="1633151"/>
            <a:ext cx="11324493" cy="954107"/>
          </a:xfrm>
          <a:prstGeom prst="rect">
            <a:avLst/>
          </a:prstGeom>
          <a:noFill/>
        </p:spPr>
        <p:txBody>
          <a:bodyPr wrap="square" rtlCol="0">
            <a:spAutoFit/>
          </a:bodyPr>
          <a:lstStyle/>
          <a:p>
            <a:r>
              <a:rPr lang="en-US" sz="2800" dirty="0" smtClean="0"/>
              <a:t>In </a:t>
            </a:r>
            <a:r>
              <a:rPr lang="en-US" sz="2800" i="1" dirty="0"/>
              <a:t>one minute each</a:t>
            </a:r>
            <a:r>
              <a:rPr lang="en-US" sz="2800" dirty="0"/>
              <a:t>, share your response with your partner: </a:t>
            </a:r>
            <a:endParaRPr lang="en-US" sz="2800" dirty="0" smtClean="0"/>
          </a:p>
          <a:p>
            <a:r>
              <a:rPr lang="en-US" sz="2800" dirty="0"/>
              <a:t>	</a:t>
            </a:r>
            <a:r>
              <a:rPr lang="en-US" sz="2800" dirty="0" smtClean="0"/>
              <a:t>Why </a:t>
            </a:r>
            <a:r>
              <a:rPr lang="en-US" sz="2800" dirty="0"/>
              <a:t>did you </a:t>
            </a:r>
            <a:r>
              <a:rPr lang="en-US" sz="2800" dirty="0" smtClean="0"/>
              <a:t>note the words you </a:t>
            </a:r>
            <a:r>
              <a:rPr lang="en-US" sz="2800" dirty="0"/>
              <a:t>did?</a:t>
            </a:r>
          </a:p>
        </p:txBody>
      </p:sp>
      <p:sp>
        <p:nvSpPr>
          <p:cNvPr id="6" name="TextBox 5"/>
          <p:cNvSpPr txBox="1"/>
          <p:nvPr/>
        </p:nvSpPr>
        <p:spPr>
          <a:xfrm>
            <a:off x="1562100" y="2685096"/>
            <a:ext cx="8782050" cy="2400657"/>
          </a:xfrm>
          <a:prstGeom prst="rect">
            <a:avLst/>
          </a:prstGeom>
          <a:noFill/>
          <a:ln>
            <a:solidFill>
              <a:srgbClr val="00AA00"/>
            </a:solidFill>
          </a:ln>
        </p:spPr>
        <p:txBody>
          <a:bodyPr wrap="square" rtlCol="0">
            <a:spAutoFit/>
          </a:bodyPr>
          <a:lstStyle/>
          <a:p>
            <a:r>
              <a:rPr lang="en-US" sz="2500" dirty="0"/>
              <a:t>A patriarchal social system is dominated largely by the voice and authority of men. A patriarchal social system is centered on males; the world is portrayed with men as the main actors in life and reflects their ideas and values. Patriarchy is supported through means of power and control, such as sexual discrimination and gender inequality</a:t>
            </a:r>
            <a:r>
              <a:rPr lang="en-US" sz="2500" dirty="0" smtClean="0"/>
              <a:t>.</a:t>
            </a:r>
            <a:endParaRPr lang="en-US" sz="2500" dirty="0"/>
          </a:p>
        </p:txBody>
      </p:sp>
      <p:sp>
        <p:nvSpPr>
          <p:cNvPr id="8" name="TextBox 7"/>
          <p:cNvSpPr txBox="1"/>
          <p:nvPr/>
        </p:nvSpPr>
        <p:spPr>
          <a:xfrm>
            <a:off x="433751" y="5183591"/>
            <a:ext cx="11324493" cy="954107"/>
          </a:xfrm>
          <a:prstGeom prst="rect">
            <a:avLst/>
          </a:prstGeom>
          <a:noFill/>
        </p:spPr>
        <p:txBody>
          <a:bodyPr wrap="square" rtlCol="0">
            <a:spAutoFit/>
          </a:bodyPr>
          <a:lstStyle/>
          <a:p>
            <a:r>
              <a:rPr lang="en-US" sz="2800" dirty="0" smtClean="0"/>
              <a:t>Identify an experience or observation from your life that matches an element of this definition of patriarchy.</a:t>
            </a:r>
            <a:endParaRPr lang="en-US" sz="2800" dirty="0"/>
          </a:p>
        </p:txBody>
      </p:sp>
    </p:spTree>
    <p:extLst>
      <p:ext uri="{BB962C8B-B14F-4D97-AF65-F5344CB8AC3E}">
        <p14:creationId xmlns:p14="http://schemas.microsoft.com/office/powerpoint/2010/main" val="36075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726044"/>
            <a:ext cx="11324493" cy="492443"/>
          </a:xfrm>
          <a:prstGeom prst="rect">
            <a:avLst/>
          </a:prstGeom>
          <a:noFill/>
        </p:spPr>
        <p:txBody>
          <a:bodyPr wrap="square" rtlCol="0">
            <a:spAutoFit/>
          </a:bodyPr>
          <a:lstStyle/>
          <a:p>
            <a:r>
              <a:rPr lang="en-US" sz="2600" dirty="0" smtClean="0"/>
              <a:t>Think of an example of a common or expected behavior in your family of origin:</a:t>
            </a:r>
            <a:endParaRPr lang="en-US" sz="2600" dirty="0"/>
          </a:p>
        </p:txBody>
      </p:sp>
      <p:graphicFrame>
        <p:nvGraphicFramePr>
          <p:cNvPr id="6" name="Table 5"/>
          <p:cNvGraphicFramePr>
            <a:graphicFrameLocks noGrp="1"/>
          </p:cNvGraphicFramePr>
          <p:nvPr>
            <p:extLst>
              <p:ext uri="{D42A27DB-BD31-4B8C-83A1-F6EECF244321}">
                <p14:modId xmlns:p14="http://schemas.microsoft.com/office/powerpoint/2010/main" val="1726904863"/>
              </p:ext>
            </p:extLst>
          </p:nvPr>
        </p:nvGraphicFramePr>
        <p:xfrm>
          <a:off x="1574798" y="2366063"/>
          <a:ext cx="9042402" cy="3802743"/>
        </p:xfrm>
        <a:graphic>
          <a:graphicData uri="http://schemas.openxmlformats.org/drawingml/2006/table">
            <a:tbl>
              <a:tblPr firstRow="1" bandRow="1">
                <a:tableStyleId>{E8B1032C-EA38-4F05-BA0D-38AFFFC7BED3}</a:tableStyleId>
              </a:tblPr>
              <a:tblGrid>
                <a:gridCol w="3014134"/>
                <a:gridCol w="3014134"/>
                <a:gridCol w="3014134"/>
              </a:tblGrid>
              <a:tr h="1267581">
                <a:tc>
                  <a:txBody>
                    <a:bodyPr/>
                    <a:lstStyle/>
                    <a:p>
                      <a:pPr algn="ctr"/>
                      <a:r>
                        <a:rPr lang="en-US" sz="2400" b="0" u="none" strike="noStrike" baseline="0" dirty="0" smtClean="0"/>
                        <a:t>Family supported</a:t>
                      </a:r>
                    </a:p>
                    <a:p>
                      <a:pPr algn="ctr"/>
                      <a:r>
                        <a:rPr lang="en-US" sz="2400" b="0" u="none" strike="noStrike" baseline="0" dirty="0" smtClean="0"/>
                        <a:t>behavior</a:t>
                      </a:r>
                      <a:endParaRPr lang="en-US" sz="2400" b="0" i="0" u="none" strike="noStrike" baseline="0" dirty="0" smtClean="0">
                        <a:latin typeface="Calibri" panose="020F0502020204030204" pitchFamily="34" charset="0"/>
                        <a:cs typeface="Calibri" panose="020F0502020204030204" pitchFamily="34" charset="0"/>
                      </a:endParaRPr>
                    </a:p>
                  </a:txBody>
                  <a:tcPr anchor="ctr">
                    <a:solidFill>
                      <a:srgbClr val="EBFFE5"/>
                    </a:solidFill>
                  </a:tcPr>
                </a:tc>
                <a:tc>
                  <a:txBody>
                    <a:bodyPr/>
                    <a:lstStyle/>
                    <a:p>
                      <a:pPr algn="ctr"/>
                      <a:r>
                        <a:rPr lang="en-US" sz="2400" b="0" u="none" strike="noStrike" baseline="0" dirty="0" smtClean="0"/>
                        <a:t>How was behavior</a:t>
                      </a:r>
                    </a:p>
                    <a:p>
                      <a:pPr algn="ctr"/>
                      <a:r>
                        <a:rPr lang="en-US" sz="2400" b="0" u="none" strike="noStrike" baseline="0" dirty="0" smtClean="0"/>
                        <a:t>reinforced or</a:t>
                      </a:r>
                    </a:p>
                    <a:p>
                      <a:pPr algn="ctr"/>
                      <a:r>
                        <a:rPr lang="en-US" sz="2400" b="0" u="none" strike="noStrike" baseline="0" dirty="0" smtClean="0"/>
                        <a:t>supported?</a:t>
                      </a:r>
                      <a:endParaRPr lang="en-US" sz="2400" b="0" i="0" u="none" strike="noStrike" baseline="0" dirty="0" smtClean="0">
                        <a:latin typeface="Calibri" panose="020F0502020204030204" pitchFamily="34" charset="0"/>
                        <a:cs typeface="Calibri" panose="020F0502020204030204" pitchFamily="34" charset="0"/>
                      </a:endParaRPr>
                    </a:p>
                  </a:txBody>
                  <a:tcPr anchor="ctr">
                    <a:solidFill>
                      <a:srgbClr val="EBFFE5"/>
                    </a:solidFill>
                  </a:tcPr>
                </a:tc>
                <a:tc>
                  <a:txBody>
                    <a:bodyPr/>
                    <a:lstStyle/>
                    <a:p>
                      <a:pPr algn="ctr"/>
                      <a:r>
                        <a:rPr lang="en-US" sz="2400" b="0" u="none" strike="noStrike" baseline="0" dirty="0" smtClean="0"/>
                        <a:t>What were the</a:t>
                      </a:r>
                    </a:p>
                    <a:p>
                      <a:pPr algn="ctr"/>
                      <a:r>
                        <a:rPr lang="en-US" sz="2400" b="0" u="none" strike="noStrike" baseline="0" dirty="0" smtClean="0"/>
                        <a:t>consequences for NOT</a:t>
                      </a:r>
                    </a:p>
                    <a:p>
                      <a:pPr algn="ctr"/>
                      <a:r>
                        <a:rPr lang="en-US" sz="2400" b="0" u="none" strike="noStrike" baseline="0" dirty="0" smtClean="0"/>
                        <a:t>following along?</a:t>
                      </a:r>
                      <a:endParaRPr lang="en-US" sz="4800" b="0" dirty="0">
                        <a:latin typeface="Calibri" panose="020F0502020204030204" pitchFamily="34" charset="0"/>
                        <a:cs typeface="Calibri" panose="020F0502020204030204" pitchFamily="34" charset="0"/>
                      </a:endParaRPr>
                    </a:p>
                  </a:txBody>
                  <a:tcPr anchor="ctr">
                    <a:solidFill>
                      <a:srgbClr val="EBFFE5"/>
                    </a:solidFill>
                  </a:tcPr>
                </a:tc>
              </a:tr>
              <a:tr h="1267581">
                <a:tc>
                  <a:txBody>
                    <a:bodyPr/>
                    <a:lstStyle/>
                    <a:p>
                      <a:pPr algn="ctr"/>
                      <a:endParaRPr lang="en-US" dirty="0"/>
                    </a:p>
                  </a:txBody>
                  <a:tcPr anchor="ctr">
                    <a:noFill/>
                  </a:tcPr>
                </a:tc>
                <a:tc>
                  <a:txBody>
                    <a:bodyPr/>
                    <a:lstStyle/>
                    <a:p>
                      <a:pPr algn="ctr"/>
                      <a:endParaRPr lang="en-US" dirty="0"/>
                    </a:p>
                  </a:txBody>
                  <a:tcPr anchor="ctr">
                    <a:noFill/>
                  </a:tcPr>
                </a:tc>
                <a:tc>
                  <a:txBody>
                    <a:bodyPr/>
                    <a:lstStyle/>
                    <a:p>
                      <a:pPr algn="ctr"/>
                      <a:endParaRPr lang="en-US" dirty="0"/>
                    </a:p>
                  </a:txBody>
                  <a:tcPr anchor="ctr">
                    <a:noFill/>
                  </a:tcPr>
                </a:tc>
              </a:tr>
              <a:tr h="1267581">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092402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2" y="1991515"/>
            <a:ext cx="11324493" cy="954107"/>
          </a:xfrm>
          <a:prstGeom prst="rect">
            <a:avLst/>
          </a:prstGeom>
          <a:noFill/>
        </p:spPr>
        <p:txBody>
          <a:bodyPr wrap="square" rtlCol="0">
            <a:spAutoFit/>
          </a:bodyPr>
          <a:lstStyle/>
          <a:p>
            <a:r>
              <a:rPr lang="en-US" sz="2800" dirty="0" smtClean="0"/>
              <a:t>What </a:t>
            </a:r>
            <a:r>
              <a:rPr lang="en-US" sz="2800" dirty="0"/>
              <a:t>do you notice about the way a social system works to keep </a:t>
            </a:r>
            <a:r>
              <a:rPr lang="en-US" sz="2800" dirty="0" smtClean="0"/>
              <a:t>people acting </a:t>
            </a:r>
            <a:r>
              <a:rPr lang="en-US" sz="2800" dirty="0"/>
              <a:t>in certain ways?</a:t>
            </a:r>
          </a:p>
        </p:txBody>
      </p:sp>
    </p:spTree>
    <p:extLst>
      <p:ext uri="{BB962C8B-B14F-4D97-AF65-F5344CB8AC3E}">
        <p14:creationId xmlns:p14="http://schemas.microsoft.com/office/powerpoint/2010/main" val="3754819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726044"/>
            <a:ext cx="11324493" cy="3693319"/>
          </a:xfrm>
          <a:prstGeom prst="rect">
            <a:avLst/>
          </a:prstGeom>
          <a:noFill/>
        </p:spPr>
        <p:txBody>
          <a:bodyPr wrap="square" rtlCol="0">
            <a:spAutoFit/>
          </a:bodyPr>
          <a:lstStyle/>
          <a:p>
            <a:r>
              <a:rPr lang="en-US" sz="2800" b="1" dirty="0" smtClean="0"/>
              <a:t>How does patriarchy get expressed in a social system?</a:t>
            </a:r>
          </a:p>
          <a:p>
            <a:endParaRPr lang="en-US" sz="2400" b="1" dirty="0" smtClean="0"/>
          </a:p>
          <a:p>
            <a:r>
              <a:rPr lang="en-US" sz="2600" b="1" dirty="0" smtClean="0"/>
              <a:t>Where </a:t>
            </a:r>
            <a:r>
              <a:rPr lang="en-US" sz="2600" b="1" dirty="0"/>
              <a:t>do gender and sexual identity come from?</a:t>
            </a:r>
          </a:p>
          <a:p>
            <a:pPr marL="342900" indent="-342900">
              <a:buFont typeface="Wingdings" panose="05000000000000000000" pitchFamily="2" charset="2"/>
              <a:buChar char="Ø"/>
            </a:pPr>
            <a:r>
              <a:rPr lang="en-US" sz="2600" dirty="0" smtClean="0"/>
              <a:t>Some believe gender is determined </a:t>
            </a:r>
            <a:r>
              <a:rPr lang="en-US" sz="2600" dirty="0"/>
              <a:t>by our </a:t>
            </a:r>
            <a:r>
              <a:rPr lang="en-US" sz="2600" dirty="0" smtClean="0"/>
              <a:t>biology, concluding our </a:t>
            </a:r>
            <a:r>
              <a:rPr lang="en-US" sz="2600" dirty="0"/>
              <a:t>gender and sexual attraction is either male or </a:t>
            </a:r>
            <a:r>
              <a:rPr lang="en-US" sz="2600" dirty="0" smtClean="0"/>
              <a:t>female and </a:t>
            </a:r>
            <a:r>
              <a:rPr lang="en-US" sz="2600" dirty="0"/>
              <a:t>completely determined at birth</a:t>
            </a:r>
            <a:r>
              <a:rPr lang="en-US" sz="2600" dirty="0" smtClean="0"/>
              <a:t>.</a:t>
            </a:r>
          </a:p>
          <a:p>
            <a:pPr marL="342900" indent="-342900">
              <a:buFont typeface="Wingdings" panose="05000000000000000000" pitchFamily="2" charset="2"/>
              <a:buChar char="Ø"/>
            </a:pPr>
            <a:r>
              <a:rPr lang="en-US" sz="2600" dirty="0" smtClean="0"/>
              <a:t>Others believe </a:t>
            </a:r>
            <a:r>
              <a:rPr lang="en-US" sz="2600" dirty="0"/>
              <a:t>gender</a:t>
            </a:r>
            <a:r>
              <a:rPr lang="en-US" sz="2600" b="1" dirty="0" smtClean="0"/>
              <a:t> </a:t>
            </a:r>
            <a:r>
              <a:rPr lang="en-US" sz="2600" dirty="0" smtClean="0"/>
              <a:t>is a </a:t>
            </a:r>
            <a:r>
              <a:rPr lang="en-US" sz="2600" dirty="0"/>
              <a:t>completely social </a:t>
            </a:r>
            <a:r>
              <a:rPr lang="en-US" sz="2600" dirty="0" smtClean="0"/>
              <a:t>construct, pointing out in </a:t>
            </a:r>
            <a:r>
              <a:rPr lang="en-US" sz="2600" dirty="0"/>
              <a:t>our society the human body is sexualized by economic or market forces that are then socially reinforced. </a:t>
            </a:r>
            <a:endParaRPr lang="en-US" sz="2600" dirty="0" smtClean="0"/>
          </a:p>
          <a:p>
            <a:pPr marL="342900" indent="-342900">
              <a:buFont typeface="Wingdings" panose="05000000000000000000" pitchFamily="2" charset="2"/>
              <a:buChar char="Ø"/>
            </a:pPr>
            <a:r>
              <a:rPr lang="en-US" sz="2600" dirty="0" smtClean="0"/>
              <a:t>Still others believe the reality is that </a:t>
            </a:r>
            <a:r>
              <a:rPr lang="en-US" sz="2600" dirty="0"/>
              <a:t>gender</a:t>
            </a:r>
            <a:r>
              <a:rPr lang="en-US" sz="2600" b="1" dirty="0" smtClean="0"/>
              <a:t> </a:t>
            </a:r>
            <a:r>
              <a:rPr lang="en-US" sz="2600" dirty="0" smtClean="0"/>
              <a:t>is some combination </a:t>
            </a:r>
            <a:r>
              <a:rPr lang="en-US" sz="2600" dirty="0"/>
              <a:t>of the two. </a:t>
            </a:r>
            <a:endParaRPr lang="en-US" sz="2600" dirty="0" smtClean="0"/>
          </a:p>
        </p:txBody>
      </p:sp>
    </p:spTree>
    <p:extLst>
      <p:ext uri="{BB962C8B-B14F-4D97-AF65-F5344CB8AC3E}">
        <p14:creationId xmlns:p14="http://schemas.microsoft.com/office/powerpoint/2010/main" val="242193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6" name="TextBox 5"/>
          <p:cNvSpPr txBox="1"/>
          <p:nvPr/>
        </p:nvSpPr>
        <p:spPr>
          <a:xfrm>
            <a:off x="433753" y="749097"/>
            <a:ext cx="11324493" cy="769441"/>
          </a:xfrm>
          <a:prstGeom prst="rect">
            <a:avLst/>
          </a:prstGeom>
          <a:noFill/>
        </p:spPr>
        <p:txBody>
          <a:bodyPr wrap="square" rtlCol="0">
            <a:spAutoFit/>
          </a:bodyPr>
          <a:lstStyle/>
          <a:p>
            <a:r>
              <a:rPr lang="en-US" sz="4400" dirty="0" smtClean="0"/>
              <a:t>I. What Brings us Here?</a:t>
            </a:r>
            <a:endParaRPr lang="en-US" sz="4400" dirty="0"/>
          </a:p>
        </p:txBody>
      </p:sp>
      <p:sp>
        <p:nvSpPr>
          <p:cNvPr id="7" name="Rectangle 6"/>
          <p:cNvSpPr/>
          <p:nvPr/>
        </p:nvSpPr>
        <p:spPr>
          <a:xfrm>
            <a:off x="433753" y="1774396"/>
            <a:ext cx="10639060" cy="954107"/>
          </a:xfrm>
          <a:prstGeom prst="rect">
            <a:avLst/>
          </a:prstGeom>
        </p:spPr>
        <p:txBody>
          <a:bodyPr wrap="square">
            <a:spAutoFit/>
          </a:bodyPr>
          <a:lstStyle/>
          <a:p>
            <a:pPr marL="228600" indent="-2286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Why </a:t>
            </a:r>
            <a:r>
              <a:rPr lang="en-US" sz="2800" dirty="0">
                <a:latin typeface="Calibri" panose="020F0502020204030204" pitchFamily="34" charset="0"/>
                <a:cs typeface="Calibri" panose="020F0502020204030204" pitchFamily="34" charset="0"/>
              </a:rPr>
              <a:t>do I think we need to talk about the issues of women and justice?</a:t>
            </a:r>
          </a:p>
          <a:p>
            <a:pPr marL="228600" indent="-2286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Why </a:t>
            </a:r>
            <a:r>
              <a:rPr lang="en-US" sz="2800" dirty="0">
                <a:latin typeface="Calibri" panose="020F0502020204030204" pitchFamily="34" charset="0"/>
                <a:cs typeface="Calibri" panose="020F0502020204030204" pitchFamily="34" charset="0"/>
              </a:rPr>
              <a:t>did I come to this session today?</a:t>
            </a:r>
          </a:p>
        </p:txBody>
      </p:sp>
    </p:spTree>
    <p:extLst>
      <p:ext uri="{BB962C8B-B14F-4D97-AF65-F5344CB8AC3E}">
        <p14:creationId xmlns:p14="http://schemas.microsoft.com/office/powerpoint/2010/main" val="27633295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726044"/>
            <a:ext cx="11324493" cy="3662541"/>
          </a:xfrm>
          <a:prstGeom prst="rect">
            <a:avLst/>
          </a:prstGeom>
          <a:noFill/>
        </p:spPr>
        <p:txBody>
          <a:bodyPr wrap="square" rtlCol="0">
            <a:spAutoFit/>
          </a:bodyPr>
          <a:lstStyle/>
          <a:p>
            <a:r>
              <a:rPr lang="en-US" sz="2600" b="1" dirty="0" smtClean="0"/>
              <a:t>Where do gender and sexual identity come from?</a:t>
            </a:r>
          </a:p>
          <a:p>
            <a:endParaRPr lang="en-US" sz="2600" dirty="0" smtClean="0"/>
          </a:p>
          <a:p>
            <a:r>
              <a:rPr lang="en-US" sz="2600" dirty="0" smtClean="0"/>
              <a:t>These </a:t>
            </a:r>
            <a:r>
              <a:rPr lang="en-US" sz="2600" dirty="0"/>
              <a:t>definitions of gender—whatever their </a:t>
            </a:r>
            <a:r>
              <a:rPr lang="en-US" sz="2600" dirty="0" smtClean="0"/>
              <a:t>biological and </a:t>
            </a:r>
            <a:r>
              <a:rPr lang="en-US" sz="2600" dirty="0"/>
              <a:t>social combination—function to encourage and, sometimes, </a:t>
            </a:r>
            <a:r>
              <a:rPr lang="en-US" sz="2600" dirty="0" smtClean="0"/>
              <a:t>to intimidate </a:t>
            </a:r>
            <a:r>
              <a:rPr lang="en-US" sz="2600" dirty="0"/>
              <a:t>individuals into </a:t>
            </a:r>
            <a:r>
              <a:rPr lang="en-US" sz="2600" dirty="0" smtClean="0"/>
              <a:t>conforming normatively to </a:t>
            </a:r>
            <a:r>
              <a:rPr lang="en-US" sz="2600" dirty="0"/>
              <a:t>ethical </a:t>
            </a:r>
            <a:r>
              <a:rPr lang="en-US" sz="2600" dirty="0" smtClean="0"/>
              <a:t>standards of </a:t>
            </a:r>
            <a:r>
              <a:rPr lang="en-US" sz="2600" dirty="0"/>
              <a:t>gender. Given market forces and social pressure, many people </a:t>
            </a:r>
            <a:r>
              <a:rPr lang="en-US" sz="2600" dirty="0" smtClean="0"/>
              <a:t>who study </a:t>
            </a:r>
            <a:r>
              <a:rPr lang="en-US" sz="2600" dirty="0"/>
              <a:t>these matters argue that norms enforced by patriarchy are </a:t>
            </a:r>
            <a:r>
              <a:rPr lang="en-US" sz="2600" dirty="0" smtClean="0"/>
              <a:t>often unfair </a:t>
            </a:r>
            <a:r>
              <a:rPr lang="en-US" sz="2600" dirty="0"/>
              <a:t>to women and </a:t>
            </a:r>
            <a:r>
              <a:rPr lang="en-US" sz="2600" dirty="0" smtClean="0"/>
              <a:t>gender non-conforming </a:t>
            </a:r>
            <a:r>
              <a:rPr lang="en-US" sz="2600" dirty="0"/>
              <a:t>people</a:t>
            </a:r>
            <a:r>
              <a:rPr lang="en-US" sz="2800" dirty="0"/>
              <a:t>. </a:t>
            </a:r>
            <a:r>
              <a:rPr lang="en-US" sz="2400" dirty="0"/>
              <a:t>(See </a:t>
            </a:r>
            <a:r>
              <a:rPr lang="en-US" sz="2400" dirty="0" smtClean="0"/>
              <a:t>Module 3 </a:t>
            </a:r>
            <a:r>
              <a:rPr lang="en-US" sz="2400" dirty="0"/>
              <a:t>for more on this</a:t>
            </a:r>
            <a:r>
              <a:rPr lang="en-US" sz="2400" dirty="0" smtClean="0"/>
              <a:t>.)</a:t>
            </a:r>
          </a:p>
          <a:p>
            <a:endParaRPr lang="en-US" sz="2400" dirty="0"/>
          </a:p>
        </p:txBody>
      </p:sp>
    </p:spTree>
    <p:extLst>
      <p:ext uri="{BB962C8B-B14F-4D97-AF65-F5344CB8AC3E}">
        <p14:creationId xmlns:p14="http://schemas.microsoft.com/office/powerpoint/2010/main" val="1006364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556091"/>
            <a:ext cx="11324493" cy="4708981"/>
          </a:xfrm>
          <a:prstGeom prst="rect">
            <a:avLst/>
          </a:prstGeom>
          <a:noFill/>
        </p:spPr>
        <p:txBody>
          <a:bodyPr wrap="square" rtlCol="0">
            <a:spAutoFit/>
          </a:bodyPr>
          <a:lstStyle/>
          <a:p>
            <a:r>
              <a:rPr lang="en-US" sz="2600" b="1" dirty="0" smtClean="0"/>
              <a:t>What are some of the injustices faced by women?</a:t>
            </a:r>
          </a:p>
          <a:p>
            <a:endParaRPr lang="en-US" sz="1600" b="1" dirty="0" smtClean="0"/>
          </a:p>
          <a:p>
            <a:r>
              <a:rPr lang="en-US" sz="2600" dirty="0" smtClean="0"/>
              <a:t>Statistics </a:t>
            </a:r>
            <a:r>
              <a:rPr lang="en-US" sz="2600" dirty="0"/>
              <a:t>show </a:t>
            </a:r>
            <a:r>
              <a:rPr lang="en-US" sz="2600" dirty="0" smtClean="0"/>
              <a:t>women </a:t>
            </a:r>
            <a:r>
              <a:rPr lang="en-US" sz="2600" dirty="0"/>
              <a:t>experience </a:t>
            </a:r>
            <a:r>
              <a:rPr lang="en-US" sz="2600" dirty="0" smtClean="0"/>
              <a:t>injustice</a:t>
            </a:r>
            <a:r>
              <a:rPr lang="en-US" sz="2600" b="1" dirty="0" smtClean="0"/>
              <a:t> </a:t>
            </a:r>
            <a:r>
              <a:rPr lang="en-US" sz="2600" dirty="0"/>
              <a:t>as a common </a:t>
            </a:r>
            <a:r>
              <a:rPr lang="en-US" sz="2600" dirty="0" smtClean="0"/>
              <a:t>problem in </a:t>
            </a:r>
            <a:r>
              <a:rPr lang="en-US" sz="2600" dirty="0"/>
              <a:t>such arenas as the workplace, the </a:t>
            </a:r>
            <a:r>
              <a:rPr lang="en-US" sz="2600" dirty="0" smtClean="0"/>
              <a:t>family, </a:t>
            </a:r>
            <a:r>
              <a:rPr lang="en-US" sz="2600" dirty="0"/>
              <a:t>and society. </a:t>
            </a:r>
            <a:r>
              <a:rPr lang="en-US" sz="2600" i="1" dirty="0"/>
              <a:t>Economic social </a:t>
            </a:r>
            <a:r>
              <a:rPr lang="en-US" sz="2600" i="1" dirty="0" smtClean="0"/>
              <a:t>justice</a:t>
            </a:r>
            <a:r>
              <a:rPr lang="en-US" sz="2600" i="1" baseline="30000" dirty="0" smtClean="0"/>
              <a:t>4</a:t>
            </a:r>
            <a:r>
              <a:rPr lang="en-US" sz="2600" i="1" dirty="0" smtClean="0"/>
              <a:t>,</a:t>
            </a:r>
            <a:r>
              <a:rPr lang="en-US" sz="2600" dirty="0" smtClean="0"/>
              <a:t> one </a:t>
            </a:r>
            <a:r>
              <a:rPr lang="en-US" sz="2600" dirty="0"/>
              <a:t>crucial form of </a:t>
            </a:r>
            <a:r>
              <a:rPr lang="en-US" sz="2600" dirty="0" smtClean="0"/>
              <a:t>justice, is </a:t>
            </a:r>
            <a:r>
              <a:rPr lang="en-US" sz="2600" dirty="0"/>
              <a:t>concerned with the </a:t>
            </a:r>
            <a:r>
              <a:rPr lang="en-US" sz="2600" dirty="0" smtClean="0"/>
              <a:t>problem of </a:t>
            </a:r>
            <a:r>
              <a:rPr lang="en-US" sz="2600" dirty="0"/>
              <a:t>how society equitably distributes economic and social goods </a:t>
            </a:r>
            <a:r>
              <a:rPr lang="en-US" sz="2600" dirty="0" smtClean="0"/>
              <a:t>and burdens</a:t>
            </a:r>
            <a:r>
              <a:rPr lang="en-US" sz="2600" dirty="0"/>
              <a:t>. Many see a connection between the root problem of </a:t>
            </a:r>
            <a:r>
              <a:rPr lang="en-US" sz="2600" dirty="0" smtClean="0"/>
              <a:t>patriarchy and </a:t>
            </a:r>
            <a:r>
              <a:rPr lang="en-US" sz="2600" dirty="0"/>
              <a:t>the inequitable distribution of income and wealth experienced </a:t>
            </a:r>
            <a:r>
              <a:rPr lang="en-US" sz="2600" dirty="0" smtClean="0"/>
              <a:t>by women</a:t>
            </a:r>
            <a:r>
              <a:rPr lang="en-US" sz="2600" dirty="0"/>
              <a:t>. Other forms of injustice connected to patriarchy include </a:t>
            </a:r>
            <a:r>
              <a:rPr lang="en-US" sz="2600" i="1" dirty="0" smtClean="0"/>
              <a:t>gender-based discrimination</a:t>
            </a:r>
            <a:r>
              <a:rPr lang="en-US" sz="2600" i="1" dirty="0"/>
              <a:t>, </a:t>
            </a:r>
            <a:r>
              <a:rPr lang="en-US" sz="2600" i="1" dirty="0" smtClean="0"/>
              <a:t>objectification, </a:t>
            </a:r>
            <a:r>
              <a:rPr lang="en-US" sz="2600" i="1" dirty="0"/>
              <a:t>and stereotyping</a:t>
            </a:r>
            <a:r>
              <a:rPr lang="en-US" sz="2600" dirty="0"/>
              <a:t>. Many </a:t>
            </a:r>
            <a:r>
              <a:rPr lang="en-US" sz="2600" dirty="0" smtClean="0"/>
              <a:t>people also </a:t>
            </a:r>
            <a:r>
              <a:rPr lang="en-US" sz="2600" dirty="0"/>
              <a:t>believe </a:t>
            </a:r>
            <a:r>
              <a:rPr lang="en-US" sz="2600" dirty="0" smtClean="0"/>
              <a:t>patriarchy </a:t>
            </a:r>
            <a:r>
              <a:rPr lang="en-US" sz="2600" dirty="0"/>
              <a:t>in our society is associated with the loss </a:t>
            </a:r>
            <a:r>
              <a:rPr lang="en-US" sz="2600" dirty="0" smtClean="0"/>
              <a:t>of reproductive </a:t>
            </a:r>
            <a:r>
              <a:rPr lang="en-US" sz="2600" dirty="0"/>
              <a:t>freedom, gender-based violence, or language practices</a:t>
            </a:r>
            <a:r>
              <a:rPr lang="en-US" sz="2400" dirty="0" smtClean="0"/>
              <a:t>. (</a:t>
            </a:r>
            <a:r>
              <a:rPr lang="en-US" sz="2400" dirty="0"/>
              <a:t>See Modules 3-6 in this study for more on some of these</a:t>
            </a:r>
            <a:r>
              <a:rPr lang="en-US" sz="2400" dirty="0" smtClean="0"/>
              <a:t>.) </a:t>
            </a:r>
            <a:endParaRPr lang="en-US" sz="2800" dirty="0"/>
          </a:p>
        </p:txBody>
      </p:sp>
    </p:spTree>
    <p:extLst>
      <p:ext uri="{BB962C8B-B14F-4D97-AF65-F5344CB8AC3E}">
        <p14:creationId xmlns:p14="http://schemas.microsoft.com/office/powerpoint/2010/main" val="2737602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726044"/>
            <a:ext cx="11324493" cy="4093428"/>
          </a:xfrm>
          <a:prstGeom prst="rect">
            <a:avLst/>
          </a:prstGeom>
          <a:noFill/>
        </p:spPr>
        <p:txBody>
          <a:bodyPr wrap="square" rtlCol="0">
            <a:spAutoFit/>
          </a:bodyPr>
          <a:lstStyle/>
          <a:p>
            <a:r>
              <a:rPr lang="en-US" sz="2600" b="1" dirty="0" smtClean="0"/>
              <a:t>In what ways has the church perpetuated the sin of sexism and </a:t>
            </a:r>
            <a:r>
              <a:rPr lang="en-US" sz="2600" b="1" dirty="0"/>
              <a:t>legitimated</a:t>
            </a:r>
            <a:r>
              <a:rPr lang="en-US" sz="2600" b="1" dirty="0" smtClean="0"/>
              <a:t> patriarchy?</a:t>
            </a:r>
          </a:p>
          <a:p>
            <a:endParaRPr lang="en-US" sz="2600" dirty="0" smtClean="0"/>
          </a:p>
          <a:p>
            <a:pPr marL="342900" indent="-342900">
              <a:buSzPct val="100000"/>
              <a:buFont typeface="Arial" panose="020B0604020202020204" pitchFamily="34" charset="0"/>
              <a:buChar char="•"/>
            </a:pPr>
            <a:r>
              <a:rPr lang="en-US" sz="2600" dirty="0" smtClean="0"/>
              <a:t>The </a:t>
            </a:r>
            <a:r>
              <a:rPr lang="en-US" sz="2600" dirty="0"/>
              <a:t>church is not exempt from the distorted power structure promoted </a:t>
            </a:r>
            <a:r>
              <a:rPr lang="en-US" sz="2600" dirty="0" smtClean="0"/>
              <a:t>by patriarchy</a:t>
            </a:r>
            <a:r>
              <a:rPr lang="en-US" sz="2600" dirty="0"/>
              <a:t>. </a:t>
            </a:r>
            <a:r>
              <a:rPr lang="en-US" sz="2600" dirty="0" smtClean="0"/>
              <a:t>Many </a:t>
            </a:r>
            <a:r>
              <a:rPr lang="en-US" sz="2600" dirty="0"/>
              <a:t>people point out how the church has also been </a:t>
            </a:r>
            <a:r>
              <a:rPr lang="en-US" sz="2600" dirty="0" smtClean="0"/>
              <a:t>responsible for </a:t>
            </a:r>
            <a:r>
              <a:rPr lang="en-US" sz="2600" dirty="0"/>
              <a:t>sexist attitudes, as evident in debates on women’s ordination. </a:t>
            </a:r>
            <a:endParaRPr lang="en-US" sz="2600" dirty="0" smtClean="0"/>
          </a:p>
          <a:p>
            <a:pPr marL="342900" indent="-342900">
              <a:buSzPct val="100000"/>
              <a:buFont typeface="Arial" panose="020B0604020202020204" pitchFamily="34" charset="0"/>
              <a:buChar char="•"/>
            </a:pPr>
            <a:r>
              <a:rPr lang="en-US" sz="2600" dirty="0" smtClean="0"/>
              <a:t>It </a:t>
            </a:r>
            <a:r>
              <a:rPr lang="en-US" sz="2600" dirty="0"/>
              <a:t>is </a:t>
            </a:r>
            <a:r>
              <a:rPr lang="en-US" sz="2600" dirty="0" smtClean="0"/>
              <a:t>clear that </a:t>
            </a:r>
            <a:r>
              <a:rPr lang="en-US" sz="2600" dirty="0"/>
              <a:t>the cultural systems of biblical times were highly patriarchal and </a:t>
            </a:r>
            <a:r>
              <a:rPr lang="en-US" sz="2600" dirty="0" smtClean="0"/>
              <a:t>those cultural </a:t>
            </a:r>
            <a:r>
              <a:rPr lang="en-US" sz="2600" dirty="0"/>
              <a:t>aspects infected the teachings of the church. </a:t>
            </a:r>
            <a:endParaRPr lang="en-US" sz="2600" dirty="0" smtClean="0"/>
          </a:p>
          <a:p>
            <a:pPr marL="342900" indent="-342900">
              <a:buSzPct val="100000"/>
              <a:buFont typeface="Arial" panose="020B0604020202020204" pitchFamily="34" charset="0"/>
              <a:buChar char="•"/>
            </a:pPr>
            <a:r>
              <a:rPr lang="en-US" sz="2600" dirty="0" smtClean="0"/>
              <a:t>The </a:t>
            </a:r>
            <a:r>
              <a:rPr lang="en-US" sz="2600" dirty="0"/>
              <a:t>suppression </a:t>
            </a:r>
            <a:r>
              <a:rPr lang="en-US" sz="2600" dirty="0" smtClean="0"/>
              <a:t>of women </a:t>
            </a:r>
            <a:r>
              <a:rPr lang="en-US" sz="2600" dirty="0"/>
              <a:t>in the church often relies on particular interpretations of the Bible </a:t>
            </a:r>
            <a:r>
              <a:rPr lang="en-US" sz="2600" dirty="0" smtClean="0"/>
              <a:t>and on </a:t>
            </a:r>
            <a:r>
              <a:rPr lang="en-US" sz="2600" dirty="0"/>
              <a:t>some of the theology of the early church</a:t>
            </a:r>
            <a:r>
              <a:rPr lang="en-US" sz="2600" dirty="0" smtClean="0"/>
              <a:t>.</a:t>
            </a:r>
            <a:endParaRPr lang="en-US" sz="2600" dirty="0"/>
          </a:p>
        </p:txBody>
      </p:sp>
    </p:spTree>
    <p:extLst>
      <p:ext uri="{BB962C8B-B14F-4D97-AF65-F5344CB8AC3E}">
        <p14:creationId xmlns:p14="http://schemas.microsoft.com/office/powerpoint/2010/main" val="2307684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 What are the Problems Women Confront?</a:t>
            </a:r>
          </a:p>
        </p:txBody>
      </p:sp>
      <p:sp>
        <p:nvSpPr>
          <p:cNvPr id="5" name="TextBox 4"/>
          <p:cNvSpPr txBox="1"/>
          <p:nvPr/>
        </p:nvSpPr>
        <p:spPr>
          <a:xfrm>
            <a:off x="433753" y="1897494"/>
            <a:ext cx="11324493" cy="3293209"/>
          </a:xfrm>
          <a:prstGeom prst="rect">
            <a:avLst/>
          </a:prstGeom>
          <a:noFill/>
        </p:spPr>
        <p:txBody>
          <a:bodyPr wrap="square" rtlCol="0">
            <a:spAutoFit/>
          </a:bodyPr>
          <a:lstStyle/>
          <a:p>
            <a:pPr marL="342900" indent="-342900">
              <a:buFont typeface="Arial" panose="020B0604020202020204" pitchFamily="34" charset="0"/>
              <a:buChar char="•"/>
            </a:pPr>
            <a:r>
              <a:rPr lang="en-US" sz="2600" dirty="0" smtClean="0"/>
              <a:t>Even </a:t>
            </a:r>
            <a:r>
              <a:rPr lang="en-US" sz="2600" dirty="0"/>
              <a:t>though Scripture makes it clear </a:t>
            </a:r>
            <a:r>
              <a:rPr lang="en-US" sz="2600" dirty="0" smtClean="0"/>
              <a:t>God </a:t>
            </a:r>
            <a:r>
              <a:rPr lang="en-US" sz="2600" dirty="0"/>
              <a:t>does not </a:t>
            </a:r>
            <a:r>
              <a:rPr lang="en-US" sz="2600" dirty="0" smtClean="0"/>
              <a:t>have sex </a:t>
            </a:r>
            <a:r>
              <a:rPr lang="en-US" sz="2600" dirty="0"/>
              <a:t>or gender, </a:t>
            </a:r>
            <a:r>
              <a:rPr lang="en-US" sz="2600" dirty="0" smtClean="0"/>
              <a:t>(that </a:t>
            </a:r>
            <a:r>
              <a:rPr lang="en-US" sz="2600" dirty="0"/>
              <a:t>is, is not male or </a:t>
            </a:r>
            <a:r>
              <a:rPr lang="en-US" sz="2600" dirty="0" smtClean="0"/>
              <a:t>female), </a:t>
            </a:r>
            <a:r>
              <a:rPr lang="en-US" sz="2600" dirty="0"/>
              <a:t>the church has had a </a:t>
            </a:r>
            <a:r>
              <a:rPr lang="en-US" sz="2600" dirty="0" smtClean="0"/>
              <a:t>male-centered theology</a:t>
            </a:r>
            <a:r>
              <a:rPr lang="en-US" sz="2600" dirty="0"/>
              <a:t>. This theology emphasizes an image and symbol of God </a:t>
            </a:r>
            <a:r>
              <a:rPr lang="en-US" sz="2600" dirty="0" smtClean="0"/>
              <a:t>as male </a:t>
            </a:r>
            <a:r>
              <a:rPr lang="en-US" sz="2600" dirty="0"/>
              <a:t>and rarely appeals to the female metaphors in the Bible. </a:t>
            </a:r>
            <a:endParaRPr lang="en-US" sz="2600" dirty="0" smtClean="0"/>
          </a:p>
          <a:p>
            <a:pPr marL="342900" indent="-342900">
              <a:buFont typeface="Arial" panose="020B0604020202020204" pitchFamily="34" charset="0"/>
              <a:buChar char="•"/>
            </a:pPr>
            <a:r>
              <a:rPr lang="en-US" sz="2600" dirty="0" smtClean="0"/>
              <a:t>Patriarchal </a:t>
            </a:r>
            <a:r>
              <a:rPr lang="en-US" sz="2600" dirty="0"/>
              <a:t>doctrines of God as male emphasize power, dominion and hierarchy</a:t>
            </a:r>
            <a:r>
              <a:rPr lang="en-US" sz="2600" dirty="0" smtClean="0"/>
              <a:t>. </a:t>
            </a:r>
          </a:p>
          <a:p>
            <a:pPr marL="342900" indent="-342900">
              <a:buFont typeface="Arial" panose="020B0604020202020204" pitchFamily="34" charset="0"/>
              <a:buChar char="•"/>
            </a:pPr>
            <a:r>
              <a:rPr lang="en-US" sz="2600" dirty="0" smtClean="0"/>
              <a:t>Many </a:t>
            </a:r>
            <a:r>
              <a:rPr lang="en-US" sz="2600" dirty="0"/>
              <a:t>people believe these feed into practices and structures in the </a:t>
            </a:r>
            <a:r>
              <a:rPr lang="en-US" sz="2600" dirty="0" smtClean="0"/>
              <a:t>church that </a:t>
            </a:r>
            <a:r>
              <a:rPr lang="en-US" sz="2600" dirty="0"/>
              <a:t>support and reinforce racism, sexism, poverty and fears about gays</a:t>
            </a:r>
            <a:r>
              <a:rPr lang="en-US" sz="2600" dirty="0" smtClean="0"/>
              <a:t>, transgendered </a:t>
            </a:r>
            <a:r>
              <a:rPr lang="en-US" sz="2600" dirty="0"/>
              <a:t>people and others. </a:t>
            </a:r>
            <a:r>
              <a:rPr lang="en-US" sz="2400" dirty="0"/>
              <a:t>(See Modules 6 and 7 for more on this.)</a:t>
            </a:r>
          </a:p>
        </p:txBody>
      </p:sp>
    </p:spTree>
    <p:extLst>
      <p:ext uri="{BB962C8B-B14F-4D97-AF65-F5344CB8AC3E}">
        <p14:creationId xmlns:p14="http://schemas.microsoft.com/office/powerpoint/2010/main" val="39700904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II. How are These Problems Related to Justice?</a:t>
            </a:r>
            <a:endParaRPr lang="en-US" sz="4400" dirty="0"/>
          </a:p>
        </p:txBody>
      </p:sp>
      <p:sp>
        <p:nvSpPr>
          <p:cNvPr id="5" name="TextBox 4"/>
          <p:cNvSpPr txBox="1"/>
          <p:nvPr/>
        </p:nvSpPr>
        <p:spPr>
          <a:xfrm>
            <a:off x="433753" y="1726044"/>
            <a:ext cx="11324493" cy="4339650"/>
          </a:xfrm>
          <a:prstGeom prst="rect">
            <a:avLst/>
          </a:prstGeom>
          <a:noFill/>
        </p:spPr>
        <p:txBody>
          <a:bodyPr wrap="square" rtlCol="0">
            <a:spAutoFit/>
          </a:bodyPr>
          <a:lstStyle/>
          <a:p>
            <a:r>
              <a:rPr lang="en-US" sz="2800" b="1" dirty="0"/>
              <a:t>Does justice matter?</a:t>
            </a:r>
          </a:p>
          <a:p>
            <a:endParaRPr lang="en-US" sz="2000" dirty="0" smtClean="0"/>
          </a:p>
          <a:p>
            <a:r>
              <a:rPr lang="en-US" sz="2600" dirty="0" smtClean="0"/>
              <a:t>Justice </a:t>
            </a:r>
            <a:r>
              <a:rPr lang="en-US" sz="2600" dirty="0"/>
              <a:t>is one of the most important biblical values in the Old Testament</a:t>
            </a:r>
            <a:r>
              <a:rPr lang="en-US" sz="2600" dirty="0" smtClean="0"/>
              <a:t>, referenced </a:t>
            </a:r>
            <a:r>
              <a:rPr lang="en-US" sz="2600" dirty="0"/>
              <a:t>over 200 times! </a:t>
            </a:r>
            <a:endParaRPr lang="en-US" sz="2600" dirty="0" smtClean="0"/>
          </a:p>
          <a:p>
            <a:pPr marL="342900" indent="-342900">
              <a:buFont typeface="Arial" panose="020B0604020202020204" pitchFamily="34" charset="0"/>
              <a:buChar char="•"/>
            </a:pPr>
            <a:r>
              <a:rPr lang="en-US" sz="2600" dirty="0" smtClean="0"/>
              <a:t>The </a:t>
            </a:r>
            <a:r>
              <a:rPr lang="en-US" sz="2600" dirty="0"/>
              <a:t>prophet Amos, whom we read at </a:t>
            </a:r>
            <a:r>
              <a:rPr lang="en-US" sz="2600" dirty="0" smtClean="0"/>
              <a:t>the beginning </a:t>
            </a:r>
            <a:r>
              <a:rPr lang="en-US" sz="2600" dirty="0"/>
              <a:t>of this module, saw justice as an important ideal for the faithful</a:t>
            </a:r>
            <a:r>
              <a:rPr lang="en-US" sz="2600" dirty="0" smtClean="0"/>
              <a:t>. </a:t>
            </a:r>
          </a:p>
          <a:p>
            <a:pPr marL="342900" indent="-342900">
              <a:buFont typeface="Arial" panose="020B0604020202020204" pitchFamily="34" charset="0"/>
              <a:buChar char="•"/>
            </a:pPr>
            <a:r>
              <a:rPr lang="en-US" sz="2600" dirty="0" smtClean="0"/>
              <a:t>In </a:t>
            </a:r>
            <a:r>
              <a:rPr lang="en-US" sz="2600" dirty="0"/>
              <a:t>the New Testament, the Greek word for justice appears more than </a:t>
            </a:r>
            <a:r>
              <a:rPr lang="en-US" sz="2600" dirty="0" smtClean="0"/>
              <a:t>90 times</a:t>
            </a:r>
            <a:r>
              <a:rPr lang="en-US" sz="2600" dirty="0"/>
              <a:t>. </a:t>
            </a:r>
            <a:endParaRPr lang="en-US" sz="2600" dirty="0" smtClean="0"/>
          </a:p>
          <a:p>
            <a:pPr marL="342900" indent="-342900">
              <a:buFont typeface="Arial" panose="020B0604020202020204" pitchFamily="34" charset="0"/>
              <a:buChar char="•"/>
            </a:pPr>
            <a:r>
              <a:rPr lang="en-US" sz="2600" dirty="0" smtClean="0"/>
              <a:t>Christian </a:t>
            </a:r>
            <a:r>
              <a:rPr lang="en-US" sz="2600" dirty="0"/>
              <a:t>theology, many other </a:t>
            </a:r>
            <a:r>
              <a:rPr lang="en-US" sz="2600" dirty="0" smtClean="0"/>
              <a:t>religions, </a:t>
            </a:r>
            <a:r>
              <a:rPr lang="en-US" sz="2600" dirty="0"/>
              <a:t>and most secular </a:t>
            </a:r>
            <a:r>
              <a:rPr lang="en-US" sz="2600" dirty="0" smtClean="0"/>
              <a:t>thinking consider </a:t>
            </a:r>
            <a:r>
              <a:rPr lang="en-US" sz="2600" dirty="0"/>
              <a:t>justice necessary for the healthy operation of any human society</a:t>
            </a:r>
            <a:r>
              <a:rPr lang="en-US" sz="2600" dirty="0" smtClean="0"/>
              <a:t>.</a:t>
            </a:r>
          </a:p>
          <a:p>
            <a:endParaRPr lang="en-US" sz="2000" dirty="0" smtClean="0"/>
          </a:p>
          <a:p>
            <a:r>
              <a:rPr lang="en-US" sz="2600" b="1" i="1" dirty="0" smtClean="0"/>
              <a:t>Justice </a:t>
            </a:r>
            <a:r>
              <a:rPr lang="en-US" sz="2600" b="1" i="1" dirty="0"/>
              <a:t>matters!</a:t>
            </a:r>
          </a:p>
        </p:txBody>
      </p:sp>
    </p:spTree>
    <p:extLst>
      <p:ext uri="{BB962C8B-B14F-4D97-AF65-F5344CB8AC3E}">
        <p14:creationId xmlns:p14="http://schemas.microsoft.com/office/powerpoint/2010/main" val="4131354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II</a:t>
            </a:r>
            <a:r>
              <a:rPr lang="en-US" sz="4400" dirty="0"/>
              <a:t>. How are These Problems Related to Justice?</a:t>
            </a:r>
          </a:p>
        </p:txBody>
      </p:sp>
      <p:sp>
        <p:nvSpPr>
          <p:cNvPr id="5" name="TextBox 4"/>
          <p:cNvSpPr txBox="1"/>
          <p:nvPr/>
        </p:nvSpPr>
        <p:spPr>
          <a:xfrm>
            <a:off x="433753" y="1726044"/>
            <a:ext cx="11324493" cy="4493538"/>
          </a:xfrm>
          <a:prstGeom prst="rect">
            <a:avLst/>
          </a:prstGeom>
          <a:noFill/>
        </p:spPr>
        <p:txBody>
          <a:bodyPr wrap="square" rtlCol="0">
            <a:spAutoFit/>
          </a:bodyPr>
          <a:lstStyle/>
          <a:p>
            <a:r>
              <a:rPr lang="en-US" sz="2800" b="1" dirty="0"/>
              <a:t>What are the characteristics of justice?</a:t>
            </a:r>
          </a:p>
          <a:p>
            <a:endParaRPr lang="en-US" dirty="0" smtClean="0"/>
          </a:p>
          <a:p>
            <a:r>
              <a:rPr lang="en-US" sz="2600" dirty="0" smtClean="0"/>
              <a:t>For </a:t>
            </a:r>
            <a:r>
              <a:rPr lang="en-US" sz="2600" dirty="0"/>
              <a:t>the purpose of this study, we will define justice as an underlying </a:t>
            </a:r>
            <a:r>
              <a:rPr lang="en-US" sz="2600" dirty="0" smtClean="0"/>
              <a:t>sense of </a:t>
            </a:r>
            <a:r>
              <a:rPr lang="en-US" sz="2600" dirty="0"/>
              <a:t>fairness, right treatment and reciprocity</a:t>
            </a:r>
            <a:r>
              <a:rPr lang="en-US" sz="2600" dirty="0" smtClean="0"/>
              <a:t>. </a:t>
            </a:r>
          </a:p>
          <a:p>
            <a:r>
              <a:rPr lang="en-US" sz="2600" dirty="0" smtClean="0"/>
              <a:t>Previous </a:t>
            </a:r>
            <a:r>
              <a:rPr lang="en-US" sz="2600" dirty="0"/>
              <a:t>ELCA social statements identified four guiding </a:t>
            </a:r>
            <a:r>
              <a:rPr lang="en-US" sz="2600" dirty="0" smtClean="0"/>
              <a:t>principles concerning </a:t>
            </a:r>
            <a:r>
              <a:rPr lang="en-US" sz="2600" dirty="0"/>
              <a:t>justice: We will use these to guide our discussion of </a:t>
            </a:r>
            <a:r>
              <a:rPr lang="en-US" sz="2600" dirty="0" smtClean="0"/>
              <a:t>social justice </a:t>
            </a:r>
            <a:r>
              <a:rPr lang="en-US" sz="2600" dirty="0"/>
              <a:t>for women. </a:t>
            </a:r>
            <a:endParaRPr lang="en-US" sz="2600" dirty="0" smtClean="0"/>
          </a:p>
          <a:p>
            <a:pPr marL="342900" indent="-342900">
              <a:buFont typeface="Courier New" panose="02070309020205020404" pitchFamily="49" charset="0"/>
              <a:buChar char="o"/>
            </a:pPr>
            <a:r>
              <a:rPr lang="en-US" sz="2600" b="1" dirty="0" smtClean="0"/>
              <a:t>sufficiency</a:t>
            </a:r>
            <a:r>
              <a:rPr lang="en-US" sz="2600" b="1" dirty="0"/>
              <a:t>: </a:t>
            </a:r>
            <a:r>
              <a:rPr lang="en-US" sz="2600" dirty="0"/>
              <a:t>meeting the basic needs of all people</a:t>
            </a:r>
          </a:p>
          <a:p>
            <a:pPr marL="342900" indent="-342900">
              <a:buFont typeface="Courier New" panose="02070309020205020404" pitchFamily="49" charset="0"/>
              <a:buChar char="o"/>
            </a:pPr>
            <a:r>
              <a:rPr lang="en-US" sz="2600" b="1" dirty="0"/>
              <a:t>sustainability: </a:t>
            </a:r>
            <a:r>
              <a:rPr lang="en-US" sz="2600" dirty="0"/>
              <a:t>maintaining an acceptable quality of life for all generations</a:t>
            </a:r>
          </a:p>
          <a:p>
            <a:pPr marL="342900" indent="-342900">
              <a:buFont typeface="Courier New" panose="02070309020205020404" pitchFamily="49" charset="0"/>
              <a:buChar char="o"/>
            </a:pPr>
            <a:r>
              <a:rPr lang="en-US" sz="2600" b="1" dirty="0"/>
              <a:t>solidarity: </a:t>
            </a:r>
            <a:r>
              <a:rPr lang="en-US" sz="2600" dirty="0"/>
              <a:t>the interdependence of all of creation</a:t>
            </a:r>
          </a:p>
          <a:p>
            <a:pPr marL="342900" indent="-342900">
              <a:buFont typeface="Courier New" panose="02070309020205020404" pitchFamily="49" charset="0"/>
              <a:buChar char="o"/>
            </a:pPr>
            <a:r>
              <a:rPr lang="en-US" sz="2600" b="1" dirty="0"/>
              <a:t>participation: </a:t>
            </a:r>
            <a:r>
              <a:rPr lang="en-US" sz="2600" dirty="0"/>
              <a:t>the right of all people to have a voice regarding </a:t>
            </a:r>
            <a:r>
              <a:rPr lang="en-US" sz="2600" dirty="0" smtClean="0"/>
              <a:t>activities and </a:t>
            </a:r>
            <a:r>
              <a:rPr lang="en-US" sz="2600" dirty="0"/>
              <a:t>decisions that affect their </a:t>
            </a:r>
            <a:r>
              <a:rPr lang="en-US" sz="2600" dirty="0" smtClean="0"/>
              <a:t>lives</a:t>
            </a:r>
            <a:endParaRPr lang="en-US" sz="2600" dirty="0"/>
          </a:p>
        </p:txBody>
      </p:sp>
    </p:spTree>
    <p:extLst>
      <p:ext uri="{BB962C8B-B14F-4D97-AF65-F5344CB8AC3E}">
        <p14:creationId xmlns:p14="http://schemas.microsoft.com/office/powerpoint/2010/main" val="2942054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72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are These Problems Related to Justice?</a:t>
            </a:r>
          </a:p>
        </p:txBody>
      </p:sp>
      <p:sp>
        <p:nvSpPr>
          <p:cNvPr id="5" name="TextBox 4"/>
          <p:cNvSpPr txBox="1"/>
          <p:nvPr/>
        </p:nvSpPr>
        <p:spPr>
          <a:xfrm>
            <a:off x="433753" y="1613913"/>
            <a:ext cx="11324493" cy="4062651"/>
          </a:xfrm>
          <a:prstGeom prst="rect">
            <a:avLst/>
          </a:prstGeom>
          <a:noFill/>
        </p:spPr>
        <p:txBody>
          <a:bodyPr wrap="square" rtlCol="0">
            <a:spAutoFit/>
          </a:bodyPr>
          <a:lstStyle/>
          <a:p>
            <a:r>
              <a:rPr lang="en-US" sz="2800" b="1" dirty="0" smtClean="0"/>
              <a:t>How are we to deal with injustice?</a:t>
            </a:r>
          </a:p>
          <a:p>
            <a:endParaRPr lang="en-US" sz="2400" dirty="0" smtClean="0"/>
          </a:p>
          <a:p>
            <a:r>
              <a:rPr lang="en-US" sz="2600" dirty="0" smtClean="0"/>
              <a:t>Christians </a:t>
            </a:r>
            <a:r>
              <a:rPr lang="en-US" sz="2600" dirty="0"/>
              <a:t>believe God is at work in society to bring greater justice, and we are called to be God’s hands in doing the same. </a:t>
            </a:r>
            <a:endParaRPr lang="en-US" sz="2600" dirty="0" smtClean="0"/>
          </a:p>
          <a:p>
            <a:endParaRPr lang="en-US" sz="2600" dirty="0"/>
          </a:p>
          <a:p>
            <a:r>
              <a:rPr lang="en-US" sz="2600" dirty="0" smtClean="0"/>
              <a:t>While full justice may not be possible because of sin, the principles of sufficiency, sustainability, solidarity, and participation insist there should be a common concern for justice. Sin is the ultimate problem and can lead to despair, but we serve a God of promise and justice.</a:t>
            </a:r>
          </a:p>
          <a:p>
            <a:endParaRPr lang="en-US" sz="2400" dirty="0" smtClean="0"/>
          </a:p>
        </p:txBody>
      </p:sp>
    </p:spTree>
    <p:extLst>
      <p:ext uri="{BB962C8B-B14F-4D97-AF65-F5344CB8AC3E}">
        <p14:creationId xmlns:p14="http://schemas.microsoft.com/office/powerpoint/2010/main" val="77983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III. A God of Promise</a:t>
            </a:r>
            <a:endParaRPr lang="en-US" sz="4400" dirty="0"/>
          </a:p>
        </p:txBody>
      </p:sp>
      <p:sp>
        <p:nvSpPr>
          <p:cNvPr id="5" name="TextBox 4"/>
          <p:cNvSpPr txBox="1"/>
          <p:nvPr/>
        </p:nvSpPr>
        <p:spPr>
          <a:xfrm>
            <a:off x="433753" y="1613913"/>
            <a:ext cx="11324493" cy="3539430"/>
          </a:xfrm>
          <a:prstGeom prst="rect">
            <a:avLst/>
          </a:prstGeom>
          <a:noFill/>
        </p:spPr>
        <p:txBody>
          <a:bodyPr wrap="square" rtlCol="0">
            <a:spAutoFit/>
          </a:bodyPr>
          <a:lstStyle/>
          <a:p>
            <a:r>
              <a:rPr lang="en-US" sz="2800" dirty="0" smtClean="0"/>
              <a:t>While </a:t>
            </a:r>
            <a:r>
              <a:rPr lang="en-US" sz="2800" dirty="0"/>
              <a:t>the church’s past teaching contributes to today’s problems, </a:t>
            </a:r>
            <a:r>
              <a:rPr lang="en-US" sz="2800" dirty="0" smtClean="0"/>
              <a:t>it also </a:t>
            </a:r>
            <a:r>
              <a:rPr lang="en-US" sz="2800" dirty="0"/>
              <a:t>contains resources to draw upon. A </a:t>
            </a:r>
            <a:r>
              <a:rPr lang="en-US" sz="2800" i="1" dirty="0"/>
              <a:t>Lutheran theology grounded </a:t>
            </a:r>
            <a:r>
              <a:rPr lang="en-US" sz="2800" i="1" dirty="0" smtClean="0"/>
              <a:t>in hope </a:t>
            </a:r>
            <a:r>
              <a:rPr lang="en-US" sz="2800" dirty="0"/>
              <a:t>is a key example. </a:t>
            </a:r>
            <a:endParaRPr lang="en-US" sz="2800" dirty="0" smtClean="0"/>
          </a:p>
          <a:p>
            <a:endParaRPr lang="en-US" sz="2800" dirty="0"/>
          </a:p>
          <a:p>
            <a:r>
              <a:rPr lang="en-US" sz="2800" dirty="0" smtClean="0"/>
              <a:t>We </a:t>
            </a:r>
            <a:r>
              <a:rPr lang="en-US" sz="2800" dirty="0"/>
              <a:t>will examine five components of this </a:t>
            </a:r>
            <a:r>
              <a:rPr lang="en-US" sz="2800" dirty="0" smtClean="0"/>
              <a:t>Lutheran theology </a:t>
            </a:r>
            <a:r>
              <a:rPr lang="en-US" sz="2800" dirty="0"/>
              <a:t>of hope that can empower us to respond to the suffering </a:t>
            </a:r>
            <a:r>
              <a:rPr lang="en-US" sz="2800" dirty="0" smtClean="0"/>
              <a:t>of all </a:t>
            </a:r>
            <a:r>
              <a:rPr lang="en-US" sz="2800" dirty="0"/>
              <a:t>people. All five of these components are prophetic declarations </a:t>
            </a:r>
            <a:r>
              <a:rPr lang="en-US" sz="2800" dirty="0" smtClean="0"/>
              <a:t>of solidarity </a:t>
            </a:r>
            <a:r>
              <a:rPr lang="en-US" sz="2800" dirty="0"/>
              <a:t>and community to strive toward a common good</a:t>
            </a:r>
            <a:r>
              <a:rPr lang="en-US" sz="2800" dirty="0" smtClean="0"/>
              <a:t>.</a:t>
            </a:r>
            <a:r>
              <a:rPr lang="en-US" sz="2400" dirty="0"/>
              <a:t> </a:t>
            </a:r>
          </a:p>
        </p:txBody>
      </p:sp>
    </p:spTree>
    <p:extLst>
      <p:ext uri="{BB962C8B-B14F-4D97-AF65-F5344CB8AC3E}">
        <p14:creationId xmlns:p14="http://schemas.microsoft.com/office/powerpoint/2010/main" val="13505437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III. A God of Promise</a:t>
            </a:r>
          </a:p>
        </p:txBody>
      </p:sp>
      <p:sp>
        <p:nvSpPr>
          <p:cNvPr id="5" name="TextBox 4"/>
          <p:cNvSpPr txBox="1"/>
          <p:nvPr/>
        </p:nvSpPr>
        <p:spPr>
          <a:xfrm>
            <a:off x="433753" y="1613913"/>
            <a:ext cx="11324493" cy="4278094"/>
          </a:xfrm>
          <a:prstGeom prst="rect">
            <a:avLst/>
          </a:prstGeom>
          <a:noFill/>
        </p:spPr>
        <p:txBody>
          <a:bodyPr wrap="square" rtlCol="0">
            <a:spAutoFit/>
          </a:bodyPr>
          <a:lstStyle/>
          <a:p>
            <a:r>
              <a:rPr lang="en-US" sz="2800" dirty="0" smtClean="0"/>
              <a:t>The five components are:</a:t>
            </a:r>
          </a:p>
          <a:p>
            <a:pPr marL="457200" indent="-457200">
              <a:buFont typeface="+mj-lt"/>
              <a:buAutoNum type="arabicPeriod"/>
            </a:pPr>
            <a:r>
              <a:rPr lang="en-US" sz="2400" dirty="0" smtClean="0"/>
              <a:t>A theology grounded in hope </a:t>
            </a:r>
            <a:r>
              <a:rPr lang="en-US" sz="2400" i="1" dirty="0" smtClean="0"/>
              <a:t>relies </a:t>
            </a:r>
            <a:r>
              <a:rPr lang="en-US" sz="2400" i="1" dirty="0"/>
              <a:t>on </a:t>
            </a:r>
            <a:r>
              <a:rPr lang="en-US" sz="2400" i="1" dirty="0" smtClean="0"/>
              <a:t>the promises of God</a:t>
            </a:r>
          </a:p>
          <a:p>
            <a:pPr marL="457200" indent="-457200">
              <a:buFont typeface="+mj-lt"/>
              <a:buAutoNum type="arabicPeriod"/>
            </a:pPr>
            <a:r>
              <a:rPr lang="en-US" sz="2400" dirty="0" smtClean="0"/>
              <a:t>As </a:t>
            </a:r>
            <a:r>
              <a:rPr lang="en-US" sz="2400" dirty="0"/>
              <a:t>people of the promise, we are </a:t>
            </a:r>
            <a:r>
              <a:rPr lang="en-US" sz="2400" i="1" dirty="0"/>
              <a:t>embodiments of a community </a:t>
            </a:r>
            <a:r>
              <a:rPr lang="en-US" sz="2400" dirty="0" smtClean="0"/>
              <a:t>living out </a:t>
            </a:r>
            <a:r>
              <a:rPr lang="en-US" sz="2400" dirty="0"/>
              <a:t>a vision of hope </a:t>
            </a:r>
            <a:r>
              <a:rPr lang="en-US" sz="2400" dirty="0" smtClean="0"/>
              <a:t>challenging destructive </a:t>
            </a:r>
            <a:r>
              <a:rPr lang="en-US" sz="2400" dirty="0"/>
              <a:t>patterns and ideologies </a:t>
            </a:r>
            <a:r>
              <a:rPr lang="en-US" sz="2400" dirty="0" smtClean="0"/>
              <a:t>that surround </a:t>
            </a:r>
            <a:r>
              <a:rPr lang="en-US" sz="2400" dirty="0"/>
              <a:t>us</a:t>
            </a:r>
            <a:r>
              <a:rPr lang="en-US" sz="2400" dirty="0" smtClean="0"/>
              <a:t>.</a:t>
            </a:r>
          </a:p>
          <a:p>
            <a:pPr marL="457200" indent="-457200">
              <a:buFont typeface="+mj-lt"/>
              <a:buAutoNum type="arabicPeriod"/>
            </a:pPr>
            <a:r>
              <a:rPr lang="en-US" sz="2400" dirty="0" smtClean="0"/>
              <a:t>When </a:t>
            </a:r>
            <a:r>
              <a:rPr lang="en-US" sz="2400" dirty="0"/>
              <a:t>we receive the sacraments, we are reminded of God’s </a:t>
            </a:r>
            <a:r>
              <a:rPr lang="en-US" sz="2400" i="1" dirty="0" smtClean="0"/>
              <a:t>ongoing creative </a:t>
            </a:r>
            <a:r>
              <a:rPr lang="en-US" sz="2400" i="1" dirty="0"/>
              <a:t>work</a:t>
            </a:r>
            <a:r>
              <a:rPr lang="en-US" sz="2400" dirty="0" smtClean="0"/>
              <a:t>.</a:t>
            </a:r>
          </a:p>
          <a:p>
            <a:pPr marL="457200" indent="-457200">
              <a:buFont typeface="+mj-lt"/>
              <a:buAutoNum type="arabicPeriod"/>
            </a:pPr>
            <a:r>
              <a:rPr lang="en-US" sz="2400" dirty="0" smtClean="0"/>
              <a:t>We realize that </a:t>
            </a:r>
            <a:r>
              <a:rPr lang="en-US" sz="2400" dirty="0"/>
              <a:t>in being sealed </a:t>
            </a:r>
            <a:r>
              <a:rPr lang="en-US" sz="2400" dirty="0" smtClean="0"/>
              <a:t>and marked </a:t>
            </a:r>
            <a:r>
              <a:rPr lang="en-US" sz="2400" dirty="0"/>
              <a:t>by God in baptism, and in partaking of the Eucharist, a powerful </a:t>
            </a:r>
            <a:r>
              <a:rPr lang="en-US" sz="2400" i="1" dirty="0" smtClean="0"/>
              <a:t>unitive bond </a:t>
            </a:r>
            <a:r>
              <a:rPr lang="en-US" sz="2400" dirty="0"/>
              <a:t>is </a:t>
            </a:r>
            <a:r>
              <a:rPr lang="en-US" sz="2400" dirty="0" smtClean="0"/>
              <a:t>created challenging the boundaries </a:t>
            </a:r>
            <a:r>
              <a:rPr lang="en-US" sz="2400" dirty="0"/>
              <a:t>of gender, race, nationality, class </a:t>
            </a:r>
            <a:r>
              <a:rPr lang="en-US" sz="2400" dirty="0" smtClean="0"/>
              <a:t>or social </a:t>
            </a:r>
            <a:r>
              <a:rPr lang="en-US" sz="2400" dirty="0"/>
              <a:t>status</a:t>
            </a:r>
            <a:r>
              <a:rPr lang="en-US" sz="2400" dirty="0" smtClean="0"/>
              <a:t>.</a:t>
            </a:r>
          </a:p>
          <a:p>
            <a:pPr marL="457200" indent="-457200">
              <a:buFont typeface="+mj-lt"/>
              <a:buAutoNum type="arabicPeriod"/>
            </a:pPr>
            <a:r>
              <a:rPr lang="en-US" sz="2400" dirty="0" smtClean="0"/>
              <a:t>A </a:t>
            </a:r>
            <a:r>
              <a:rPr lang="en-US" sz="2400" dirty="0"/>
              <a:t>corollary to the fourth </a:t>
            </a:r>
            <a:r>
              <a:rPr lang="en-US" sz="2400" dirty="0" smtClean="0"/>
              <a:t>component, we realize living </a:t>
            </a:r>
            <a:r>
              <a:rPr lang="en-US" sz="2400" dirty="0"/>
              <a:t>as </a:t>
            </a:r>
            <a:r>
              <a:rPr lang="en-US" sz="2400" dirty="0" smtClean="0"/>
              <a:t>a community </a:t>
            </a:r>
            <a:r>
              <a:rPr lang="en-US" sz="2400" dirty="0"/>
              <a:t>of promise with shared concerns allows us to live in </a:t>
            </a:r>
            <a:r>
              <a:rPr lang="en-US" sz="2400" i="1" dirty="0"/>
              <a:t>right relationship</a:t>
            </a:r>
            <a:r>
              <a:rPr lang="en-US" sz="2400" dirty="0" smtClean="0"/>
              <a:t>, not </a:t>
            </a:r>
            <a:r>
              <a:rPr lang="en-US" sz="2400" dirty="0"/>
              <a:t>only with God but with all of those who are our neighbors.</a:t>
            </a:r>
          </a:p>
        </p:txBody>
      </p:sp>
    </p:spTree>
    <p:extLst>
      <p:ext uri="{BB962C8B-B14F-4D97-AF65-F5344CB8AC3E}">
        <p14:creationId xmlns:p14="http://schemas.microsoft.com/office/powerpoint/2010/main" val="26107963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1624" y="247365"/>
            <a:ext cx="7270376"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problems do women face and what does justice require?</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III. A God of Promise</a:t>
            </a:r>
          </a:p>
        </p:txBody>
      </p:sp>
      <p:sp>
        <p:nvSpPr>
          <p:cNvPr id="5" name="TextBox 4"/>
          <p:cNvSpPr txBox="1"/>
          <p:nvPr/>
        </p:nvSpPr>
        <p:spPr>
          <a:xfrm>
            <a:off x="433753" y="1613913"/>
            <a:ext cx="11324493" cy="2246769"/>
          </a:xfrm>
          <a:prstGeom prst="rect">
            <a:avLst/>
          </a:prstGeom>
          <a:noFill/>
        </p:spPr>
        <p:txBody>
          <a:bodyPr wrap="square" rtlCol="0">
            <a:spAutoFit/>
          </a:bodyPr>
          <a:lstStyle/>
          <a:p>
            <a:r>
              <a:rPr lang="en-US" sz="2800" dirty="0" smtClean="0"/>
              <a:t>Five components of theology</a:t>
            </a:r>
          </a:p>
          <a:p>
            <a:pPr marL="342900" indent="-342900">
              <a:buFont typeface="Arial" panose="020B0604020202020204" pitchFamily="34" charset="0"/>
              <a:buChar char="•"/>
            </a:pPr>
            <a:r>
              <a:rPr lang="en-US" sz="2800" dirty="0" smtClean="0"/>
              <a:t>Where </a:t>
            </a:r>
            <a:r>
              <a:rPr lang="en-US" sz="2800" dirty="0"/>
              <a:t>do you see or hear this component of hope in your </a:t>
            </a:r>
            <a:r>
              <a:rPr lang="en-US" sz="2800" dirty="0" smtClean="0"/>
              <a:t>congregation or </a:t>
            </a:r>
            <a:r>
              <a:rPr lang="en-US" sz="2800" dirty="0"/>
              <a:t>your life?</a:t>
            </a:r>
          </a:p>
          <a:p>
            <a:pPr marL="342900" indent="-342900">
              <a:buFont typeface="Arial" panose="020B0604020202020204" pitchFamily="34" charset="0"/>
              <a:buChar char="•"/>
            </a:pPr>
            <a:r>
              <a:rPr lang="en-US" sz="2800" dirty="0" smtClean="0"/>
              <a:t>Name </a:t>
            </a:r>
            <a:r>
              <a:rPr lang="en-US" sz="2800" dirty="0"/>
              <a:t>one way this component applies to the problems of women </a:t>
            </a:r>
            <a:r>
              <a:rPr lang="en-US" sz="2800" dirty="0" smtClean="0"/>
              <a:t>and justice.</a:t>
            </a:r>
            <a:endParaRPr lang="en-US" sz="2800" dirty="0"/>
          </a:p>
        </p:txBody>
      </p:sp>
    </p:spTree>
    <p:extLst>
      <p:ext uri="{BB962C8B-B14F-4D97-AF65-F5344CB8AC3E}">
        <p14:creationId xmlns:p14="http://schemas.microsoft.com/office/powerpoint/2010/main" val="407061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2" y="1726044"/>
            <a:ext cx="11324494" cy="2677656"/>
          </a:xfrm>
          <a:prstGeom prst="rect">
            <a:avLst/>
          </a:prstGeom>
        </p:spPr>
        <p:txBody>
          <a:bodyPr wrap="square">
            <a:spAutoFit/>
          </a:bodyPr>
          <a:lstStyle/>
          <a:p>
            <a:pPr marL="457200" indent="-457200">
              <a:buFont typeface="Arial" panose="020B0604020202020204" pitchFamily="34" charset="0"/>
              <a:buChar char="•"/>
            </a:pPr>
            <a:r>
              <a:rPr lang="en-US" sz="2800" dirty="0" smtClean="0"/>
              <a:t>God </a:t>
            </a:r>
            <a:r>
              <a:rPr lang="en-US" sz="2800" dirty="0"/>
              <a:t>as creator </a:t>
            </a:r>
            <a:r>
              <a:rPr lang="en-US" sz="2800" dirty="0" smtClean="0"/>
              <a:t>makes all </a:t>
            </a:r>
            <a:r>
              <a:rPr lang="en-US" sz="2800" dirty="0"/>
              <a:t>people with </a:t>
            </a:r>
            <a:r>
              <a:rPr lang="en-US" sz="2800" dirty="0" smtClean="0"/>
              <a:t>dignity.</a:t>
            </a:r>
          </a:p>
          <a:p>
            <a:pPr marL="457200" indent="-457200">
              <a:buFont typeface="Arial" panose="020B0604020202020204" pitchFamily="34" charset="0"/>
              <a:buChar char="•"/>
            </a:pPr>
            <a:r>
              <a:rPr lang="en-US" sz="2800" dirty="0" smtClean="0"/>
              <a:t>Our </a:t>
            </a:r>
            <a:r>
              <a:rPr lang="en-US" sz="2800" dirty="0"/>
              <a:t>church (the ELCA) is committed to the full </a:t>
            </a:r>
            <a:r>
              <a:rPr lang="en-US" sz="2800" dirty="0" smtClean="0"/>
              <a:t>and equitable participation of </a:t>
            </a:r>
            <a:r>
              <a:rPr lang="en-US" sz="2800" dirty="0"/>
              <a:t>all people in church and </a:t>
            </a:r>
            <a:r>
              <a:rPr lang="en-US" sz="2800" dirty="0" smtClean="0"/>
              <a:t>society.</a:t>
            </a:r>
          </a:p>
          <a:p>
            <a:pPr marL="457200" indent="-457200">
              <a:buFont typeface="Arial" panose="020B0604020202020204" pitchFamily="34" charset="0"/>
              <a:buChar char="•"/>
            </a:pPr>
            <a:r>
              <a:rPr lang="en-US" sz="2800" dirty="0" smtClean="0"/>
              <a:t>Yet women </a:t>
            </a:r>
            <a:r>
              <a:rPr lang="en-US" sz="2800" dirty="0"/>
              <a:t>and girls as a group experience tragically high rates of physical </a:t>
            </a:r>
            <a:r>
              <a:rPr lang="en-US" sz="2800" dirty="0" smtClean="0"/>
              <a:t>and sexual </a:t>
            </a:r>
            <a:r>
              <a:rPr lang="en-US" sz="2800" dirty="0"/>
              <a:t>abuse, as well as economic disparities in income and opportunities</a:t>
            </a:r>
            <a:r>
              <a:rPr lang="en-US" sz="2800" dirty="0" smtClean="0"/>
              <a:t>.</a:t>
            </a: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 What Brings us Here?</a:t>
            </a:r>
          </a:p>
        </p:txBody>
      </p:sp>
    </p:spTree>
    <p:extLst>
      <p:ext uri="{BB962C8B-B14F-4D97-AF65-F5344CB8AC3E}">
        <p14:creationId xmlns:p14="http://schemas.microsoft.com/office/powerpoint/2010/main" val="162763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75201" y="247365"/>
            <a:ext cx="7416800"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problems do women face and what does justice require?</a:t>
            </a:r>
          </a:p>
        </p:txBody>
      </p:sp>
      <p:sp>
        <p:nvSpPr>
          <p:cNvPr id="4" name="Rectangle 3"/>
          <p:cNvSpPr/>
          <p:nvPr/>
        </p:nvSpPr>
        <p:spPr>
          <a:xfrm>
            <a:off x="433753" y="1556091"/>
            <a:ext cx="11482023" cy="3477875"/>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endParaRPr lang="en-US" sz="2400" b="1" dirty="0" smtClean="0"/>
          </a:p>
          <a:p>
            <a:pPr marL="342900" indent="-342900">
              <a:buFont typeface="Arial" panose="020B0604020202020204" pitchFamily="34" charset="0"/>
              <a:buChar char="•"/>
            </a:pPr>
            <a:r>
              <a:rPr lang="en-US" sz="2800" dirty="0"/>
              <a:t>Our conversation today has explored a number of issues that </a:t>
            </a:r>
            <a:r>
              <a:rPr lang="en-US" sz="2800" dirty="0" smtClean="0"/>
              <a:t>reflect challenges </a:t>
            </a:r>
            <a:r>
              <a:rPr lang="en-US" sz="2800" dirty="0"/>
              <a:t>women and girls face in the home, society and the church</a:t>
            </a:r>
            <a:r>
              <a:rPr lang="en-US" sz="2800" dirty="0" smtClean="0"/>
              <a:t>. </a:t>
            </a:r>
          </a:p>
          <a:p>
            <a:pPr marL="342900" indent="-342900">
              <a:buFont typeface="Arial" panose="020B0604020202020204" pitchFamily="34" charset="0"/>
              <a:buChar char="•"/>
            </a:pPr>
            <a:r>
              <a:rPr lang="en-US" sz="2800" dirty="0" smtClean="0"/>
              <a:t>The </a:t>
            </a:r>
            <a:r>
              <a:rPr lang="en-US" sz="2800" dirty="0"/>
              <a:t>problems run deep, but God’s promise of a new creation runs </a:t>
            </a:r>
            <a:r>
              <a:rPr lang="en-US" sz="2800" dirty="0" smtClean="0"/>
              <a:t>deeper and </a:t>
            </a:r>
            <a:r>
              <a:rPr lang="en-US" sz="2800" dirty="0"/>
              <a:t>calls the Christian community to yearn for and act for change. </a:t>
            </a:r>
            <a:endParaRPr lang="en-US" sz="2800" dirty="0" smtClean="0"/>
          </a:p>
          <a:p>
            <a:pPr marL="342900" indent="-342900">
              <a:buFont typeface="Arial" panose="020B0604020202020204" pitchFamily="34" charset="0"/>
              <a:buChar char="•"/>
            </a:pPr>
            <a:r>
              <a:rPr lang="en-US" sz="2800" dirty="0" smtClean="0"/>
              <a:t>A better </a:t>
            </a:r>
            <a:r>
              <a:rPr lang="en-US" sz="2800" dirty="0"/>
              <a:t>understanding of justice as a response to oppression is an </a:t>
            </a:r>
            <a:r>
              <a:rPr lang="en-US" sz="2800" dirty="0" smtClean="0"/>
              <a:t>important start </a:t>
            </a:r>
            <a:r>
              <a:rPr lang="en-US" sz="2800" dirty="0"/>
              <a:t>for seeking remedies</a:t>
            </a:r>
            <a:r>
              <a:rPr lang="en-US" sz="2800" dirty="0" smtClean="0"/>
              <a:t>.</a:t>
            </a: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Tree>
    <p:extLst>
      <p:ext uri="{BB962C8B-B14F-4D97-AF65-F5344CB8AC3E}">
        <p14:creationId xmlns:p14="http://schemas.microsoft.com/office/powerpoint/2010/main" val="2786472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20343" y="247365"/>
            <a:ext cx="7271657"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problems do women face and what does justice require?</a:t>
            </a:r>
          </a:p>
        </p:txBody>
      </p:sp>
      <p:sp>
        <p:nvSpPr>
          <p:cNvPr id="5" name="TextBox 4"/>
          <p:cNvSpPr txBox="1"/>
          <p:nvPr/>
        </p:nvSpPr>
        <p:spPr>
          <a:xfrm>
            <a:off x="433752" y="1556046"/>
            <a:ext cx="11324493" cy="3170099"/>
          </a:xfrm>
          <a:prstGeom prst="rect">
            <a:avLst/>
          </a:prstGeom>
          <a:noFill/>
        </p:spPr>
        <p:txBody>
          <a:bodyPr wrap="square" rtlCol="0">
            <a:spAutoFit/>
          </a:bodyPr>
          <a:lstStyle/>
          <a:p>
            <a:r>
              <a:rPr lang="en-US" sz="4000" dirty="0" smtClean="0"/>
              <a:t>Out the Door</a:t>
            </a:r>
          </a:p>
          <a:p>
            <a:r>
              <a:rPr lang="en-US" sz="2000" b="1" dirty="0" smtClean="0"/>
              <a:t>Notice places where there is a need </a:t>
            </a:r>
            <a:r>
              <a:rPr lang="en-US" sz="2000" dirty="0" smtClean="0"/>
              <a:t>for practices of neighbor justice around sexism and ask the questions: What is my prayer right there? What action should I take on behalf of the neighbor?</a:t>
            </a:r>
          </a:p>
          <a:p>
            <a:r>
              <a:rPr lang="en-US" sz="2000" b="1" dirty="0" smtClean="0"/>
              <a:t>In the local news </a:t>
            </a:r>
            <a:r>
              <a:rPr lang="en-US" sz="2000" dirty="0" smtClean="0"/>
              <a:t>note of the </a:t>
            </a:r>
            <a:r>
              <a:rPr lang="en-US" sz="2000" dirty="0"/>
              <a:t>number of stories </a:t>
            </a:r>
            <a:r>
              <a:rPr lang="en-US" sz="2000" dirty="0" smtClean="0"/>
              <a:t>on sexual </a:t>
            </a:r>
            <a:r>
              <a:rPr lang="en-US" sz="2000" dirty="0"/>
              <a:t>harassment, economic issues </a:t>
            </a:r>
            <a:r>
              <a:rPr lang="en-US" sz="2000" dirty="0" smtClean="0"/>
              <a:t>related to </a:t>
            </a:r>
            <a:r>
              <a:rPr lang="en-US" sz="2000" dirty="0"/>
              <a:t>women</a:t>
            </a:r>
            <a:r>
              <a:rPr lang="en-US" sz="2000" dirty="0" smtClean="0"/>
              <a:t>, and other gender related issues. </a:t>
            </a:r>
            <a:r>
              <a:rPr lang="en-US" sz="2000" dirty="0"/>
              <a:t>What did you discover</a:t>
            </a:r>
            <a:r>
              <a:rPr lang="en-US" sz="2000" dirty="0" smtClean="0"/>
              <a:t>?</a:t>
            </a:r>
          </a:p>
          <a:p>
            <a:r>
              <a:rPr lang="en-US" sz="2000" b="1" dirty="0" smtClean="0"/>
              <a:t>Discover</a:t>
            </a:r>
            <a:r>
              <a:rPr lang="en-US" sz="2000" dirty="0" smtClean="0"/>
              <a:t> what legal </a:t>
            </a:r>
            <a:r>
              <a:rPr lang="en-US" sz="2000" dirty="0"/>
              <a:t>advocates for </a:t>
            </a:r>
            <a:r>
              <a:rPr lang="en-US" sz="2000" dirty="0" smtClean="0"/>
              <a:t>women, domestic </a:t>
            </a:r>
            <a:r>
              <a:rPr lang="en-US" sz="2000" dirty="0"/>
              <a:t>violence workers, immigration advocacy organizations, </a:t>
            </a:r>
            <a:r>
              <a:rPr lang="en-US" sz="2000" dirty="0" smtClean="0"/>
              <a:t>and other groups do. Support women-owned businesses in </a:t>
            </a:r>
            <a:r>
              <a:rPr lang="en-US" sz="2000" dirty="0"/>
              <a:t>your </a:t>
            </a:r>
            <a:r>
              <a:rPr lang="en-US" sz="2000" dirty="0" smtClean="0"/>
              <a:t>area.</a:t>
            </a:r>
          </a:p>
          <a:p>
            <a:r>
              <a:rPr lang="en-US" sz="2000" b="1" dirty="0" smtClean="0"/>
              <a:t>Notice how gender </a:t>
            </a:r>
            <a:r>
              <a:rPr lang="en-US" sz="2000" b="1" dirty="0"/>
              <a:t>and sex are </a:t>
            </a:r>
            <a:r>
              <a:rPr lang="en-US" sz="2000" b="1" dirty="0" smtClean="0"/>
              <a:t>portrayed on television. </a:t>
            </a:r>
            <a:r>
              <a:rPr lang="en-US" sz="2000" dirty="0"/>
              <a:t>Compare what seems to be valued in the media to your </a:t>
            </a:r>
            <a:r>
              <a:rPr lang="en-US" sz="2000" dirty="0" smtClean="0"/>
              <a:t>understanding of </a:t>
            </a:r>
            <a:r>
              <a:rPr lang="en-US" sz="2000" dirty="0"/>
              <a:t>how we are valued as beloved children of God.</a:t>
            </a:r>
          </a:p>
        </p:txBody>
      </p:sp>
      <p:sp>
        <p:nvSpPr>
          <p:cNvPr id="7" name="TextBox 6"/>
          <p:cNvSpPr txBox="1"/>
          <p:nvPr/>
        </p:nvSpPr>
        <p:spPr>
          <a:xfrm>
            <a:off x="433753" y="724757"/>
            <a:ext cx="6429004" cy="1323439"/>
          </a:xfrm>
          <a:prstGeom prst="rect">
            <a:avLst/>
          </a:prstGeom>
          <a:noFill/>
        </p:spPr>
        <p:txBody>
          <a:bodyPr wrap="square" rtlCol="0">
            <a:spAutoFit/>
          </a:bodyPr>
          <a:lstStyle/>
          <a:p>
            <a:r>
              <a:rPr lang="en-US" sz="4000" dirty="0" smtClean="0"/>
              <a:t>Closing Prayer</a:t>
            </a:r>
            <a:endParaRPr lang="en-US" sz="4000" dirty="0"/>
          </a:p>
          <a:p>
            <a:endParaRPr lang="en-US" sz="4000" dirty="0"/>
          </a:p>
        </p:txBody>
      </p:sp>
      <p:sp>
        <p:nvSpPr>
          <p:cNvPr id="8" name="TextBox 7"/>
          <p:cNvSpPr txBox="1"/>
          <p:nvPr/>
        </p:nvSpPr>
        <p:spPr>
          <a:xfrm>
            <a:off x="433752" y="4741826"/>
            <a:ext cx="11324493" cy="1631216"/>
          </a:xfrm>
          <a:prstGeom prst="rect">
            <a:avLst/>
          </a:prstGeom>
          <a:noFill/>
        </p:spPr>
        <p:txBody>
          <a:bodyPr wrap="square" rtlCol="0">
            <a:spAutoFit/>
          </a:bodyPr>
          <a:lstStyle/>
          <a:p>
            <a:r>
              <a:rPr lang="en-US" sz="4000" dirty="0" smtClean="0"/>
              <a:t>Going Deeper</a:t>
            </a:r>
          </a:p>
          <a:p>
            <a:r>
              <a:rPr lang="en-US" sz="2000" dirty="0" smtClean="0"/>
              <a:t>Pages 46-47 of the study have information on further reading and questions regarding </a:t>
            </a:r>
            <a:r>
              <a:rPr lang="en-US" sz="2000" b="1" dirty="0" smtClean="0"/>
              <a:t>social and economic injustice for women, sexism and patriarchy, the church’s role in supporting patriarchy, and oppression and injustice.</a:t>
            </a:r>
            <a:endParaRPr lang="en-US" sz="2000" b="1" dirty="0"/>
          </a:p>
        </p:txBody>
      </p:sp>
    </p:spTree>
    <p:extLst>
      <p:ext uri="{BB962C8B-B14F-4D97-AF65-F5344CB8AC3E}">
        <p14:creationId xmlns:p14="http://schemas.microsoft.com/office/powerpoint/2010/main" val="365934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0" t="-482" r="-750" b="-2694"/>
          <a:stretch/>
        </p:blipFill>
        <p:spPr>
          <a:xfrm rot="16200000" flipV="1">
            <a:off x="8866642" y="3532642"/>
            <a:ext cx="1933575" cy="4717140"/>
          </a:xfrm>
          <a:prstGeom prst="rect">
            <a:avLst/>
          </a:prstGeom>
        </p:spPr>
      </p:pic>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3</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993811" y="2185713"/>
            <a:ext cx="8763912" cy="3271658"/>
          </a:xfrm>
        </p:spPr>
        <p:txBody>
          <a:bodyPr anchor="ctr">
            <a:normAutofit fontScale="90000"/>
          </a:bodyPr>
          <a:lstStyle/>
          <a:p>
            <a:r>
              <a:rPr lang="en-US" b="1" i="1" dirty="0" smtClean="0">
                <a:solidFill>
                  <a:schemeClr val="bg1"/>
                </a:solidFill>
                <a:latin typeface="Century Gothic" panose="020B0502020202020204" pitchFamily="34" charset="0"/>
              </a:rPr>
              <a:t>How is Sexism Personal and How are We the Body of Christ Together?</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spTree>
    <p:extLst>
      <p:ext uri="{BB962C8B-B14F-4D97-AF65-F5344CB8AC3E}">
        <p14:creationId xmlns:p14="http://schemas.microsoft.com/office/powerpoint/2010/main" val="29360259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In Our Time Together:</a:t>
            </a:r>
          </a:p>
        </p:txBody>
      </p:sp>
      <p:sp>
        <p:nvSpPr>
          <p:cNvPr id="5" name="TextBox 4"/>
          <p:cNvSpPr txBox="1"/>
          <p:nvPr/>
        </p:nvSpPr>
        <p:spPr>
          <a:xfrm>
            <a:off x="433754" y="1899372"/>
            <a:ext cx="11326168" cy="2677656"/>
          </a:xfrm>
          <a:prstGeom prst="rect">
            <a:avLst/>
          </a:prstGeom>
          <a:noFill/>
        </p:spPr>
        <p:txBody>
          <a:bodyPr wrap="square" rtlCol="0">
            <a:spAutoFit/>
          </a:bodyPr>
          <a:lstStyle/>
          <a:p>
            <a:pPr marL="457200" indent="-457200">
              <a:buFont typeface="+mj-lt"/>
              <a:buAutoNum type="arabicPeriod"/>
            </a:pPr>
            <a:r>
              <a:rPr lang="en-US" sz="2800" dirty="0"/>
              <a:t>consider </a:t>
            </a:r>
            <a:r>
              <a:rPr lang="en-US" sz="2800" dirty="0" smtClean="0"/>
              <a:t>how gender-based stereotypes, social ideals and </a:t>
            </a:r>
            <a:r>
              <a:rPr lang="en-US" sz="2800" dirty="0"/>
              <a:t>roles </a:t>
            </a:r>
            <a:r>
              <a:rPr lang="en-US" sz="2800" dirty="0" smtClean="0"/>
              <a:t>can empower or disempower</a:t>
            </a:r>
            <a:r>
              <a:rPr lang="en-US" sz="2800" dirty="0"/>
              <a:t>.</a:t>
            </a:r>
          </a:p>
          <a:p>
            <a:pPr marL="457200" indent="-457200">
              <a:buFont typeface="+mj-lt"/>
              <a:buAutoNum type="arabicPeriod"/>
            </a:pPr>
            <a:r>
              <a:rPr lang="en-US" sz="2800" dirty="0" smtClean="0"/>
              <a:t>discover where sexism </a:t>
            </a:r>
            <a:r>
              <a:rPr lang="en-US" sz="2800" dirty="0"/>
              <a:t>shows up </a:t>
            </a:r>
            <a:r>
              <a:rPr lang="en-US" sz="2800" dirty="0" smtClean="0"/>
              <a:t>in our </a:t>
            </a:r>
            <a:r>
              <a:rPr lang="en-US" sz="2800" dirty="0"/>
              <a:t>relationships</a:t>
            </a:r>
            <a:r>
              <a:rPr lang="en-US" sz="2800" dirty="0" smtClean="0"/>
              <a:t>, communities and culture</a:t>
            </a:r>
            <a:r>
              <a:rPr lang="en-US" sz="2800" dirty="0"/>
              <a:t>.</a:t>
            </a:r>
          </a:p>
          <a:p>
            <a:pPr marL="457200" indent="-457200">
              <a:buFont typeface="+mj-lt"/>
              <a:buAutoNum type="arabicPeriod"/>
            </a:pPr>
            <a:r>
              <a:rPr lang="en-US" sz="2800" dirty="0" smtClean="0"/>
              <a:t>learn </a:t>
            </a:r>
            <a:r>
              <a:rPr lang="en-US" sz="2800" dirty="0"/>
              <a:t>how </a:t>
            </a:r>
            <a:r>
              <a:rPr lang="en-US" sz="2800" dirty="0" smtClean="0"/>
              <a:t>our unity </a:t>
            </a:r>
            <a:r>
              <a:rPr lang="en-US" sz="2800" dirty="0"/>
              <a:t>and </a:t>
            </a:r>
            <a:r>
              <a:rPr lang="en-US" sz="2800" dirty="0" smtClean="0"/>
              <a:t>diversity in </a:t>
            </a:r>
            <a:r>
              <a:rPr lang="en-US" sz="2800" dirty="0"/>
              <a:t>the body </a:t>
            </a:r>
            <a:r>
              <a:rPr lang="en-US" sz="2800" dirty="0" smtClean="0"/>
              <a:t>of Christ </a:t>
            </a:r>
            <a:r>
              <a:rPr lang="en-US" sz="2800" dirty="0"/>
              <a:t>gives </a:t>
            </a:r>
            <a:r>
              <a:rPr lang="en-US" sz="2800" dirty="0" smtClean="0"/>
              <a:t>us new </a:t>
            </a:r>
            <a:r>
              <a:rPr lang="en-US" sz="2800" dirty="0"/>
              <a:t>ways </a:t>
            </a:r>
            <a:r>
              <a:rPr lang="en-US" sz="2800" dirty="0" smtClean="0"/>
              <a:t>to think </a:t>
            </a:r>
            <a:r>
              <a:rPr lang="en-US" sz="2800" dirty="0"/>
              <a:t>about </a:t>
            </a:r>
            <a:r>
              <a:rPr lang="en-US" sz="2800" dirty="0" smtClean="0"/>
              <a:t>our gendered </a:t>
            </a:r>
            <a:r>
              <a:rPr lang="en-US" sz="2800" dirty="0"/>
              <a:t>bodies.</a:t>
            </a:r>
          </a:p>
        </p:txBody>
      </p:sp>
    </p:spTree>
    <p:extLst>
      <p:ext uri="{BB962C8B-B14F-4D97-AF65-F5344CB8AC3E}">
        <p14:creationId xmlns:p14="http://schemas.microsoft.com/office/powerpoint/2010/main" val="4045153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466519" cy="707886"/>
          </a:xfrm>
          <a:prstGeom prst="rect">
            <a:avLst/>
          </a:prstGeom>
          <a:noFill/>
        </p:spPr>
        <p:txBody>
          <a:bodyPr wrap="square" rtlCol="0">
            <a:spAutoFit/>
          </a:bodyPr>
          <a:lstStyle/>
          <a:p>
            <a:pPr marL="398463" indent="-398463"/>
            <a:r>
              <a:rPr lang="en-US" sz="4000" dirty="0" smtClean="0"/>
              <a:t>I. What is Sexism and How Does it Show Up in My Life?</a:t>
            </a:r>
            <a:endParaRPr lang="en-US" sz="4000" dirty="0"/>
          </a:p>
        </p:txBody>
      </p:sp>
      <p:sp>
        <p:nvSpPr>
          <p:cNvPr id="7" name="TextBox 6"/>
          <p:cNvSpPr txBox="1"/>
          <p:nvPr/>
        </p:nvSpPr>
        <p:spPr>
          <a:xfrm>
            <a:off x="435429" y="1571005"/>
            <a:ext cx="9411715" cy="4463709"/>
          </a:xfrm>
          <a:prstGeom prst="rect">
            <a:avLst/>
          </a:prstGeom>
          <a:noFill/>
        </p:spPr>
        <p:txBody>
          <a:bodyPr wrap="square" rtlCol="0">
            <a:spAutoFit/>
          </a:bodyPr>
          <a:lstStyle/>
          <a:p>
            <a:pPr marL="457200" indent="-457200">
              <a:buFont typeface="+mj-lt"/>
              <a:buAutoNum type="arabicPeriod"/>
            </a:pPr>
            <a:r>
              <a:rPr lang="en-US" sz="2600" dirty="0" smtClean="0"/>
              <a:t>When </a:t>
            </a:r>
            <a:r>
              <a:rPr lang="en-US" sz="2600" dirty="0"/>
              <a:t>has someone doubted your ability to do something because of </a:t>
            </a:r>
            <a:r>
              <a:rPr lang="en-US" sz="2600" dirty="0" smtClean="0"/>
              <a:t>your gender</a:t>
            </a:r>
            <a:r>
              <a:rPr lang="en-US" sz="2600" dirty="0"/>
              <a:t>?</a:t>
            </a:r>
          </a:p>
          <a:p>
            <a:pPr marL="457200" indent="-457200">
              <a:buFont typeface="+mj-lt"/>
              <a:buAutoNum type="arabicPeriod"/>
            </a:pPr>
            <a:r>
              <a:rPr lang="en-US" sz="2600" dirty="0" smtClean="0"/>
              <a:t>When </a:t>
            </a:r>
            <a:r>
              <a:rPr lang="en-US" sz="2600" dirty="0"/>
              <a:t>has someone assumed you could do something because of </a:t>
            </a:r>
            <a:r>
              <a:rPr lang="en-US" sz="2600" dirty="0" smtClean="0"/>
              <a:t>your gender</a:t>
            </a:r>
            <a:r>
              <a:rPr lang="en-US" sz="2600" dirty="0"/>
              <a:t>?</a:t>
            </a:r>
          </a:p>
          <a:p>
            <a:pPr marL="457200" indent="-457200">
              <a:buFont typeface="+mj-lt"/>
              <a:buAutoNum type="arabicPeriod"/>
            </a:pPr>
            <a:r>
              <a:rPr lang="en-US" sz="2600" dirty="0" smtClean="0"/>
              <a:t>When </a:t>
            </a:r>
            <a:r>
              <a:rPr lang="en-US" sz="2600" dirty="0"/>
              <a:t>have you felt excluded from a conversation, situation, process </a:t>
            </a:r>
            <a:r>
              <a:rPr lang="en-US" sz="2600" dirty="0" smtClean="0"/>
              <a:t>or decision because </a:t>
            </a:r>
            <a:r>
              <a:rPr lang="en-US" sz="2600" dirty="0"/>
              <a:t>of your gender?</a:t>
            </a:r>
          </a:p>
          <a:p>
            <a:pPr marL="457200" indent="-457200">
              <a:buFont typeface="+mj-lt"/>
              <a:buAutoNum type="arabicPeriod"/>
            </a:pPr>
            <a:r>
              <a:rPr lang="en-US" sz="2600" dirty="0" smtClean="0"/>
              <a:t>When </a:t>
            </a:r>
            <a:r>
              <a:rPr lang="en-US" sz="2600" dirty="0"/>
              <a:t>have you felt shame or inadequacy because you didn’t live up </a:t>
            </a:r>
            <a:r>
              <a:rPr lang="en-US" sz="2600" dirty="0" smtClean="0"/>
              <a:t>to expectations </a:t>
            </a:r>
            <a:r>
              <a:rPr lang="en-US" sz="2600" dirty="0"/>
              <a:t>placed on you because of your gender?</a:t>
            </a:r>
          </a:p>
          <a:p>
            <a:pPr marL="457200" indent="-457200">
              <a:buFont typeface="+mj-lt"/>
              <a:buAutoNum type="arabicPeriod"/>
            </a:pPr>
            <a:r>
              <a:rPr lang="en-US" sz="2600" dirty="0" smtClean="0"/>
              <a:t>When </a:t>
            </a:r>
            <a:r>
              <a:rPr lang="en-US" sz="2600" dirty="0"/>
              <a:t>have you felt uncomfortable or physically intimidated by </a:t>
            </a:r>
            <a:r>
              <a:rPr lang="en-US" sz="2600" dirty="0" smtClean="0"/>
              <a:t>another person’s </a:t>
            </a:r>
            <a:r>
              <a:rPr lang="en-US" sz="2600" dirty="0"/>
              <a:t>body language, either because of their gender or your gender?</a:t>
            </a:r>
          </a:p>
        </p:txBody>
      </p:sp>
      <p:sp>
        <p:nvSpPr>
          <p:cNvPr id="8" name="TextBox 7"/>
          <p:cNvSpPr txBox="1"/>
          <p:nvPr/>
        </p:nvSpPr>
        <p:spPr>
          <a:xfrm>
            <a:off x="9847144" y="1725367"/>
            <a:ext cx="2054804" cy="4154984"/>
          </a:xfrm>
          <a:prstGeom prst="rect">
            <a:avLst/>
          </a:prstGeom>
          <a:noFill/>
          <a:ln>
            <a:solidFill>
              <a:srgbClr val="00AA00"/>
            </a:solidFill>
          </a:ln>
        </p:spPr>
        <p:txBody>
          <a:bodyPr wrap="square" rtlCol="0">
            <a:spAutoFit/>
          </a:bodyPr>
          <a:lstStyle/>
          <a:p>
            <a:r>
              <a:rPr lang="en-US" sz="2200" dirty="0"/>
              <a:t>Sexism is that </a:t>
            </a:r>
            <a:r>
              <a:rPr lang="en-US" sz="2200" dirty="0" smtClean="0"/>
              <a:t>which promotes the silencing</a:t>
            </a:r>
            <a:r>
              <a:rPr lang="en-US" sz="2200" dirty="0"/>
              <a:t>, </a:t>
            </a:r>
            <a:r>
              <a:rPr lang="en-US" sz="2200" dirty="0" smtClean="0"/>
              <a:t>controlling and </a:t>
            </a:r>
            <a:r>
              <a:rPr lang="en-US" sz="2200" dirty="0"/>
              <a:t>devaluing</a:t>
            </a:r>
          </a:p>
          <a:p>
            <a:r>
              <a:rPr lang="en-US" sz="2200" dirty="0"/>
              <a:t>of women, </a:t>
            </a:r>
            <a:r>
              <a:rPr lang="en-US" sz="2200" dirty="0" smtClean="0"/>
              <a:t>girls and </a:t>
            </a:r>
            <a:r>
              <a:rPr lang="en-US" sz="2200" b="1" dirty="0"/>
              <a:t>gender </a:t>
            </a:r>
            <a:r>
              <a:rPr lang="en-US" sz="2200" b="1" dirty="0" smtClean="0"/>
              <a:t>nonconforming people </a:t>
            </a:r>
            <a:r>
              <a:rPr lang="en-US" sz="2200" dirty="0" smtClean="0"/>
              <a:t>and perpetuates male </a:t>
            </a:r>
            <a:r>
              <a:rPr lang="en-US" sz="2200" dirty="0"/>
              <a:t>privilege </a:t>
            </a:r>
            <a:r>
              <a:rPr lang="en-US" sz="2200" dirty="0" smtClean="0"/>
              <a:t>and power</a:t>
            </a:r>
            <a:r>
              <a:rPr lang="en-US" sz="2200" dirty="0"/>
              <a:t>.</a:t>
            </a:r>
          </a:p>
        </p:txBody>
      </p:sp>
    </p:spTree>
    <p:extLst>
      <p:ext uri="{BB962C8B-B14F-4D97-AF65-F5344CB8AC3E}">
        <p14:creationId xmlns:p14="http://schemas.microsoft.com/office/powerpoint/2010/main" val="31936065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453447" cy="707886"/>
          </a:xfrm>
          <a:prstGeom prst="rect">
            <a:avLst/>
          </a:prstGeom>
          <a:noFill/>
        </p:spPr>
        <p:txBody>
          <a:bodyPr wrap="square" rtlCol="0">
            <a:spAutoFit/>
          </a:bodyPr>
          <a:lstStyle/>
          <a:p>
            <a:pPr marL="398463" indent="-398463"/>
            <a:r>
              <a:rPr lang="en-US" sz="4000" dirty="0"/>
              <a:t>I. What is Sexism and How Does it Show Up in My Life?</a:t>
            </a:r>
          </a:p>
        </p:txBody>
      </p:sp>
      <p:sp>
        <p:nvSpPr>
          <p:cNvPr id="5" name="TextBox 4"/>
          <p:cNvSpPr txBox="1"/>
          <p:nvPr/>
        </p:nvSpPr>
        <p:spPr>
          <a:xfrm>
            <a:off x="433753" y="1494536"/>
            <a:ext cx="11324492" cy="4832092"/>
          </a:xfrm>
          <a:prstGeom prst="rect">
            <a:avLst/>
          </a:prstGeom>
          <a:noFill/>
        </p:spPr>
        <p:txBody>
          <a:bodyPr wrap="square" rtlCol="0">
            <a:spAutoFit/>
          </a:bodyPr>
          <a:lstStyle/>
          <a:p>
            <a:r>
              <a:rPr lang="en-US" sz="2600" dirty="0"/>
              <a:t>When </a:t>
            </a:r>
            <a:r>
              <a:rPr lang="en-US" sz="2600" dirty="0" smtClean="0"/>
              <a:t>we talk about </a:t>
            </a:r>
            <a:r>
              <a:rPr lang="en-US" sz="2600" dirty="0"/>
              <a:t>sexism, it can feel as though we are blaming </a:t>
            </a:r>
            <a:r>
              <a:rPr lang="en-US" sz="2600" dirty="0" smtClean="0"/>
              <a:t>each other</a:t>
            </a:r>
            <a:r>
              <a:rPr lang="en-US" sz="2600" dirty="0"/>
              <a:t>. </a:t>
            </a:r>
            <a:r>
              <a:rPr lang="en-US" sz="2600" dirty="0" smtClean="0"/>
              <a:t>It’s </a:t>
            </a:r>
            <a:r>
              <a:rPr lang="en-US" sz="2600" dirty="0"/>
              <a:t>important to remember </a:t>
            </a:r>
            <a:r>
              <a:rPr lang="en-US" sz="2600" dirty="0" smtClean="0"/>
              <a:t>we </a:t>
            </a:r>
            <a:r>
              <a:rPr lang="en-US" sz="2600" dirty="0"/>
              <a:t>all participate in </a:t>
            </a:r>
            <a:r>
              <a:rPr lang="en-US" sz="2600" dirty="0" smtClean="0"/>
              <a:t>sexism – </a:t>
            </a:r>
            <a:r>
              <a:rPr lang="en-US" sz="2600" dirty="0"/>
              <a:t>sometimes in obvious ways and sometimes unconsciously. In this </a:t>
            </a:r>
            <a:r>
              <a:rPr lang="en-US" sz="2600" dirty="0" smtClean="0"/>
              <a:t>tacit participation</a:t>
            </a:r>
            <a:r>
              <a:rPr lang="en-US" sz="2600" dirty="0"/>
              <a:t>, we have all “fallen short of the glory of God” (Romans 3:23</a:t>
            </a:r>
            <a:r>
              <a:rPr lang="en-US" sz="2600" dirty="0" smtClean="0"/>
              <a:t>). </a:t>
            </a:r>
          </a:p>
          <a:p>
            <a:endParaRPr lang="en-US" sz="1400" dirty="0" smtClean="0"/>
          </a:p>
          <a:p>
            <a:r>
              <a:rPr lang="en-US" sz="2600" dirty="0" smtClean="0"/>
              <a:t>At </a:t>
            </a:r>
            <a:r>
              <a:rPr lang="en-US" sz="2600" dirty="0"/>
              <a:t>the same time, all of us are trapped and separated from one </a:t>
            </a:r>
            <a:r>
              <a:rPr lang="en-US" sz="2600" dirty="0" smtClean="0"/>
              <a:t>another and </a:t>
            </a:r>
            <a:r>
              <a:rPr lang="en-US" sz="2600" dirty="0"/>
              <a:t>from God when we contribute to the problem of sexism. Women</a:t>
            </a:r>
            <a:r>
              <a:rPr lang="en-US" sz="2600" dirty="0" smtClean="0"/>
              <a:t>, girls </a:t>
            </a:r>
            <a:r>
              <a:rPr lang="en-US" sz="2600" dirty="0"/>
              <a:t>and transgender people are objectified, excluded, </a:t>
            </a:r>
            <a:r>
              <a:rPr lang="en-US" sz="2600" dirty="0" smtClean="0"/>
              <a:t>exploited, and ignored </a:t>
            </a:r>
            <a:r>
              <a:rPr lang="en-US" sz="2600" dirty="0"/>
              <a:t>because of sexism. </a:t>
            </a:r>
            <a:endParaRPr lang="en-US" sz="2600" dirty="0" smtClean="0"/>
          </a:p>
          <a:p>
            <a:endParaRPr lang="en-US" sz="1400" dirty="0" smtClean="0"/>
          </a:p>
          <a:p>
            <a:r>
              <a:rPr lang="en-US" sz="2600" dirty="0" smtClean="0"/>
              <a:t>Because </a:t>
            </a:r>
            <a:r>
              <a:rPr lang="en-US" sz="2600" dirty="0"/>
              <a:t>of sexism, men and boys are </a:t>
            </a:r>
            <a:r>
              <a:rPr lang="en-US" sz="2600" dirty="0" smtClean="0"/>
              <a:t>often pitted </a:t>
            </a:r>
            <a:r>
              <a:rPr lang="en-US" sz="2600" dirty="0"/>
              <a:t>against one another, called on to “prove” their ability to be </a:t>
            </a:r>
            <a:r>
              <a:rPr lang="en-US" sz="2600" dirty="0" smtClean="0"/>
              <a:t>in control </a:t>
            </a:r>
            <a:r>
              <a:rPr lang="en-US" sz="2600" dirty="0"/>
              <a:t>and dominant. </a:t>
            </a:r>
            <a:endParaRPr lang="en-US" sz="2600" dirty="0" smtClean="0"/>
          </a:p>
          <a:p>
            <a:endParaRPr lang="en-US" sz="1400" dirty="0" smtClean="0"/>
          </a:p>
          <a:p>
            <a:r>
              <a:rPr lang="en-US" sz="2600" dirty="0" smtClean="0"/>
              <a:t>No </a:t>
            </a:r>
            <a:r>
              <a:rPr lang="en-US" sz="2600" dirty="0"/>
              <a:t>one wins.</a:t>
            </a:r>
          </a:p>
        </p:txBody>
      </p:sp>
    </p:spTree>
    <p:extLst>
      <p:ext uri="{BB962C8B-B14F-4D97-AF65-F5344CB8AC3E}">
        <p14:creationId xmlns:p14="http://schemas.microsoft.com/office/powerpoint/2010/main" val="1429439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II. How Does Sexism Work?</a:t>
            </a:r>
            <a:endParaRPr lang="en-US" sz="4400" dirty="0"/>
          </a:p>
        </p:txBody>
      </p:sp>
      <p:sp>
        <p:nvSpPr>
          <p:cNvPr id="5" name="TextBox 4"/>
          <p:cNvSpPr txBox="1"/>
          <p:nvPr/>
        </p:nvSpPr>
        <p:spPr>
          <a:xfrm>
            <a:off x="433753" y="1556091"/>
            <a:ext cx="11324493" cy="954107"/>
          </a:xfrm>
          <a:prstGeom prst="rect">
            <a:avLst/>
          </a:prstGeom>
          <a:noFill/>
        </p:spPr>
        <p:txBody>
          <a:bodyPr wrap="square" rtlCol="0">
            <a:spAutoFit/>
          </a:bodyPr>
          <a:lstStyle/>
          <a:p>
            <a:r>
              <a:rPr lang="en-US" sz="2800" b="1" dirty="0"/>
              <a:t>How do stereotypes and social expectations about gender add </a:t>
            </a:r>
            <a:r>
              <a:rPr lang="en-US" sz="2800" b="1" dirty="0" smtClean="0"/>
              <a:t>to the problem </a:t>
            </a:r>
            <a:r>
              <a:rPr lang="en-US" sz="2800" b="1" dirty="0"/>
              <a:t>of sexism?</a:t>
            </a:r>
          </a:p>
        </p:txBody>
      </p:sp>
      <p:graphicFrame>
        <p:nvGraphicFramePr>
          <p:cNvPr id="6" name="Table 5"/>
          <p:cNvGraphicFramePr>
            <a:graphicFrameLocks noGrp="1"/>
          </p:cNvGraphicFramePr>
          <p:nvPr>
            <p:extLst>
              <p:ext uri="{D42A27DB-BD31-4B8C-83A1-F6EECF244321}">
                <p14:modId xmlns:p14="http://schemas.microsoft.com/office/powerpoint/2010/main" val="3565868025"/>
              </p:ext>
            </p:extLst>
          </p:nvPr>
        </p:nvGraphicFramePr>
        <p:xfrm>
          <a:off x="1874838" y="3019953"/>
          <a:ext cx="8128001" cy="3106210"/>
        </p:xfrm>
        <a:graphic>
          <a:graphicData uri="http://schemas.openxmlformats.org/drawingml/2006/table">
            <a:tbl>
              <a:tblPr firstRow="1" bandRow="1">
                <a:tableStyleId>{912C8C85-51F0-491E-9774-3900AFEF0FD7}</a:tableStyleId>
              </a:tblPr>
              <a:tblGrid>
                <a:gridCol w="4054475"/>
                <a:gridCol w="4073526"/>
              </a:tblGrid>
              <a:tr h="370840">
                <a:tc>
                  <a:txBody>
                    <a:bodyPr/>
                    <a:lstStyle/>
                    <a:p>
                      <a:pPr algn="ctr"/>
                      <a:r>
                        <a:rPr lang="en-US" sz="2000" dirty="0" smtClean="0"/>
                        <a:t>MEN AND BOYS</a:t>
                      </a:r>
                      <a:endParaRPr lang="en-US" sz="2000" dirty="0"/>
                    </a:p>
                  </a:txBody>
                  <a:tcPr>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solidFill>
                      <a:srgbClr val="76B54B"/>
                    </a:solidFill>
                  </a:tcPr>
                </a:tc>
                <a:tc>
                  <a:txBody>
                    <a:bodyPr/>
                    <a:lstStyle/>
                    <a:p>
                      <a:pPr algn="ctr"/>
                      <a:r>
                        <a:rPr lang="en-US" sz="2000" dirty="0" smtClean="0"/>
                        <a:t>WOMEN AND GIRLS</a:t>
                      </a:r>
                      <a:endParaRPr lang="en-US" sz="2000" dirty="0"/>
                    </a:p>
                  </a:txBody>
                  <a:tcPr>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solidFill>
                      <a:srgbClr val="76B54B"/>
                    </a:solidFill>
                  </a:tcPr>
                </a:tc>
              </a:tr>
              <a:tr h="2709970">
                <a:tc>
                  <a:txBody>
                    <a:bodyPr/>
                    <a:lstStyle/>
                    <a:p>
                      <a:endParaRPr lang="en-US" dirty="0"/>
                    </a:p>
                  </a:txBody>
                  <a:tcPr>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c>
                  <a:txBody>
                    <a:bodyPr/>
                    <a:lstStyle/>
                    <a:p>
                      <a:endParaRPr lang="en-US" dirty="0"/>
                    </a:p>
                  </a:txBody>
                  <a:tcPr>
                    <a:lnL w="12700" cap="flat" cmpd="sng" algn="ctr">
                      <a:solidFill>
                        <a:srgbClr val="00AA00"/>
                      </a:solidFill>
                      <a:prstDash val="solid"/>
                      <a:round/>
                      <a:headEnd type="none" w="med" len="med"/>
                      <a:tailEnd type="none" w="med" len="med"/>
                    </a:lnL>
                    <a:lnR w="12700" cap="flat" cmpd="sng" algn="ctr">
                      <a:solidFill>
                        <a:srgbClr val="00AA00"/>
                      </a:solidFill>
                      <a:prstDash val="solid"/>
                      <a:round/>
                      <a:headEnd type="none" w="med" len="med"/>
                      <a:tailEnd type="none" w="med" len="med"/>
                    </a:lnR>
                    <a:lnT w="12700" cap="flat" cmpd="sng" algn="ctr">
                      <a:solidFill>
                        <a:srgbClr val="00AA00"/>
                      </a:solidFill>
                      <a:prstDash val="solid"/>
                      <a:round/>
                      <a:headEnd type="none" w="med" len="med"/>
                      <a:tailEnd type="none" w="med" len="med"/>
                    </a:lnT>
                    <a:lnB w="12700" cap="flat" cmpd="sng" algn="ctr">
                      <a:solidFill>
                        <a:srgbClr val="00AA00"/>
                      </a:solidFill>
                      <a:prstDash val="solid"/>
                      <a:round/>
                      <a:headEnd type="none" w="med" len="med"/>
                      <a:tailEnd type="none" w="med" len="med"/>
                    </a:lnB>
                  </a:tcPr>
                </a:tc>
              </a:tr>
            </a:tbl>
          </a:graphicData>
        </a:graphic>
      </p:graphicFrame>
      <p:sp>
        <p:nvSpPr>
          <p:cNvPr id="7" name="TextBox 6"/>
          <p:cNvSpPr txBox="1"/>
          <p:nvPr/>
        </p:nvSpPr>
        <p:spPr>
          <a:xfrm>
            <a:off x="1874838" y="2510198"/>
            <a:ext cx="8128001" cy="492443"/>
          </a:xfrm>
          <a:prstGeom prst="rect">
            <a:avLst/>
          </a:prstGeom>
          <a:noFill/>
        </p:spPr>
        <p:txBody>
          <a:bodyPr wrap="square" rtlCol="0">
            <a:spAutoFit/>
          </a:bodyPr>
          <a:lstStyle/>
          <a:p>
            <a:r>
              <a:rPr lang="en-US" sz="2600" dirty="0" smtClean="0"/>
              <a:t>List stereotypes and characteristics associated with:</a:t>
            </a:r>
            <a:endParaRPr lang="en-US" sz="2600" dirty="0"/>
          </a:p>
        </p:txBody>
      </p:sp>
    </p:spTree>
    <p:extLst>
      <p:ext uri="{BB962C8B-B14F-4D97-AF65-F5344CB8AC3E}">
        <p14:creationId xmlns:p14="http://schemas.microsoft.com/office/powerpoint/2010/main" val="12347320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Does Sexism Work?</a:t>
            </a:r>
          </a:p>
        </p:txBody>
      </p:sp>
      <p:sp>
        <p:nvSpPr>
          <p:cNvPr id="5" name="TextBox 4"/>
          <p:cNvSpPr txBox="1"/>
          <p:nvPr/>
        </p:nvSpPr>
        <p:spPr>
          <a:xfrm>
            <a:off x="433753" y="1556091"/>
            <a:ext cx="11324493" cy="4093428"/>
          </a:xfrm>
          <a:prstGeom prst="rect">
            <a:avLst/>
          </a:prstGeom>
          <a:noFill/>
        </p:spPr>
        <p:txBody>
          <a:bodyPr wrap="square" rtlCol="0">
            <a:spAutoFit/>
          </a:bodyPr>
          <a:lstStyle/>
          <a:p>
            <a:pPr marL="457200" indent="-457200">
              <a:buFont typeface="+mj-lt"/>
              <a:buAutoNum type="arabicPeriod"/>
            </a:pPr>
            <a:r>
              <a:rPr lang="en-US" sz="2600" dirty="0" smtClean="0"/>
              <a:t>Where </a:t>
            </a:r>
            <a:r>
              <a:rPr lang="en-US" sz="2600" dirty="0"/>
              <a:t>do you fit on the list? Do characteristics you identify with only </a:t>
            </a:r>
            <a:r>
              <a:rPr lang="en-US" sz="2600" dirty="0" smtClean="0"/>
              <a:t>appear on </a:t>
            </a:r>
            <a:r>
              <a:rPr lang="en-US" sz="2600" dirty="0"/>
              <a:t>one list, or on both? What about your friends and loved ones?</a:t>
            </a:r>
          </a:p>
          <a:p>
            <a:pPr marL="457200" indent="-457200">
              <a:buFont typeface="+mj-lt"/>
              <a:buAutoNum type="arabicPeriod"/>
            </a:pPr>
            <a:r>
              <a:rPr lang="en-US" sz="2600" dirty="0" smtClean="0"/>
              <a:t>What </a:t>
            </a:r>
            <a:r>
              <a:rPr lang="en-US" sz="2600" dirty="0"/>
              <a:t>tends to happen in our culture when someone displays a </a:t>
            </a:r>
            <a:r>
              <a:rPr lang="en-US" sz="2600" dirty="0" smtClean="0"/>
              <a:t>characteristic associated </a:t>
            </a:r>
            <a:r>
              <a:rPr lang="en-US" sz="2600" dirty="0"/>
              <a:t>with someone of a different gender? Can you think of an example?</a:t>
            </a:r>
          </a:p>
          <a:p>
            <a:pPr marL="457200" indent="-457200">
              <a:buFont typeface="+mj-lt"/>
              <a:buAutoNum type="arabicPeriod"/>
            </a:pPr>
            <a:r>
              <a:rPr lang="en-US" sz="2600" dirty="0" smtClean="0"/>
              <a:t>Are </a:t>
            </a:r>
            <a:r>
              <a:rPr lang="en-US" sz="2600" dirty="0"/>
              <a:t>any of these gendered characteristics more closely associated </a:t>
            </a:r>
            <a:r>
              <a:rPr lang="en-US" sz="2600" dirty="0" smtClean="0"/>
              <a:t>with people </a:t>
            </a:r>
            <a:r>
              <a:rPr lang="en-US" sz="2600" dirty="0"/>
              <a:t>of specific racial or ethnic backgrounds? How do these </a:t>
            </a:r>
            <a:r>
              <a:rPr lang="en-US" sz="2600" dirty="0" smtClean="0"/>
              <a:t>harmful stereotypes </a:t>
            </a:r>
            <a:r>
              <a:rPr lang="en-US" sz="2600" dirty="0"/>
              <a:t>based on race and ethnicity add to the problem of sexism?</a:t>
            </a:r>
          </a:p>
          <a:p>
            <a:pPr marL="457200" indent="-457200">
              <a:buFont typeface="+mj-lt"/>
              <a:buAutoNum type="arabicPeriod"/>
            </a:pPr>
            <a:r>
              <a:rPr lang="en-US" sz="2600" dirty="0" smtClean="0"/>
              <a:t>Which </a:t>
            </a:r>
            <a:r>
              <a:rPr lang="en-US" sz="2600" dirty="0"/>
              <a:t>of the characteristics on this list are associated with roles </a:t>
            </a:r>
            <a:r>
              <a:rPr lang="en-US" sz="2600" dirty="0" smtClean="0"/>
              <a:t>and positions </a:t>
            </a:r>
            <a:r>
              <a:rPr lang="en-US" sz="2600" dirty="0"/>
              <a:t>of power, visibility and </a:t>
            </a:r>
            <a:r>
              <a:rPr lang="en-US" sz="2600" dirty="0" smtClean="0"/>
              <a:t>agency</a:t>
            </a:r>
            <a:r>
              <a:rPr lang="en-US" sz="2600" b="1" dirty="0" smtClean="0"/>
              <a:t> </a:t>
            </a:r>
            <a:r>
              <a:rPr lang="en-US" sz="2600" dirty="0"/>
              <a:t>(being empowered to </a:t>
            </a:r>
            <a:r>
              <a:rPr lang="en-US" sz="2600" dirty="0" smtClean="0"/>
              <a:t>make consequential </a:t>
            </a:r>
            <a:r>
              <a:rPr lang="en-US" sz="2600" dirty="0"/>
              <a:t>decisions about one’s own life)?</a:t>
            </a:r>
          </a:p>
        </p:txBody>
      </p:sp>
    </p:spTree>
    <p:extLst>
      <p:ext uri="{BB962C8B-B14F-4D97-AF65-F5344CB8AC3E}">
        <p14:creationId xmlns:p14="http://schemas.microsoft.com/office/powerpoint/2010/main" val="3714552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Does Sexism Work?</a:t>
            </a:r>
          </a:p>
        </p:txBody>
      </p:sp>
      <p:sp>
        <p:nvSpPr>
          <p:cNvPr id="5" name="TextBox 4"/>
          <p:cNvSpPr txBox="1"/>
          <p:nvPr/>
        </p:nvSpPr>
        <p:spPr>
          <a:xfrm>
            <a:off x="433752" y="1733554"/>
            <a:ext cx="11324493" cy="2246769"/>
          </a:xfrm>
          <a:prstGeom prst="rect">
            <a:avLst/>
          </a:prstGeom>
          <a:noFill/>
        </p:spPr>
        <p:txBody>
          <a:bodyPr wrap="square" rtlCol="0">
            <a:spAutoFit/>
          </a:bodyPr>
          <a:lstStyle/>
          <a:p>
            <a:r>
              <a:rPr lang="en-US" sz="2800" dirty="0" smtClean="0"/>
              <a:t>In </a:t>
            </a:r>
            <a:r>
              <a:rPr lang="en-US" sz="2800" dirty="0"/>
              <a:t>order to work against sexism in ourselves, our relationships and </a:t>
            </a:r>
            <a:r>
              <a:rPr lang="en-US" sz="2800" dirty="0" smtClean="0"/>
              <a:t>our communities</a:t>
            </a:r>
            <a:r>
              <a:rPr lang="en-US" sz="2800" dirty="0"/>
              <a:t>, we have to understand how sexism plays out in </a:t>
            </a:r>
            <a:r>
              <a:rPr lang="en-US" sz="2800" dirty="0" smtClean="0"/>
              <a:t>everyday life</a:t>
            </a:r>
            <a:r>
              <a:rPr lang="en-US" sz="2800" dirty="0"/>
              <a:t>. Sometimes gender-based inequality is easy to see, but often it’s not</a:t>
            </a:r>
            <a:r>
              <a:rPr lang="en-US" sz="2800" dirty="0" smtClean="0"/>
              <a:t>; sexism </a:t>
            </a:r>
            <a:r>
              <a:rPr lang="en-US" sz="2800" dirty="0"/>
              <a:t>usually shows up in our subconscious attitudes and impressions </a:t>
            </a:r>
            <a:r>
              <a:rPr lang="en-US" sz="2800" dirty="0" smtClean="0"/>
              <a:t>of the </a:t>
            </a:r>
            <a:r>
              <a:rPr lang="en-US" sz="2800" dirty="0"/>
              <a:t>people around us</a:t>
            </a:r>
            <a:r>
              <a:rPr lang="en-US" sz="2800" dirty="0" smtClean="0"/>
              <a:t>.</a:t>
            </a:r>
            <a:endParaRPr lang="en-US" sz="2800" dirty="0"/>
          </a:p>
        </p:txBody>
      </p:sp>
    </p:spTree>
    <p:extLst>
      <p:ext uri="{BB962C8B-B14F-4D97-AF65-F5344CB8AC3E}">
        <p14:creationId xmlns:p14="http://schemas.microsoft.com/office/powerpoint/2010/main" val="18664048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Does Sexism Work?</a:t>
            </a:r>
          </a:p>
        </p:txBody>
      </p:sp>
      <p:sp>
        <p:nvSpPr>
          <p:cNvPr id="5" name="TextBox 4"/>
          <p:cNvSpPr txBox="1"/>
          <p:nvPr/>
        </p:nvSpPr>
        <p:spPr>
          <a:xfrm>
            <a:off x="433753" y="1726044"/>
            <a:ext cx="11324493" cy="3970318"/>
          </a:xfrm>
          <a:prstGeom prst="rect">
            <a:avLst/>
          </a:prstGeom>
          <a:noFill/>
        </p:spPr>
        <p:txBody>
          <a:bodyPr wrap="square" rtlCol="0">
            <a:spAutoFit/>
          </a:bodyPr>
          <a:lstStyle/>
          <a:p>
            <a:r>
              <a:rPr lang="en-US" sz="2800" dirty="0" smtClean="0"/>
              <a:t>Sexism </a:t>
            </a:r>
            <a:r>
              <a:rPr lang="en-US" sz="2800" dirty="0"/>
              <a:t>often shows up in the gender-based stereotypes and </a:t>
            </a:r>
            <a:r>
              <a:rPr lang="en-US" sz="2800" dirty="0" smtClean="0"/>
              <a:t>expectations we </a:t>
            </a:r>
            <a:r>
              <a:rPr lang="en-US" sz="2800" dirty="0"/>
              <a:t>place on people. </a:t>
            </a:r>
            <a:endParaRPr lang="en-US" sz="2800" dirty="0" smtClean="0"/>
          </a:p>
          <a:p>
            <a:pPr marL="457200" indent="-457200">
              <a:buFont typeface="Arial" panose="020B0604020202020204" pitchFamily="34" charset="0"/>
              <a:buChar char="•"/>
            </a:pPr>
            <a:r>
              <a:rPr lang="en-US" sz="2800" dirty="0" smtClean="0"/>
              <a:t>This </a:t>
            </a:r>
            <a:r>
              <a:rPr lang="en-US" sz="2800" dirty="0"/>
              <a:t>means </a:t>
            </a:r>
            <a:r>
              <a:rPr lang="en-US" sz="2800" dirty="0" smtClean="0"/>
              <a:t>when </a:t>
            </a:r>
            <a:r>
              <a:rPr lang="en-US" sz="2800" dirty="0"/>
              <a:t>we have only </a:t>
            </a:r>
            <a:r>
              <a:rPr lang="en-US" sz="2800" dirty="0" smtClean="0"/>
              <a:t>limited information </a:t>
            </a:r>
            <a:r>
              <a:rPr lang="en-US" sz="2800" dirty="0"/>
              <a:t>about a person, we often fill in the gaps with </a:t>
            </a:r>
            <a:r>
              <a:rPr lang="en-US" sz="2800" dirty="0" smtClean="0"/>
              <a:t>stereotypes according </a:t>
            </a:r>
            <a:r>
              <a:rPr lang="en-US" sz="2800" dirty="0"/>
              <a:t>to that person’s gender</a:t>
            </a:r>
            <a:r>
              <a:rPr lang="en-US" sz="2800" dirty="0" smtClean="0"/>
              <a:t>.</a:t>
            </a:r>
          </a:p>
          <a:p>
            <a:pPr marL="457200" indent="-457200">
              <a:buFont typeface="Arial" panose="020B0604020202020204" pitchFamily="34" charset="0"/>
              <a:buChar char="•"/>
            </a:pPr>
            <a:r>
              <a:rPr lang="en-US" sz="2800" dirty="0" smtClean="0"/>
              <a:t>At </a:t>
            </a:r>
            <a:r>
              <a:rPr lang="en-US" sz="2800" dirty="0"/>
              <a:t>the same time, we often </a:t>
            </a:r>
            <a:r>
              <a:rPr lang="en-US" sz="2800" dirty="0" smtClean="0"/>
              <a:t>internalize social </a:t>
            </a:r>
            <a:r>
              <a:rPr lang="en-US" sz="2800" dirty="0"/>
              <a:t>expectations about how people of specific genders should be </a:t>
            </a:r>
            <a:r>
              <a:rPr lang="en-US" sz="2800" dirty="0" smtClean="0"/>
              <a:t>and act </a:t>
            </a:r>
            <a:r>
              <a:rPr lang="en-US" sz="2800" dirty="0"/>
              <a:t>in the world. </a:t>
            </a:r>
            <a:endParaRPr lang="en-US" sz="2800" dirty="0" smtClean="0"/>
          </a:p>
          <a:p>
            <a:pPr marL="457200" indent="-457200">
              <a:buFont typeface="Arial" panose="020B0604020202020204" pitchFamily="34" charset="0"/>
              <a:buChar char="•"/>
            </a:pPr>
            <a:r>
              <a:rPr lang="en-US" sz="2800" dirty="0" smtClean="0"/>
              <a:t>When </a:t>
            </a:r>
            <a:r>
              <a:rPr lang="en-US" sz="2800" dirty="0"/>
              <a:t>these are imbedded subtly in our impressions </a:t>
            </a:r>
            <a:r>
              <a:rPr lang="en-US" sz="2800" dirty="0" smtClean="0"/>
              <a:t>of people</a:t>
            </a:r>
            <a:r>
              <a:rPr lang="en-US" sz="2800" dirty="0"/>
              <a:t>, they </a:t>
            </a:r>
            <a:r>
              <a:rPr lang="en-US" sz="2800" dirty="0" smtClean="0"/>
              <a:t>make </a:t>
            </a:r>
            <a:r>
              <a:rPr lang="en-US" sz="2800" dirty="0"/>
              <a:t>us more critical and suspicious of those who </a:t>
            </a:r>
            <a:r>
              <a:rPr lang="en-US" sz="2800" dirty="0" smtClean="0"/>
              <a:t>violate these </a:t>
            </a:r>
            <a:r>
              <a:rPr lang="en-US" sz="2800" dirty="0"/>
              <a:t>prescriptive norms</a:t>
            </a:r>
            <a:r>
              <a:rPr lang="en-US" sz="2800" dirty="0" smtClean="0"/>
              <a:t>. </a:t>
            </a:r>
            <a:endParaRPr lang="en-US" sz="3200" dirty="0"/>
          </a:p>
        </p:txBody>
      </p:sp>
    </p:spTree>
    <p:extLst>
      <p:ext uri="{BB962C8B-B14F-4D97-AF65-F5344CB8AC3E}">
        <p14:creationId xmlns:p14="http://schemas.microsoft.com/office/powerpoint/2010/main" val="693609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554844"/>
            <a:ext cx="10624772" cy="3970318"/>
          </a:xfrm>
          <a:prstGeom prst="rect">
            <a:avLst/>
          </a:prstGeom>
        </p:spPr>
        <p:txBody>
          <a:bodyPr wrap="square">
            <a:spAutoFit/>
          </a:bodyPr>
          <a:lstStyle/>
          <a:p>
            <a:r>
              <a:rPr lang="en-US" sz="2800" dirty="0" smtClean="0"/>
              <a:t>The formal reason for this conversation at this time:</a:t>
            </a:r>
          </a:p>
          <a:p>
            <a:pPr marL="457200"/>
            <a:r>
              <a:rPr lang="en-US" sz="2800" i="1" dirty="0" smtClean="0"/>
              <a:t>The </a:t>
            </a:r>
            <a:r>
              <a:rPr lang="en-US" sz="2800" i="1" dirty="0"/>
              <a:t>2009 ELCA Churchwide Assembly authorized that “the Evangelical Lutheran Church in America develop a social statement on the topic of justice for women in church and </a:t>
            </a:r>
            <a:r>
              <a:rPr lang="en-US" sz="2800" i="1" dirty="0" smtClean="0"/>
              <a:t>society.” </a:t>
            </a:r>
          </a:p>
          <a:p>
            <a:pPr marL="457200"/>
            <a:endParaRPr lang="en-US" sz="2800" dirty="0" smtClean="0"/>
          </a:p>
          <a:p>
            <a:pPr marL="457200"/>
            <a:r>
              <a:rPr lang="en-US" sz="2800" dirty="0" smtClean="0"/>
              <a:t>Those </a:t>
            </a:r>
            <a:r>
              <a:rPr lang="en-US" sz="2800" dirty="0"/>
              <a:t>who urged it and those who voted </a:t>
            </a:r>
            <a:r>
              <a:rPr lang="en-US" sz="2800" dirty="0" smtClean="0"/>
              <a:t>for its </a:t>
            </a:r>
            <a:r>
              <a:rPr lang="en-US" sz="2800" dirty="0"/>
              <a:t>development believed</a:t>
            </a:r>
            <a:r>
              <a:rPr lang="en-US" sz="2800" dirty="0" smtClean="0"/>
              <a:t> </a:t>
            </a:r>
            <a:r>
              <a:rPr lang="en-US" sz="2800" dirty="0"/>
              <a:t>the ELCA needed to initiate a broad </a:t>
            </a:r>
            <a:r>
              <a:rPr lang="en-US" sz="2800" dirty="0" smtClean="0"/>
              <a:t>and sustained </a:t>
            </a:r>
            <a:r>
              <a:rPr lang="en-US" sz="2800" dirty="0"/>
              <a:t>conversation that could lead to a statement with </a:t>
            </a:r>
            <a:r>
              <a:rPr lang="en-US" sz="2800" dirty="0" smtClean="0"/>
              <a:t>official teaching </a:t>
            </a:r>
            <a:r>
              <a:rPr lang="en-US" sz="2800" dirty="0"/>
              <a:t>and policy related to sexism</a:t>
            </a:r>
            <a:r>
              <a:rPr lang="en-US" sz="2800" dirty="0" smtClean="0"/>
              <a:t>.</a:t>
            </a:r>
            <a:r>
              <a:rPr lang="en-US" sz="2800" dirty="0"/>
              <a:t> </a:t>
            </a:r>
            <a:endParaRPr lang="en-US" sz="2800" dirty="0" smtClean="0"/>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 What Brings us Here?</a:t>
            </a:r>
          </a:p>
        </p:txBody>
      </p:sp>
    </p:spTree>
    <p:extLst>
      <p:ext uri="{BB962C8B-B14F-4D97-AF65-F5344CB8AC3E}">
        <p14:creationId xmlns:p14="http://schemas.microsoft.com/office/powerpoint/2010/main" val="1001595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Does Sexism Work?</a:t>
            </a:r>
          </a:p>
        </p:txBody>
      </p:sp>
      <p:sp>
        <p:nvSpPr>
          <p:cNvPr id="5" name="TextBox 4"/>
          <p:cNvSpPr txBox="1"/>
          <p:nvPr/>
        </p:nvSpPr>
        <p:spPr>
          <a:xfrm>
            <a:off x="433753" y="1556091"/>
            <a:ext cx="11324493" cy="4555093"/>
          </a:xfrm>
          <a:prstGeom prst="rect">
            <a:avLst/>
          </a:prstGeom>
          <a:noFill/>
        </p:spPr>
        <p:txBody>
          <a:bodyPr wrap="square" rtlCol="0">
            <a:spAutoFit/>
          </a:bodyPr>
          <a:lstStyle/>
          <a:p>
            <a:r>
              <a:rPr lang="en-US" sz="2800" b="1" dirty="0"/>
              <a:t>How do gender roles add to the problem of sexism</a:t>
            </a:r>
            <a:r>
              <a:rPr lang="en-US" sz="2800" b="1" dirty="0" smtClean="0"/>
              <a:t>?</a:t>
            </a:r>
          </a:p>
          <a:p>
            <a:endParaRPr lang="en-US" dirty="0"/>
          </a:p>
          <a:p>
            <a:r>
              <a:rPr lang="en-US" sz="2600" dirty="0"/>
              <a:t>Some gender roles have greater proximity to what is valued or has </a:t>
            </a:r>
            <a:r>
              <a:rPr lang="en-US" sz="2600" dirty="0" smtClean="0"/>
              <a:t>power in </a:t>
            </a:r>
            <a:r>
              <a:rPr lang="en-US" sz="2600" dirty="0"/>
              <a:t>a community and culture. </a:t>
            </a:r>
            <a:endParaRPr lang="en-US" sz="2600" dirty="0" smtClean="0"/>
          </a:p>
          <a:p>
            <a:pPr marL="342900" indent="-342900">
              <a:buFont typeface="Arial" panose="020B0604020202020204" pitchFamily="34" charset="0"/>
              <a:buChar char="•"/>
            </a:pPr>
            <a:r>
              <a:rPr lang="en-US" sz="2600" dirty="0" smtClean="0"/>
              <a:t>Stereotypes </a:t>
            </a:r>
            <a:r>
              <a:rPr lang="en-US" sz="2600" dirty="0"/>
              <a:t>and expectations for </a:t>
            </a:r>
            <a:r>
              <a:rPr lang="en-US" sz="2600" b="1" dirty="0" smtClean="0"/>
              <a:t>men and </a:t>
            </a:r>
            <a:r>
              <a:rPr lang="en-US" sz="2600" b="1" dirty="0"/>
              <a:t>boys </a:t>
            </a:r>
            <a:r>
              <a:rPr lang="en-US" sz="2600" dirty="0"/>
              <a:t>often set them up to step into roles that afford them agency</a:t>
            </a:r>
            <a:r>
              <a:rPr lang="en-US" sz="2600" dirty="0" smtClean="0"/>
              <a:t>, decision-making </a:t>
            </a:r>
            <a:r>
              <a:rPr lang="en-US" sz="2600" dirty="0"/>
              <a:t>power, leadership and visibility in </a:t>
            </a:r>
            <a:r>
              <a:rPr lang="en-US" sz="2600" dirty="0" smtClean="0"/>
              <a:t>our communities and societies</a:t>
            </a:r>
            <a:r>
              <a:rPr lang="en-US" sz="2600" dirty="0"/>
              <a:t>. Some of these roles might be: </a:t>
            </a:r>
            <a:r>
              <a:rPr lang="en-US" sz="2600" i="1" dirty="0"/>
              <a:t>provider, leader or protector</a:t>
            </a:r>
            <a:r>
              <a:rPr lang="en-US" sz="2600" dirty="0" smtClean="0"/>
              <a:t>.</a:t>
            </a:r>
          </a:p>
          <a:p>
            <a:pPr marL="342900" indent="-342900">
              <a:buFont typeface="Arial" panose="020B0604020202020204" pitchFamily="34" charset="0"/>
              <a:buChar char="•"/>
            </a:pPr>
            <a:r>
              <a:rPr lang="en-US" sz="2600" dirty="0" smtClean="0"/>
              <a:t>Stereotypes </a:t>
            </a:r>
            <a:r>
              <a:rPr lang="en-US" sz="2600" dirty="0"/>
              <a:t>and expectations for </a:t>
            </a:r>
            <a:r>
              <a:rPr lang="en-US" sz="2600" b="1" dirty="0"/>
              <a:t>women and girls </a:t>
            </a:r>
            <a:r>
              <a:rPr lang="en-US" sz="2600" dirty="0"/>
              <a:t>set them up to </a:t>
            </a:r>
            <a:r>
              <a:rPr lang="en-US" sz="2600" dirty="0" smtClean="0"/>
              <a:t>step into </a:t>
            </a:r>
            <a:r>
              <a:rPr lang="en-US" sz="2600" dirty="0"/>
              <a:t>roles that give them less access to power, agency and visibility. </a:t>
            </a:r>
            <a:r>
              <a:rPr lang="en-US" sz="2600" dirty="0" smtClean="0"/>
              <a:t>Some of </a:t>
            </a:r>
            <a:r>
              <a:rPr lang="en-US" sz="2600" dirty="0"/>
              <a:t>these roles might be: </a:t>
            </a:r>
            <a:r>
              <a:rPr lang="en-US" sz="2600" i="1" dirty="0"/>
              <a:t>nurturer, caretaker, homemaker or </a:t>
            </a:r>
            <a:r>
              <a:rPr lang="en-US" sz="2600" i="1" dirty="0" smtClean="0"/>
              <a:t>supportive partner</a:t>
            </a:r>
            <a:r>
              <a:rPr lang="en-US" sz="2600" dirty="0" smtClean="0"/>
              <a:t>. </a:t>
            </a:r>
            <a:endParaRPr lang="en-US" sz="2600" dirty="0"/>
          </a:p>
        </p:txBody>
      </p:sp>
    </p:spTree>
    <p:extLst>
      <p:ext uri="{BB962C8B-B14F-4D97-AF65-F5344CB8AC3E}">
        <p14:creationId xmlns:p14="http://schemas.microsoft.com/office/powerpoint/2010/main" val="27980872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 How Does Sexism Work?</a:t>
            </a:r>
          </a:p>
        </p:txBody>
      </p:sp>
      <p:sp>
        <p:nvSpPr>
          <p:cNvPr id="5" name="TextBox 4"/>
          <p:cNvSpPr txBox="1"/>
          <p:nvPr/>
        </p:nvSpPr>
        <p:spPr>
          <a:xfrm>
            <a:off x="433753" y="1763051"/>
            <a:ext cx="11324493" cy="3539430"/>
          </a:xfrm>
          <a:prstGeom prst="rect">
            <a:avLst/>
          </a:prstGeom>
          <a:noFill/>
        </p:spPr>
        <p:txBody>
          <a:bodyPr wrap="square" rtlCol="0">
            <a:spAutoFit/>
          </a:bodyPr>
          <a:lstStyle/>
          <a:p>
            <a:r>
              <a:rPr lang="en-US" sz="2800" dirty="0" smtClean="0"/>
              <a:t>These </a:t>
            </a:r>
            <a:r>
              <a:rPr lang="en-US" sz="2800" dirty="0"/>
              <a:t>roles are all good and essential to our communities; many </a:t>
            </a:r>
            <a:r>
              <a:rPr lang="en-US" sz="2800" dirty="0" smtClean="0"/>
              <a:t>women find </a:t>
            </a:r>
            <a:r>
              <a:rPr lang="en-US" sz="2800" dirty="0"/>
              <a:t>fulfillment in supportive and nurturing roles as part of their vocation</a:t>
            </a:r>
            <a:r>
              <a:rPr lang="en-US" sz="2800" dirty="0" smtClean="0"/>
              <a:t>. </a:t>
            </a:r>
          </a:p>
          <a:p>
            <a:endParaRPr lang="en-US" sz="2800" dirty="0"/>
          </a:p>
          <a:p>
            <a:r>
              <a:rPr lang="en-US" sz="2800" dirty="0" smtClean="0"/>
              <a:t>However</a:t>
            </a:r>
            <a:r>
              <a:rPr lang="en-US" sz="2800" dirty="0"/>
              <a:t>, as Lutherans, we recognize </a:t>
            </a:r>
            <a:r>
              <a:rPr lang="en-US" sz="2800" dirty="0" smtClean="0"/>
              <a:t>vocation </a:t>
            </a:r>
            <a:r>
              <a:rPr lang="en-US" sz="2800" dirty="0"/>
              <a:t>is not limited by </a:t>
            </a:r>
            <a:r>
              <a:rPr lang="en-US" sz="2800" dirty="0" smtClean="0"/>
              <a:t>the roles </a:t>
            </a:r>
            <a:r>
              <a:rPr lang="en-US" sz="2800" dirty="0"/>
              <a:t>prescribed by unequal societies. When we limit ourselves and </a:t>
            </a:r>
            <a:r>
              <a:rPr lang="en-US" sz="2800" dirty="0" smtClean="0"/>
              <a:t>others to </a:t>
            </a:r>
            <a:r>
              <a:rPr lang="en-US" sz="2800" dirty="0"/>
              <a:t>certain roles </a:t>
            </a:r>
            <a:r>
              <a:rPr lang="en-US" sz="2800" i="1" dirty="0"/>
              <a:t>because of gender</a:t>
            </a:r>
            <a:r>
              <a:rPr lang="en-US" sz="2800" dirty="0"/>
              <a:t>, we participate in the sexism </a:t>
            </a:r>
            <a:r>
              <a:rPr lang="en-US" sz="2800" dirty="0" smtClean="0"/>
              <a:t>that separates </a:t>
            </a:r>
            <a:r>
              <a:rPr lang="en-US" sz="2800" dirty="0"/>
              <a:t>women, girls and gender-non conforming people from </a:t>
            </a:r>
            <a:r>
              <a:rPr lang="en-US" sz="2800" dirty="0" smtClean="0"/>
              <a:t>power and agency (the capacity to have power.) </a:t>
            </a:r>
            <a:endParaRPr lang="en-US" sz="2800" dirty="0"/>
          </a:p>
        </p:txBody>
      </p:sp>
    </p:spTree>
    <p:extLst>
      <p:ext uri="{BB962C8B-B14F-4D97-AF65-F5344CB8AC3E}">
        <p14:creationId xmlns:p14="http://schemas.microsoft.com/office/powerpoint/2010/main" val="6330538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III. What </a:t>
            </a:r>
            <a:r>
              <a:rPr lang="en-US" sz="4400" dirty="0"/>
              <a:t>is the effect of sexism on our bodies? </a:t>
            </a:r>
          </a:p>
        </p:txBody>
      </p:sp>
      <p:sp>
        <p:nvSpPr>
          <p:cNvPr id="5" name="TextBox 4"/>
          <p:cNvSpPr txBox="1"/>
          <p:nvPr/>
        </p:nvSpPr>
        <p:spPr>
          <a:xfrm>
            <a:off x="433753" y="1726044"/>
            <a:ext cx="11324493" cy="3970318"/>
          </a:xfrm>
          <a:prstGeom prst="rect">
            <a:avLst/>
          </a:prstGeom>
          <a:noFill/>
        </p:spPr>
        <p:txBody>
          <a:bodyPr wrap="square" rtlCol="0">
            <a:spAutoFit/>
          </a:bodyPr>
          <a:lstStyle/>
          <a:p>
            <a:r>
              <a:rPr lang="en-US" sz="2800" dirty="0" smtClean="0"/>
              <a:t>It </a:t>
            </a:r>
            <a:r>
              <a:rPr lang="en-US" sz="2800" dirty="0"/>
              <a:t>is hard to think of anything more personal than our own bodies, </a:t>
            </a:r>
            <a:r>
              <a:rPr lang="en-US" sz="2800" dirty="0" smtClean="0"/>
              <a:t>anything more </a:t>
            </a:r>
            <a:r>
              <a:rPr lang="en-US" sz="2800" dirty="0"/>
              <a:t>deeply connected to our culture’s understanding of gender. </a:t>
            </a:r>
            <a:r>
              <a:rPr lang="en-US" sz="2800" dirty="0" smtClean="0"/>
              <a:t>While our </a:t>
            </a:r>
            <a:r>
              <a:rPr lang="en-US" sz="2800" dirty="0"/>
              <a:t>bodies do not directly determine our gender identities or the </a:t>
            </a:r>
            <a:r>
              <a:rPr lang="en-US" sz="2800" dirty="0" smtClean="0"/>
              <a:t>gender-based ways </a:t>
            </a:r>
            <a:r>
              <a:rPr lang="en-US" sz="2800" dirty="0"/>
              <a:t>we move through life, our bodies are closely connected </a:t>
            </a:r>
            <a:r>
              <a:rPr lang="en-US" sz="2800" dirty="0" smtClean="0"/>
              <a:t>to sexism</a:t>
            </a:r>
            <a:r>
              <a:rPr lang="en-US" sz="2800" dirty="0"/>
              <a:t>. </a:t>
            </a:r>
            <a:endParaRPr lang="en-US" sz="2800" dirty="0" smtClean="0"/>
          </a:p>
          <a:p>
            <a:endParaRPr lang="en-US" sz="2800" dirty="0"/>
          </a:p>
          <a:p>
            <a:r>
              <a:rPr lang="en-US" sz="2800" dirty="0" smtClean="0"/>
              <a:t>Through </a:t>
            </a:r>
            <a:r>
              <a:rPr lang="en-US" sz="2800" dirty="0"/>
              <a:t>sexist stereotypes and ideals, and sometimes even </a:t>
            </a:r>
            <a:r>
              <a:rPr lang="en-US" sz="2800" dirty="0" smtClean="0"/>
              <a:t>brute force</a:t>
            </a:r>
            <a:r>
              <a:rPr lang="en-US" sz="2800" dirty="0"/>
              <a:t>, our society often controls the bodies of women, girls and </a:t>
            </a:r>
            <a:r>
              <a:rPr lang="en-US" sz="2800" dirty="0" smtClean="0"/>
              <a:t>gender non-conforming </a:t>
            </a:r>
            <a:r>
              <a:rPr lang="en-US" sz="2800" dirty="0"/>
              <a:t>people. For this reason, we need to talk together </a:t>
            </a:r>
            <a:r>
              <a:rPr lang="en-US" sz="2800" dirty="0" smtClean="0"/>
              <a:t>about human </a:t>
            </a:r>
            <a:r>
              <a:rPr lang="en-US" sz="2800" dirty="0"/>
              <a:t>bodies and sexism.</a:t>
            </a:r>
          </a:p>
        </p:txBody>
      </p:sp>
    </p:spTree>
    <p:extLst>
      <p:ext uri="{BB962C8B-B14F-4D97-AF65-F5344CB8AC3E}">
        <p14:creationId xmlns:p14="http://schemas.microsoft.com/office/powerpoint/2010/main" val="3748188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III. What is the effect of sexism on our bodies? </a:t>
            </a:r>
          </a:p>
        </p:txBody>
      </p:sp>
      <p:sp>
        <p:nvSpPr>
          <p:cNvPr id="5" name="TextBox 4"/>
          <p:cNvSpPr txBox="1"/>
          <p:nvPr/>
        </p:nvSpPr>
        <p:spPr>
          <a:xfrm>
            <a:off x="433754" y="1556091"/>
            <a:ext cx="10199834" cy="4524315"/>
          </a:xfrm>
          <a:prstGeom prst="rect">
            <a:avLst/>
          </a:prstGeom>
          <a:noFill/>
        </p:spPr>
        <p:txBody>
          <a:bodyPr wrap="square" rtlCol="0">
            <a:spAutoFit/>
          </a:bodyPr>
          <a:lstStyle/>
          <a:p>
            <a:r>
              <a:rPr lang="en-US" sz="2400" dirty="0" smtClean="0"/>
              <a:t>Individuals</a:t>
            </a:r>
            <a:r>
              <a:rPr lang="en-US" sz="2400" dirty="0"/>
              <a:t>, systems and our culture often:</a:t>
            </a:r>
            <a:endParaRPr lang="en-US" sz="2400" b="1" dirty="0" smtClean="0"/>
          </a:p>
          <a:p>
            <a:r>
              <a:rPr lang="en-US" sz="2400" b="1" dirty="0" smtClean="0"/>
              <a:t>Objectify </a:t>
            </a:r>
            <a:r>
              <a:rPr lang="en-US" sz="2400" dirty="0"/>
              <a:t>the bodies of women and girls by holding them to </a:t>
            </a:r>
            <a:r>
              <a:rPr lang="en-US" sz="2400" dirty="0" smtClean="0"/>
              <a:t>unrealistic expectations </a:t>
            </a:r>
            <a:r>
              <a:rPr lang="en-US" sz="2400" dirty="0"/>
              <a:t>of beauty, often associated with thin, white women</a:t>
            </a:r>
            <a:r>
              <a:rPr lang="en-US" sz="2400" dirty="0" smtClean="0"/>
              <a:t>.</a:t>
            </a:r>
          </a:p>
          <a:p>
            <a:r>
              <a:rPr lang="en-US" sz="2400" b="1" dirty="0"/>
              <a:t>Police </a:t>
            </a:r>
            <a:r>
              <a:rPr lang="en-US" sz="2400" dirty="0"/>
              <a:t>the bodies of women and girls by creating shame around </a:t>
            </a:r>
            <a:r>
              <a:rPr lang="en-US" sz="2400" dirty="0" smtClean="0"/>
              <a:t>female sexuality.</a:t>
            </a:r>
          </a:p>
          <a:p>
            <a:r>
              <a:rPr lang="en-US" sz="2400" b="1" dirty="0"/>
              <a:t>Politicize </a:t>
            </a:r>
            <a:r>
              <a:rPr lang="en-US" sz="2400" dirty="0"/>
              <a:t>the bodies of women and girls by linking cultural and </a:t>
            </a:r>
            <a:r>
              <a:rPr lang="en-US" sz="2400" dirty="0" smtClean="0"/>
              <a:t>political controversy </a:t>
            </a:r>
            <a:r>
              <a:rPr lang="en-US" sz="2400" dirty="0"/>
              <a:t>over abortion to all forms of reproductive health care, </a:t>
            </a:r>
            <a:r>
              <a:rPr lang="en-US" sz="2400" dirty="0" smtClean="0"/>
              <a:t>including contraception</a:t>
            </a:r>
            <a:r>
              <a:rPr lang="en-US" sz="2400" dirty="0"/>
              <a:t>, access to necessary reproductive health care, and </a:t>
            </a:r>
            <a:r>
              <a:rPr lang="en-US" sz="2400" dirty="0" smtClean="0"/>
              <a:t>access to </a:t>
            </a:r>
            <a:r>
              <a:rPr lang="en-US" sz="2400" dirty="0"/>
              <a:t>information about bodies</a:t>
            </a:r>
            <a:r>
              <a:rPr lang="en-US" sz="2400" dirty="0" smtClean="0"/>
              <a:t>.</a:t>
            </a:r>
          </a:p>
          <a:p>
            <a:r>
              <a:rPr lang="en-US" sz="2400" b="1" dirty="0"/>
              <a:t>Dominate </a:t>
            </a:r>
            <a:r>
              <a:rPr lang="en-US" sz="2400" dirty="0"/>
              <a:t>the bodies of women, girls and gender non-conforming </a:t>
            </a:r>
            <a:r>
              <a:rPr lang="en-US" sz="2400" dirty="0" smtClean="0"/>
              <a:t>people through </a:t>
            </a:r>
            <a:r>
              <a:rPr lang="en-US" sz="2400" dirty="0"/>
              <a:t>gender-based violence or the threat of violence</a:t>
            </a:r>
            <a:r>
              <a:rPr lang="en-US" sz="2400" dirty="0" smtClean="0"/>
              <a:t>.</a:t>
            </a:r>
          </a:p>
          <a:p>
            <a:r>
              <a:rPr lang="en-US" sz="2400" b="1" dirty="0"/>
              <a:t>Marginalize </a:t>
            </a:r>
            <a:r>
              <a:rPr lang="en-US" sz="2400" dirty="0"/>
              <a:t>the bodies of people who do not conform to binary </a:t>
            </a:r>
            <a:r>
              <a:rPr lang="en-US" sz="2400" dirty="0" smtClean="0"/>
              <a:t>gender identities </a:t>
            </a:r>
            <a:r>
              <a:rPr lang="en-US" sz="2400" dirty="0"/>
              <a:t>or biology.</a:t>
            </a:r>
          </a:p>
        </p:txBody>
      </p:sp>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478779">
            <a:off x="9950058" y="3166935"/>
            <a:ext cx="1952121" cy="2333023"/>
          </a:xfrm>
          <a:prstGeom prst="rect">
            <a:avLst/>
          </a:prstGeom>
        </p:spPr>
      </p:pic>
    </p:spTree>
    <p:extLst>
      <p:ext uri="{BB962C8B-B14F-4D97-AF65-F5344CB8AC3E}">
        <p14:creationId xmlns:p14="http://schemas.microsoft.com/office/powerpoint/2010/main" val="13270408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III. What is the effect of sexism on our bodies? </a:t>
            </a:r>
          </a:p>
        </p:txBody>
      </p:sp>
      <p:sp>
        <p:nvSpPr>
          <p:cNvPr id="5" name="TextBox 4"/>
          <p:cNvSpPr txBox="1"/>
          <p:nvPr/>
        </p:nvSpPr>
        <p:spPr>
          <a:xfrm>
            <a:off x="433753" y="1556091"/>
            <a:ext cx="11324493" cy="4647426"/>
          </a:xfrm>
          <a:prstGeom prst="rect">
            <a:avLst/>
          </a:prstGeom>
          <a:noFill/>
        </p:spPr>
        <p:txBody>
          <a:bodyPr wrap="square" rtlCol="0">
            <a:spAutoFit/>
          </a:bodyPr>
          <a:lstStyle/>
          <a:p>
            <a:r>
              <a:rPr lang="en-US" sz="2600" dirty="0" smtClean="0"/>
              <a:t>These </a:t>
            </a:r>
            <a:r>
              <a:rPr lang="en-US" sz="2600" dirty="0"/>
              <a:t>problems are evidence of sin, not just because they deny </a:t>
            </a:r>
            <a:r>
              <a:rPr lang="en-US" sz="2600" dirty="0" smtClean="0"/>
              <a:t>the goodness </a:t>
            </a:r>
            <a:r>
              <a:rPr lang="en-US" sz="2600" dirty="0"/>
              <a:t>of some bodies through control and domination, but </a:t>
            </a:r>
            <a:r>
              <a:rPr lang="en-US" sz="2600" dirty="0" smtClean="0"/>
              <a:t>also because </a:t>
            </a:r>
            <a:r>
              <a:rPr lang="en-US" sz="2600" dirty="0"/>
              <a:t>they deny the diversity of human bodies. </a:t>
            </a:r>
            <a:endParaRPr lang="en-US" sz="2600" dirty="0" smtClean="0"/>
          </a:p>
          <a:p>
            <a:endParaRPr lang="en-US" dirty="0" smtClean="0"/>
          </a:p>
          <a:p>
            <a:r>
              <a:rPr lang="en-US" sz="2600" dirty="0" smtClean="0"/>
              <a:t>God’s </a:t>
            </a:r>
            <a:r>
              <a:rPr lang="en-US" sz="2600" dirty="0"/>
              <a:t>children do </a:t>
            </a:r>
            <a:r>
              <a:rPr lang="en-US" sz="2600" dirty="0" smtClean="0"/>
              <a:t>not fit </a:t>
            </a:r>
            <a:r>
              <a:rPr lang="en-US" sz="2600" dirty="0"/>
              <a:t>easily into absolute, rigid dual categories of male and female, </a:t>
            </a:r>
            <a:r>
              <a:rPr lang="en-US" sz="2600" dirty="0" smtClean="0"/>
              <a:t>man and </a:t>
            </a:r>
            <a:r>
              <a:rPr lang="en-US" sz="2600" dirty="0"/>
              <a:t>woman, masculine and feminine. Human beings are infinitely </a:t>
            </a:r>
            <a:r>
              <a:rPr lang="en-US" sz="2600" dirty="0" smtClean="0"/>
              <a:t>more complex </a:t>
            </a:r>
            <a:r>
              <a:rPr lang="en-US" sz="2600" dirty="0"/>
              <a:t>and </a:t>
            </a:r>
            <a:r>
              <a:rPr lang="en-US" sz="2600" dirty="0" smtClean="0"/>
              <a:t>diverse. We are wondrously </a:t>
            </a:r>
            <a:r>
              <a:rPr lang="en-US" sz="2600" dirty="0"/>
              <a:t>diverse in our character, experiences, joys, sorrows, </a:t>
            </a:r>
            <a:r>
              <a:rPr lang="en-US" sz="2600" dirty="0" smtClean="0"/>
              <a:t>passions and </a:t>
            </a:r>
            <a:r>
              <a:rPr lang="en-US" sz="2600" dirty="0"/>
              <a:t>vocations. </a:t>
            </a:r>
            <a:endParaRPr lang="en-US" sz="2600" dirty="0" smtClean="0"/>
          </a:p>
          <a:p>
            <a:endParaRPr lang="en-US" dirty="0" smtClean="0"/>
          </a:p>
          <a:p>
            <a:r>
              <a:rPr lang="en-US" sz="2600" dirty="0" smtClean="0"/>
              <a:t>When </a:t>
            </a:r>
            <a:r>
              <a:rPr lang="en-US" sz="2600" dirty="0"/>
              <a:t>we attempt to force ourselves and each other </a:t>
            </a:r>
            <a:r>
              <a:rPr lang="en-US" sz="2600" dirty="0" smtClean="0"/>
              <a:t>to adhere </a:t>
            </a:r>
            <a:r>
              <a:rPr lang="en-US" sz="2600" dirty="0"/>
              <a:t>to two extremes of human possibility, we are separated from </a:t>
            </a:r>
            <a:r>
              <a:rPr lang="en-US" sz="2600" dirty="0" smtClean="0"/>
              <a:t>who God </a:t>
            </a:r>
            <a:r>
              <a:rPr lang="en-US" sz="2600" dirty="0"/>
              <a:t>has created us to be, and we participate in the sexism that </a:t>
            </a:r>
            <a:r>
              <a:rPr lang="en-US" sz="2600" dirty="0" smtClean="0"/>
              <a:t>harms God’s </a:t>
            </a:r>
            <a:r>
              <a:rPr lang="en-US" sz="2600" dirty="0"/>
              <a:t>children</a:t>
            </a:r>
            <a:r>
              <a:rPr lang="en-US" sz="2600" dirty="0" smtClean="0"/>
              <a:t>. </a:t>
            </a:r>
            <a:endParaRPr lang="en-US" sz="2600" b="1" dirty="0" smtClean="0"/>
          </a:p>
        </p:txBody>
      </p:sp>
    </p:spTree>
    <p:extLst>
      <p:ext uri="{BB962C8B-B14F-4D97-AF65-F5344CB8AC3E}">
        <p14:creationId xmlns:p14="http://schemas.microsoft.com/office/powerpoint/2010/main" val="2077719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Can We Move Forward Together?</a:t>
            </a:r>
            <a:endParaRPr lang="en-US" sz="4400" dirty="0"/>
          </a:p>
        </p:txBody>
      </p:sp>
      <p:sp>
        <p:nvSpPr>
          <p:cNvPr id="5" name="TextBox 4"/>
          <p:cNvSpPr txBox="1"/>
          <p:nvPr/>
        </p:nvSpPr>
        <p:spPr>
          <a:xfrm>
            <a:off x="433753" y="1556091"/>
            <a:ext cx="11324493" cy="5001369"/>
          </a:xfrm>
          <a:prstGeom prst="rect">
            <a:avLst/>
          </a:prstGeom>
          <a:noFill/>
        </p:spPr>
        <p:txBody>
          <a:bodyPr wrap="square" rtlCol="0">
            <a:spAutoFit/>
          </a:bodyPr>
          <a:lstStyle/>
          <a:p>
            <a:r>
              <a:rPr lang="en-US" sz="2800" b="1" dirty="0" smtClean="0"/>
              <a:t>The body of Christ</a:t>
            </a:r>
          </a:p>
          <a:p>
            <a:endParaRPr lang="en-US" sz="1400" dirty="0"/>
          </a:p>
          <a:p>
            <a:r>
              <a:rPr lang="en-US" sz="2500" dirty="0"/>
              <a:t>In the face of this pervasive sexism, which is manifested in </a:t>
            </a:r>
            <a:r>
              <a:rPr lang="en-US" sz="2500" dirty="0" smtClean="0"/>
              <a:t>the objectification</a:t>
            </a:r>
            <a:r>
              <a:rPr lang="en-US" sz="2500" dirty="0"/>
              <a:t>, domination and control of bodies, we can look </a:t>
            </a:r>
            <a:r>
              <a:rPr lang="en-US" sz="2500" dirty="0" smtClean="0"/>
              <a:t>toward Christ </a:t>
            </a:r>
            <a:r>
              <a:rPr lang="en-US" sz="2500" dirty="0"/>
              <a:t>and to Scripture with questions about the inherent value </a:t>
            </a:r>
            <a:r>
              <a:rPr lang="en-US" sz="2500" dirty="0" smtClean="0"/>
              <a:t>and goodness </a:t>
            </a:r>
            <a:r>
              <a:rPr lang="en-US" sz="2500" dirty="0"/>
              <a:t>of bodies. </a:t>
            </a:r>
            <a:endParaRPr lang="en-US" sz="2500" dirty="0" smtClean="0"/>
          </a:p>
          <a:p>
            <a:r>
              <a:rPr lang="en-US" sz="2500" dirty="0" smtClean="0"/>
              <a:t>When </a:t>
            </a:r>
            <a:r>
              <a:rPr lang="en-US" sz="2500" dirty="0"/>
              <a:t>we do so, we find our questions </a:t>
            </a:r>
            <a:r>
              <a:rPr lang="en-US" sz="2500" dirty="0" smtClean="0"/>
              <a:t>answered with </a:t>
            </a:r>
            <a:r>
              <a:rPr lang="en-US" sz="2500" dirty="0"/>
              <a:t>the incarnation of Christ, the embodied Word of God. As the </a:t>
            </a:r>
            <a:r>
              <a:rPr lang="en-US" sz="2500" dirty="0" smtClean="0"/>
              <a:t>gospel writer </a:t>
            </a:r>
            <a:r>
              <a:rPr lang="en-US" sz="2500" dirty="0"/>
              <a:t>of John explains, </a:t>
            </a:r>
            <a:r>
              <a:rPr lang="en-US" sz="2500" i="1" dirty="0"/>
              <a:t>“And the Word became flesh and lived among us</a:t>
            </a:r>
            <a:r>
              <a:rPr lang="en-US" sz="2500" i="1" dirty="0" smtClean="0"/>
              <a:t>” </a:t>
            </a:r>
            <a:r>
              <a:rPr lang="en-US" sz="2500" dirty="0" smtClean="0"/>
              <a:t>(</a:t>
            </a:r>
            <a:r>
              <a:rPr lang="en-US" sz="2500" dirty="0"/>
              <a:t>John 1:14). </a:t>
            </a:r>
          </a:p>
          <a:p>
            <a:r>
              <a:rPr lang="en-US" sz="2500" dirty="0" smtClean="0"/>
              <a:t>Jesus</a:t>
            </a:r>
            <a:r>
              <a:rPr lang="en-US" sz="2500" dirty="0"/>
              <a:t>, fully human, was born, walked, sat, spat, ate, wept </a:t>
            </a:r>
            <a:r>
              <a:rPr lang="en-US" sz="2500" dirty="0" smtClean="0"/>
              <a:t>and shouted</a:t>
            </a:r>
            <a:r>
              <a:rPr lang="en-US" sz="2500" dirty="0"/>
              <a:t>. After God raised Jesus’ body from the dead, Jesus ate bread</a:t>
            </a:r>
            <a:r>
              <a:rPr lang="en-US" sz="2500" dirty="0" smtClean="0"/>
              <a:t>, spoke </a:t>
            </a:r>
            <a:r>
              <a:rPr lang="en-US" sz="2500" dirty="0"/>
              <a:t>and even invited Thomas to put fingers in his wounds</a:t>
            </a:r>
            <a:r>
              <a:rPr lang="en-US" sz="2500" dirty="0" smtClean="0"/>
              <a:t>.</a:t>
            </a:r>
          </a:p>
          <a:p>
            <a:r>
              <a:rPr lang="en-US" sz="2500" dirty="0" smtClean="0"/>
              <a:t>Both in the incarnation and in the resurrection, God confirms for us what was stated in Genesis: </a:t>
            </a:r>
            <a:r>
              <a:rPr lang="en-US" sz="2500" b="1" dirty="0" smtClean="0"/>
              <a:t>The creation of our bodies is good. </a:t>
            </a:r>
            <a:endParaRPr lang="en-US" sz="2500" dirty="0"/>
          </a:p>
        </p:txBody>
      </p:sp>
    </p:spTree>
    <p:extLst>
      <p:ext uri="{BB962C8B-B14F-4D97-AF65-F5344CB8AC3E}">
        <p14:creationId xmlns:p14="http://schemas.microsoft.com/office/powerpoint/2010/main" val="3494627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a:t>IV. How Can We Move Forward Together?</a:t>
            </a:r>
          </a:p>
        </p:txBody>
      </p:sp>
      <p:sp>
        <p:nvSpPr>
          <p:cNvPr id="5" name="TextBox 4"/>
          <p:cNvSpPr txBox="1"/>
          <p:nvPr/>
        </p:nvSpPr>
        <p:spPr>
          <a:xfrm>
            <a:off x="433753" y="1704058"/>
            <a:ext cx="11324493" cy="1815882"/>
          </a:xfrm>
          <a:prstGeom prst="rect">
            <a:avLst/>
          </a:prstGeom>
          <a:noFill/>
        </p:spPr>
        <p:txBody>
          <a:bodyPr wrap="square" rtlCol="0">
            <a:spAutoFit/>
          </a:bodyPr>
          <a:lstStyle/>
          <a:p>
            <a:r>
              <a:rPr lang="en-US" sz="2800" dirty="0" smtClean="0"/>
              <a:t>As </a:t>
            </a:r>
            <a:r>
              <a:rPr lang="en-US" sz="2800" dirty="0"/>
              <a:t>Christians, </a:t>
            </a:r>
            <a:r>
              <a:rPr lang="en-US" sz="2800" dirty="0" smtClean="0"/>
              <a:t>Lutherans, </a:t>
            </a:r>
            <a:r>
              <a:rPr lang="en-US" sz="2800" dirty="0"/>
              <a:t>and children of God, we are called to do the </a:t>
            </a:r>
            <a:r>
              <a:rPr lang="en-US" sz="2800" dirty="0" smtClean="0"/>
              <a:t>difficult work </a:t>
            </a:r>
            <a:r>
              <a:rPr lang="en-US" sz="2800" dirty="0"/>
              <a:t>of embracing the gifts of our rich unity and diversity in the body </a:t>
            </a:r>
            <a:r>
              <a:rPr lang="en-US" sz="2800" dirty="0" smtClean="0"/>
              <a:t>of Christ by </a:t>
            </a:r>
            <a:r>
              <a:rPr lang="en-US" sz="2800" dirty="0"/>
              <a:t>finding ways to include, </a:t>
            </a:r>
            <a:r>
              <a:rPr lang="en-US" sz="2800" dirty="0" smtClean="0"/>
              <a:t>affirm, </a:t>
            </a:r>
            <a:r>
              <a:rPr lang="en-US" sz="2800" dirty="0"/>
              <a:t>and uplift people of every gender </a:t>
            </a:r>
            <a:r>
              <a:rPr lang="en-US" sz="2800" dirty="0" smtClean="0"/>
              <a:t>and every </a:t>
            </a:r>
            <a:r>
              <a:rPr lang="en-US" sz="2800" dirty="0"/>
              <a:t>body in our work in the world and in the life of our church.</a:t>
            </a:r>
          </a:p>
        </p:txBody>
      </p:sp>
    </p:spTree>
    <p:extLst>
      <p:ext uri="{BB962C8B-B14F-4D97-AF65-F5344CB8AC3E}">
        <p14:creationId xmlns:p14="http://schemas.microsoft.com/office/powerpoint/2010/main" val="6936023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Can We Move Forward Together?</a:t>
            </a:r>
            <a:endParaRPr lang="en-US" sz="4400" dirty="0"/>
          </a:p>
        </p:txBody>
      </p:sp>
      <p:sp>
        <p:nvSpPr>
          <p:cNvPr id="5" name="TextBox 4"/>
          <p:cNvSpPr txBox="1"/>
          <p:nvPr/>
        </p:nvSpPr>
        <p:spPr>
          <a:xfrm>
            <a:off x="433752" y="1379110"/>
            <a:ext cx="11324494" cy="5324535"/>
          </a:xfrm>
          <a:prstGeom prst="rect">
            <a:avLst/>
          </a:prstGeom>
          <a:noFill/>
        </p:spPr>
        <p:txBody>
          <a:bodyPr wrap="square" rtlCol="0">
            <a:spAutoFit/>
          </a:bodyPr>
          <a:lstStyle/>
          <a:p>
            <a:r>
              <a:rPr lang="en-US" sz="2800" b="1" dirty="0" smtClean="0"/>
              <a:t>As Lutherans, how can we move forward?</a:t>
            </a:r>
          </a:p>
          <a:p>
            <a:endParaRPr lang="en-US" sz="1400" dirty="0"/>
          </a:p>
          <a:p>
            <a:r>
              <a:rPr lang="en-US" sz="2300" dirty="0" smtClean="0"/>
              <a:t>I. </a:t>
            </a:r>
            <a:r>
              <a:rPr lang="en-US" sz="2300" i="1" dirty="0" smtClean="0"/>
              <a:t>The work and witness of Jesus</a:t>
            </a:r>
            <a:endParaRPr lang="en-US" sz="2300" dirty="0" smtClean="0"/>
          </a:p>
          <a:p>
            <a:pPr marL="342900" indent="-342900">
              <a:buFont typeface="Arial" panose="020B0604020202020204" pitchFamily="34" charset="0"/>
              <a:buChar char="•"/>
            </a:pPr>
            <a:r>
              <a:rPr lang="en-US" sz="2300" dirty="0"/>
              <a:t>Jesus performs tasks that </a:t>
            </a:r>
            <a:r>
              <a:rPr lang="en-US" sz="2300" dirty="0" smtClean="0"/>
              <a:t>transcend strict </a:t>
            </a:r>
            <a:r>
              <a:rPr lang="en-US" sz="2300" dirty="0"/>
              <a:t>binary gender </a:t>
            </a:r>
            <a:r>
              <a:rPr lang="en-US" sz="2300" dirty="0" smtClean="0"/>
              <a:t>roles (e.g. washing feet)</a:t>
            </a:r>
          </a:p>
          <a:p>
            <a:pPr marL="342900" indent="-342900">
              <a:buFont typeface="Arial" panose="020B0604020202020204" pitchFamily="34" charset="0"/>
              <a:buChar char="•"/>
            </a:pPr>
            <a:r>
              <a:rPr lang="en-US" sz="2300" dirty="0"/>
              <a:t>Jesus goes out of his way to heal </a:t>
            </a:r>
            <a:r>
              <a:rPr lang="en-US" sz="2300" dirty="0" smtClean="0"/>
              <a:t>and celebrate </a:t>
            </a:r>
            <a:r>
              <a:rPr lang="en-US" sz="2300" dirty="0"/>
              <a:t>women and includes women in </a:t>
            </a:r>
            <a:r>
              <a:rPr lang="en-US" sz="2300" dirty="0" smtClean="0"/>
              <a:t>his ministry</a:t>
            </a:r>
          </a:p>
          <a:p>
            <a:pPr marL="342900" indent="-342900">
              <a:buFont typeface="Arial" panose="020B0604020202020204" pitchFamily="34" charset="0"/>
              <a:buChar char="•"/>
            </a:pPr>
            <a:r>
              <a:rPr lang="en-US" sz="2300" dirty="0"/>
              <a:t>Jesus’ ministry and work </a:t>
            </a:r>
            <a:r>
              <a:rPr lang="en-US" sz="2300" dirty="0" smtClean="0"/>
              <a:t>in the </a:t>
            </a:r>
            <a:r>
              <a:rPr lang="en-US" sz="2300" dirty="0"/>
              <a:t>world embodies justice and peace for </a:t>
            </a:r>
            <a:r>
              <a:rPr lang="en-US" sz="2300" dirty="0" smtClean="0"/>
              <a:t>all</a:t>
            </a:r>
          </a:p>
          <a:p>
            <a:endParaRPr lang="en-US" sz="1200" i="1" dirty="0"/>
          </a:p>
          <a:p>
            <a:r>
              <a:rPr lang="en-US" sz="2300" b="1" dirty="0"/>
              <a:t>Discussion:</a:t>
            </a:r>
          </a:p>
          <a:p>
            <a:r>
              <a:rPr lang="en-US" sz="2300" dirty="0"/>
              <a:t>When sexism in our culture tells us </a:t>
            </a:r>
            <a:r>
              <a:rPr lang="en-US" sz="2300" dirty="0" smtClean="0"/>
              <a:t>the </a:t>
            </a:r>
            <a:r>
              <a:rPr lang="en-US" sz="2300" dirty="0"/>
              <a:t>bodies of women, girls and </a:t>
            </a:r>
            <a:r>
              <a:rPr lang="en-US" sz="2300" dirty="0" smtClean="0"/>
              <a:t>gender non-conforming </a:t>
            </a:r>
            <a:r>
              <a:rPr lang="en-US" sz="2300" dirty="0"/>
              <a:t>people should be controlled and dominated, how does </a:t>
            </a:r>
            <a:r>
              <a:rPr lang="en-US" sz="2300" dirty="0" smtClean="0"/>
              <a:t>God’s incarnation </a:t>
            </a:r>
            <a:r>
              <a:rPr lang="en-US" sz="2300" dirty="0"/>
              <a:t>in Jesus help us see an alternative? </a:t>
            </a:r>
            <a:endParaRPr lang="en-US" sz="2300" dirty="0" smtClean="0"/>
          </a:p>
          <a:p>
            <a:r>
              <a:rPr lang="en-US" sz="2300" dirty="0" smtClean="0"/>
              <a:t>How </a:t>
            </a:r>
            <a:r>
              <a:rPr lang="en-US" sz="2300" dirty="0"/>
              <a:t>can you go out of </a:t>
            </a:r>
            <a:r>
              <a:rPr lang="en-US" sz="2300" dirty="0" smtClean="0"/>
              <a:t>your way </a:t>
            </a:r>
            <a:r>
              <a:rPr lang="en-US" sz="2300" dirty="0"/>
              <a:t>in the next week to affirm the goodness of all bodies, not just those </a:t>
            </a:r>
            <a:r>
              <a:rPr lang="en-US" sz="2300" dirty="0" smtClean="0"/>
              <a:t>our culture </a:t>
            </a:r>
            <a:r>
              <a:rPr lang="en-US" sz="2300" dirty="0"/>
              <a:t>already validates? </a:t>
            </a:r>
            <a:endParaRPr lang="en-US" sz="2300" dirty="0" smtClean="0"/>
          </a:p>
          <a:p>
            <a:r>
              <a:rPr lang="en-US" sz="2300" dirty="0" smtClean="0"/>
              <a:t>Think </a:t>
            </a:r>
            <a:r>
              <a:rPr lang="en-US" sz="2300" dirty="0"/>
              <a:t>about the media you consume, policies </a:t>
            </a:r>
            <a:r>
              <a:rPr lang="en-US" sz="2300" dirty="0" smtClean="0"/>
              <a:t>you might </a:t>
            </a:r>
            <a:r>
              <a:rPr lang="en-US" sz="2300" dirty="0"/>
              <a:t>advocate for, or problems you can speak out against</a:t>
            </a:r>
            <a:r>
              <a:rPr lang="en-US" sz="2300" dirty="0" smtClean="0"/>
              <a:t>.</a:t>
            </a:r>
            <a:endParaRPr lang="en-US" sz="2400" dirty="0"/>
          </a:p>
        </p:txBody>
      </p:sp>
    </p:spTree>
    <p:extLst>
      <p:ext uri="{BB962C8B-B14F-4D97-AF65-F5344CB8AC3E}">
        <p14:creationId xmlns:p14="http://schemas.microsoft.com/office/powerpoint/2010/main" val="31165473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Can We Move Forward Together?</a:t>
            </a:r>
            <a:endParaRPr lang="en-US" sz="4400" dirty="0"/>
          </a:p>
        </p:txBody>
      </p:sp>
      <p:sp>
        <p:nvSpPr>
          <p:cNvPr id="5" name="TextBox 4"/>
          <p:cNvSpPr txBox="1"/>
          <p:nvPr/>
        </p:nvSpPr>
        <p:spPr>
          <a:xfrm>
            <a:off x="433752" y="1726044"/>
            <a:ext cx="11324493" cy="4493538"/>
          </a:xfrm>
          <a:prstGeom prst="rect">
            <a:avLst/>
          </a:prstGeom>
          <a:noFill/>
        </p:spPr>
        <p:txBody>
          <a:bodyPr wrap="square" rtlCol="0">
            <a:spAutoFit/>
          </a:bodyPr>
          <a:lstStyle/>
          <a:p>
            <a:r>
              <a:rPr lang="en-US" sz="2600" dirty="0" smtClean="0"/>
              <a:t>II. </a:t>
            </a:r>
            <a:r>
              <a:rPr lang="en-US" sz="2600" i="1" dirty="0" smtClean="0"/>
              <a:t>Freedom and Vocation </a:t>
            </a:r>
            <a:endParaRPr lang="en-US" sz="2600" dirty="0" smtClean="0"/>
          </a:p>
          <a:p>
            <a:r>
              <a:rPr lang="en-US" sz="2600" dirty="0"/>
              <a:t>Luther’s understanding that we are justified by God’s grace through faith, </a:t>
            </a:r>
            <a:r>
              <a:rPr lang="en-US" sz="2600" dirty="0" smtClean="0"/>
              <a:t>rather than </a:t>
            </a:r>
            <a:r>
              <a:rPr lang="en-US" sz="2600" dirty="0"/>
              <a:t>through the good works we do, redefined the role of works in </a:t>
            </a:r>
            <a:r>
              <a:rPr lang="en-US" sz="2600" dirty="0" smtClean="0"/>
              <a:t>Christian life.</a:t>
            </a:r>
          </a:p>
          <a:p>
            <a:endParaRPr lang="en-US" sz="2600" dirty="0" smtClean="0"/>
          </a:p>
          <a:p>
            <a:r>
              <a:rPr lang="en-US" sz="2600" dirty="0" smtClean="0"/>
              <a:t>Many </a:t>
            </a:r>
            <a:r>
              <a:rPr lang="en-US" sz="2600" dirty="0"/>
              <a:t>interpret this to mean that we are empowered by the Holy Spirit to live </a:t>
            </a:r>
            <a:r>
              <a:rPr lang="en-US" sz="2600" dirty="0" smtClean="0"/>
              <a:t>into God’s </a:t>
            </a:r>
            <a:r>
              <a:rPr lang="en-US" sz="2600" dirty="0"/>
              <a:t>work, regardless of the norms, biases and roles of our context. At the </a:t>
            </a:r>
            <a:r>
              <a:rPr lang="en-US" sz="2600" dirty="0" smtClean="0"/>
              <a:t>same time</a:t>
            </a:r>
            <a:r>
              <a:rPr lang="en-US" sz="2600" dirty="0"/>
              <a:t>, we are subject to God’s will on behalf of our neighbors and all creation.</a:t>
            </a:r>
            <a:endParaRPr lang="en-US" sz="2600" dirty="0" smtClean="0"/>
          </a:p>
          <a:p>
            <a:endParaRPr lang="en-US" sz="2600" i="1" dirty="0"/>
          </a:p>
          <a:p>
            <a:r>
              <a:rPr lang="en-US" sz="2600" b="1" dirty="0"/>
              <a:t>Discussion</a:t>
            </a:r>
            <a:r>
              <a:rPr lang="en-US" sz="2600" b="1" dirty="0" smtClean="0"/>
              <a:t>:</a:t>
            </a:r>
          </a:p>
          <a:p>
            <a:r>
              <a:rPr lang="en-US" sz="2600" dirty="0"/>
              <a:t>In your life and context, what kinds of gender roles, stereotypes </a:t>
            </a:r>
            <a:r>
              <a:rPr lang="en-US" sz="2600" dirty="0" smtClean="0"/>
              <a:t>and expectations </a:t>
            </a:r>
            <a:r>
              <a:rPr lang="en-US" sz="2600" dirty="0"/>
              <a:t>do you feel </a:t>
            </a:r>
            <a:r>
              <a:rPr lang="en-US" sz="2600" i="1" dirty="0"/>
              <a:t>freed from</a:t>
            </a:r>
            <a:r>
              <a:rPr lang="en-US" sz="2600" dirty="0"/>
              <a:t>? What work do you feel </a:t>
            </a:r>
            <a:r>
              <a:rPr lang="en-US" sz="2600" i="1" dirty="0"/>
              <a:t>freed for</a:t>
            </a:r>
            <a:r>
              <a:rPr lang="en-US" sz="2600" dirty="0" smtClean="0"/>
              <a:t>? </a:t>
            </a:r>
            <a:endParaRPr lang="en-US" sz="2600" dirty="0"/>
          </a:p>
        </p:txBody>
      </p:sp>
    </p:spTree>
    <p:extLst>
      <p:ext uri="{BB962C8B-B14F-4D97-AF65-F5344CB8AC3E}">
        <p14:creationId xmlns:p14="http://schemas.microsoft.com/office/powerpoint/2010/main" val="5278664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62719" y="247365"/>
            <a:ext cx="7929282"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How is sexism personal and how are we the body of Christ together?</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IV. How Can We Move Forward Together?</a:t>
            </a:r>
            <a:endParaRPr lang="en-US" sz="4400" dirty="0"/>
          </a:p>
        </p:txBody>
      </p:sp>
      <p:sp>
        <p:nvSpPr>
          <p:cNvPr id="5" name="TextBox 4"/>
          <p:cNvSpPr txBox="1"/>
          <p:nvPr/>
        </p:nvSpPr>
        <p:spPr>
          <a:xfrm>
            <a:off x="433752" y="1726044"/>
            <a:ext cx="11324493" cy="4893647"/>
          </a:xfrm>
          <a:prstGeom prst="rect">
            <a:avLst/>
          </a:prstGeom>
          <a:noFill/>
        </p:spPr>
        <p:txBody>
          <a:bodyPr wrap="square" rtlCol="0">
            <a:spAutoFit/>
          </a:bodyPr>
          <a:lstStyle/>
          <a:p>
            <a:r>
              <a:rPr lang="en-US" sz="2600" dirty="0" smtClean="0"/>
              <a:t>III. </a:t>
            </a:r>
            <a:r>
              <a:rPr lang="en-US" sz="2600" i="1" dirty="0" smtClean="0"/>
              <a:t>Participating in God’s liberating work</a:t>
            </a:r>
            <a:endParaRPr lang="en-US" sz="2600" dirty="0" smtClean="0"/>
          </a:p>
          <a:p>
            <a:r>
              <a:rPr lang="en-US" sz="2600" dirty="0"/>
              <a:t>Baptism affirms our vocation to work toward the liberation of all people of </a:t>
            </a:r>
            <a:r>
              <a:rPr lang="en-US" sz="2600" dirty="0" smtClean="0"/>
              <a:t>every gender</a:t>
            </a:r>
            <a:r>
              <a:rPr lang="en-US" sz="2600" dirty="0"/>
              <a:t>, race and ethnicity, social class, immigration status, sexuality, age </a:t>
            </a:r>
            <a:r>
              <a:rPr lang="en-US" sz="2600" dirty="0" smtClean="0"/>
              <a:t>and ability.</a:t>
            </a:r>
          </a:p>
          <a:p>
            <a:endParaRPr lang="en-US" sz="1400" i="1" dirty="0"/>
          </a:p>
          <a:p>
            <a:r>
              <a:rPr lang="en-US" sz="2600" b="1" dirty="0"/>
              <a:t>Discussion</a:t>
            </a:r>
            <a:r>
              <a:rPr lang="en-US" sz="2600" b="1" dirty="0" smtClean="0"/>
              <a:t>:</a:t>
            </a:r>
          </a:p>
          <a:p>
            <a:r>
              <a:rPr lang="en-US" sz="2600" dirty="0"/>
              <a:t>Lutheran theologian Dietrich Bonhoeffer wrote: </a:t>
            </a:r>
            <a:r>
              <a:rPr lang="en-US" sz="2600" i="1" dirty="0"/>
              <a:t>“We are not to </a:t>
            </a:r>
            <a:r>
              <a:rPr lang="en-US" sz="2600" i="1" dirty="0" smtClean="0"/>
              <a:t>simply bandage </a:t>
            </a:r>
            <a:r>
              <a:rPr lang="en-US" sz="2600" i="1" dirty="0"/>
              <a:t>the wounds of victims beneath the wheels of injustice; we are to </a:t>
            </a:r>
            <a:r>
              <a:rPr lang="en-US" sz="2600" i="1" dirty="0" smtClean="0"/>
              <a:t>drive a </a:t>
            </a:r>
            <a:r>
              <a:rPr lang="en-US" sz="2600" i="1" dirty="0"/>
              <a:t>spoke into the wheel itself.” </a:t>
            </a:r>
          </a:p>
          <a:p>
            <a:r>
              <a:rPr lang="en-US" sz="2600" dirty="0" smtClean="0"/>
              <a:t>What </a:t>
            </a:r>
            <a:r>
              <a:rPr lang="en-US" sz="2600" dirty="0"/>
              <a:t>does it mean to drive a spoke into the </a:t>
            </a:r>
            <a:r>
              <a:rPr lang="en-US" sz="2600" dirty="0" smtClean="0"/>
              <a:t>wheel of </a:t>
            </a:r>
            <a:r>
              <a:rPr lang="en-US" sz="2600" dirty="0"/>
              <a:t>sexism and patriarchy? </a:t>
            </a:r>
            <a:endParaRPr lang="en-US" sz="2600" dirty="0" smtClean="0"/>
          </a:p>
          <a:p>
            <a:r>
              <a:rPr lang="en-US" sz="2600" dirty="0" smtClean="0"/>
              <a:t>How </a:t>
            </a:r>
            <a:r>
              <a:rPr lang="en-US" sz="2600" dirty="0"/>
              <a:t>might you drive a spoke in the wheel of sexism, </a:t>
            </a:r>
            <a:r>
              <a:rPr lang="en-US" sz="2600" dirty="0" smtClean="0"/>
              <a:t>as you </a:t>
            </a:r>
            <a:r>
              <a:rPr lang="en-US" sz="2600" dirty="0"/>
              <a:t>begin to see it more clearly in your own life, family and communities?</a:t>
            </a:r>
            <a:endParaRPr lang="en-US" sz="2600" b="1" dirty="0" smtClean="0"/>
          </a:p>
        </p:txBody>
      </p:sp>
    </p:spTree>
    <p:extLst>
      <p:ext uri="{BB962C8B-B14F-4D97-AF65-F5344CB8AC3E}">
        <p14:creationId xmlns:p14="http://schemas.microsoft.com/office/powerpoint/2010/main" val="225807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554844"/>
            <a:ext cx="10624772" cy="4401205"/>
          </a:xfrm>
          <a:prstGeom prst="rect">
            <a:avLst/>
          </a:prstGeom>
        </p:spPr>
        <p:txBody>
          <a:bodyPr wrap="square">
            <a:spAutoFit/>
          </a:bodyPr>
          <a:lstStyle/>
          <a:p>
            <a:r>
              <a:rPr lang="en-US" sz="2800" dirty="0"/>
              <a:t>When adopted, a social statement does not dictate what ELCA members</a:t>
            </a:r>
          </a:p>
          <a:p>
            <a:r>
              <a:rPr lang="en-US" sz="2800" dirty="0"/>
              <a:t>“have to believe” but does present our church’s fullest understanding</a:t>
            </a:r>
          </a:p>
          <a:p>
            <a:r>
              <a:rPr lang="en-US" sz="2800" dirty="0"/>
              <a:t>of Scripture and contemporary knowledge to assist members to reach</a:t>
            </a:r>
          </a:p>
          <a:p>
            <a:r>
              <a:rPr lang="en-US" sz="2800" dirty="0"/>
              <a:t>informed judgments from a faith perspective and to take action</a:t>
            </a:r>
            <a:r>
              <a:rPr lang="en-US" sz="2800" dirty="0" smtClean="0"/>
              <a:t>.</a:t>
            </a:r>
          </a:p>
          <a:p>
            <a:endParaRPr lang="en-US" sz="2800" dirty="0" smtClean="0"/>
          </a:p>
          <a:p>
            <a:r>
              <a:rPr lang="en-US" sz="2800" dirty="0"/>
              <a:t>ELCA social statements are teaching and policy documents </a:t>
            </a:r>
            <a:r>
              <a:rPr lang="en-US" sz="2800" dirty="0" smtClean="0"/>
              <a:t>providing broad </a:t>
            </a:r>
            <a:r>
              <a:rPr lang="en-US" sz="2800" dirty="0"/>
              <a:t>frameworks to assist us in thinking about and discussing social issues in the context of faith and life</a:t>
            </a:r>
            <a:r>
              <a:rPr lang="en-US" sz="2800" dirty="0" smtClean="0"/>
              <a:t>. Social </a:t>
            </a:r>
            <a:r>
              <a:rPr lang="en-US" sz="2800" dirty="0"/>
              <a:t>statements also set policy for the ELCA and guide its advocacy and work as a publicly engaged church.</a:t>
            </a:r>
            <a:r>
              <a:rPr lang="en-US" sz="2800" dirty="0" smtClean="0"/>
              <a:t> </a:t>
            </a: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 What Brings us Here?</a:t>
            </a:r>
          </a:p>
        </p:txBody>
      </p:sp>
    </p:spTree>
    <p:extLst>
      <p:ext uri="{BB962C8B-B14F-4D97-AF65-F5344CB8AC3E}">
        <p14:creationId xmlns:p14="http://schemas.microsoft.com/office/powerpoint/2010/main" val="568821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238171" y="247365"/>
            <a:ext cx="7953830"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How is sexism personal and how are we the body of Christ together?</a:t>
            </a: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5" name="Rectangle 4"/>
          <p:cNvSpPr/>
          <p:nvPr/>
        </p:nvSpPr>
        <p:spPr>
          <a:xfrm>
            <a:off x="433753" y="1556091"/>
            <a:ext cx="11482023" cy="4924425"/>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endParaRPr lang="en-US" sz="1400" dirty="0">
              <a:latin typeface="Calibri" panose="020F0502020204030204" pitchFamily="34" charset="0"/>
              <a:cs typeface="Calibri" panose="020F0502020204030204" pitchFamily="34" charset="0"/>
            </a:endParaRPr>
          </a:p>
          <a:p>
            <a:r>
              <a:rPr lang="en-US" sz="2600" dirty="0"/>
              <a:t>As sinners, we are plagued by sexism in our human relationships, in </a:t>
            </a:r>
            <a:r>
              <a:rPr lang="en-US" sz="2600" dirty="0" smtClean="0"/>
              <a:t>how we </a:t>
            </a:r>
            <a:r>
              <a:rPr lang="en-US" sz="2600" dirty="0"/>
              <a:t>see ourselves and others, and in how we structure our households </a:t>
            </a:r>
            <a:r>
              <a:rPr lang="en-US" sz="2600" dirty="0" smtClean="0"/>
              <a:t>and communities</a:t>
            </a:r>
            <a:r>
              <a:rPr lang="en-US" sz="2600" dirty="0"/>
              <a:t>. Yet, even in the face of this monumental and </a:t>
            </a:r>
            <a:r>
              <a:rPr lang="en-US" sz="2600" dirty="0" smtClean="0"/>
              <a:t>pervasive challenge</a:t>
            </a:r>
            <a:r>
              <a:rPr lang="en-US" sz="2600" dirty="0"/>
              <a:t>, we are reminded again and again by the sacraments and </a:t>
            </a:r>
            <a:r>
              <a:rPr lang="en-US" sz="2600" dirty="0" smtClean="0"/>
              <a:t>by God’s </a:t>
            </a:r>
            <a:r>
              <a:rPr lang="en-US" sz="2600" dirty="0"/>
              <a:t>embodiment in the world through Jesus Christ that our gendered</a:t>
            </a:r>
          </a:p>
          <a:p>
            <a:r>
              <a:rPr lang="en-US" sz="2600" dirty="0"/>
              <a:t>bodies and our rich diversity are beloved and held together in Christ. </a:t>
            </a:r>
            <a:endParaRPr lang="en-US" sz="2600" dirty="0" smtClean="0"/>
          </a:p>
          <a:p>
            <a:endParaRPr lang="en-US" sz="1400" dirty="0"/>
          </a:p>
          <a:p>
            <a:r>
              <a:rPr lang="en-US" sz="2600" dirty="0" smtClean="0"/>
              <a:t>As we </a:t>
            </a:r>
            <a:r>
              <a:rPr lang="en-US" sz="2600" dirty="0"/>
              <a:t>wrestle with the sexism in our contexts, we can look toward </a:t>
            </a:r>
            <a:r>
              <a:rPr lang="en-US" sz="2600" dirty="0" smtClean="0"/>
              <a:t>God’s promise </a:t>
            </a:r>
            <a:r>
              <a:rPr lang="en-US" sz="2600" dirty="0"/>
              <a:t>of wholeness and grace, empowered to be agents of </a:t>
            </a:r>
            <a:r>
              <a:rPr lang="en-US" sz="2600" dirty="0" smtClean="0"/>
              <a:t>God’s freedom </a:t>
            </a:r>
            <a:r>
              <a:rPr lang="en-US" sz="2600" dirty="0"/>
              <a:t>in our world, alleviating the suffering of all t</a:t>
            </a:r>
            <a:r>
              <a:rPr lang="en-US" sz="2600" dirty="0" smtClean="0"/>
              <a:t>hose </a:t>
            </a:r>
            <a:r>
              <a:rPr lang="en-US" sz="2600" dirty="0"/>
              <a:t>controlled</a:t>
            </a:r>
            <a:r>
              <a:rPr lang="en-US" sz="2600" dirty="0" smtClean="0"/>
              <a:t>, ignored </a:t>
            </a:r>
            <a:r>
              <a:rPr lang="en-US" sz="2600" dirty="0"/>
              <a:t>and dominated by sexism.</a:t>
            </a:r>
            <a:endParaRPr lang="en-US" sz="2600" dirty="0" smtClean="0">
              <a:cs typeface="Calibri" panose="020F0502020204030204" pitchFamily="34" charset="0"/>
            </a:endParaRPr>
          </a:p>
          <a:p>
            <a:endParaRPr lang="en-US" sz="2400" b="1" dirty="0" smtClean="0"/>
          </a:p>
        </p:txBody>
      </p:sp>
    </p:spTree>
    <p:extLst>
      <p:ext uri="{BB962C8B-B14F-4D97-AF65-F5344CB8AC3E}">
        <p14:creationId xmlns:p14="http://schemas.microsoft.com/office/powerpoint/2010/main" val="21902871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325257" y="247365"/>
            <a:ext cx="786674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How is sexism personal and how are we the body of Christ together?</a:t>
            </a:r>
          </a:p>
        </p:txBody>
      </p:sp>
      <p:sp>
        <p:nvSpPr>
          <p:cNvPr id="5" name="TextBox 4"/>
          <p:cNvSpPr txBox="1"/>
          <p:nvPr/>
        </p:nvSpPr>
        <p:spPr>
          <a:xfrm>
            <a:off x="433749" y="1298726"/>
            <a:ext cx="11324493" cy="3724096"/>
          </a:xfrm>
          <a:prstGeom prst="rect">
            <a:avLst/>
          </a:prstGeom>
          <a:noFill/>
        </p:spPr>
        <p:txBody>
          <a:bodyPr wrap="square" rtlCol="0">
            <a:spAutoFit/>
          </a:bodyPr>
          <a:lstStyle/>
          <a:p>
            <a:r>
              <a:rPr lang="en-US" sz="3600" dirty="0" smtClean="0"/>
              <a:t>Out the Door</a:t>
            </a:r>
          </a:p>
          <a:p>
            <a:r>
              <a:rPr lang="en-US" sz="2000" b="1" dirty="0" smtClean="0"/>
              <a:t>Watch </a:t>
            </a:r>
            <a:r>
              <a:rPr lang="en-US" sz="2000" b="1" dirty="0"/>
              <a:t>the film, “Miss </a:t>
            </a:r>
            <a:r>
              <a:rPr lang="en-US" sz="2000" b="1" dirty="0" smtClean="0"/>
              <a:t>Representation.”  </a:t>
            </a:r>
            <a:r>
              <a:rPr lang="en-US" sz="2000" dirty="0" smtClean="0"/>
              <a:t>Use </a:t>
            </a:r>
            <a:r>
              <a:rPr lang="en-US" sz="2000" dirty="0"/>
              <a:t>the </a:t>
            </a:r>
            <a:r>
              <a:rPr lang="en-US" sz="2000" dirty="0" smtClean="0"/>
              <a:t>ELCA Task </a:t>
            </a:r>
            <a:r>
              <a:rPr lang="en-US" sz="2000" dirty="0"/>
              <a:t>Force on Women and Justice’s study guide </a:t>
            </a:r>
            <a:r>
              <a:rPr lang="en-US" sz="2000" dirty="0" smtClean="0"/>
              <a:t>for discussions in </a:t>
            </a:r>
            <a:r>
              <a:rPr lang="en-US" sz="2000" dirty="0"/>
              <a:t>your congregation </a:t>
            </a:r>
            <a:r>
              <a:rPr lang="en-US" sz="2000" dirty="0" smtClean="0"/>
              <a:t>about how women </a:t>
            </a:r>
            <a:r>
              <a:rPr lang="en-US" sz="2000" dirty="0"/>
              <a:t>and girls </a:t>
            </a:r>
            <a:r>
              <a:rPr lang="en-US" sz="2000" dirty="0" smtClean="0"/>
              <a:t>are represented in the media.</a:t>
            </a:r>
          </a:p>
          <a:p>
            <a:r>
              <a:rPr lang="en-US" sz="2000" b="1" dirty="0" smtClean="0"/>
              <a:t>Notice the way </a:t>
            </a:r>
            <a:r>
              <a:rPr lang="en-US" sz="2000" b="1" dirty="0"/>
              <a:t>women and girls are </a:t>
            </a:r>
            <a:r>
              <a:rPr lang="en-US" sz="2000" b="1" dirty="0" smtClean="0"/>
              <a:t> represented </a:t>
            </a:r>
            <a:r>
              <a:rPr lang="en-US" sz="2000" b="1" dirty="0"/>
              <a:t>and presented in the </a:t>
            </a:r>
            <a:r>
              <a:rPr lang="en-US" sz="2000" b="1" dirty="0" smtClean="0"/>
              <a:t>media</a:t>
            </a:r>
            <a:r>
              <a:rPr lang="en-US" sz="2000" dirty="0" smtClean="0"/>
              <a:t>. What </a:t>
            </a:r>
            <a:r>
              <a:rPr lang="en-US" sz="2000" dirty="0"/>
              <a:t>messages </a:t>
            </a:r>
            <a:r>
              <a:rPr lang="en-US" sz="2000" dirty="0" smtClean="0"/>
              <a:t>about women and girls are being </a:t>
            </a:r>
            <a:r>
              <a:rPr lang="en-US" sz="2000" dirty="0"/>
              <a:t>communicated</a:t>
            </a:r>
            <a:r>
              <a:rPr lang="en-US" sz="2000" dirty="0" smtClean="0"/>
              <a:t>? What </a:t>
            </a:r>
            <a:r>
              <a:rPr lang="en-US" sz="2000" dirty="0"/>
              <a:t>stereotypes and ideals are perpetuated? What happens </a:t>
            </a:r>
            <a:r>
              <a:rPr lang="en-US" sz="2000" dirty="0" smtClean="0"/>
              <a:t>when women </a:t>
            </a:r>
            <a:r>
              <a:rPr lang="en-US" sz="2000" dirty="0"/>
              <a:t>and girls violate social expectations about gender? What </a:t>
            </a:r>
            <a:r>
              <a:rPr lang="en-US" sz="2000" dirty="0" smtClean="0"/>
              <a:t>about men </a:t>
            </a:r>
            <a:r>
              <a:rPr lang="en-US" sz="2000" dirty="0"/>
              <a:t>and boys</a:t>
            </a:r>
            <a:r>
              <a:rPr lang="en-US" sz="2000" dirty="0" smtClean="0"/>
              <a:t>?</a:t>
            </a:r>
          </a:p>
          <a:p>
            <a:r>
              <a:rPr lang="en-US" sz="2000" b="1" dirty="0" smtClean="0"/>
              <a:t>Learn </a:t>
            </a:r>
            <a:r>
              <a:rPr lang="en-US" sz="2000" b="1" dirty="0"/>
              <a:t>about the laws in your area that </a:t>
            </a:r>
            <a:r>
              <a:rPr lang="en-US" sz="2000" b="1" dirty="0" smtClean="0"/>
              <a:t>marginalize and </a:t>
            </a:r>
            <a:r>
              <a:rPr lang="en-US" sz="2000" b="1" dirty="0"/>
              <a:t>harm </a:t>
            </a:r>
            <a:r>
              <a:rPr lang="en-US" sz="2000" dirty="0"/>
              <a:t>transgender people. Is it legal in your state to discriminate </a:t>
            </a:r>
            <a:r>
              <a:rPr lang="en-US" sz="2000" dirty="0" smtClean="0"/>
              <a:t>on the </a:t>
            </a:r>
            <a:r>
              <a:rPr lang="en-US" sz="2000" dirty="0"/>
              <a:t>basis of gender identity</a:t>
            </a:r>
            <a:r>
              <a:rPr lang="en-US" sz="2000" dirty="0" smtClean="0"/>
              <a:t>? Contact your legislators about how important this issue is to you.</a:t>
            </a:r>
          </a:p>
          <a:p>
            <a:r>
              <a:rPr lang="en-US" sz="2000" b="1" dirty="0" smtClean="0"/>
              <a:t>Practice </a:t>
            </a:r>
            <a:r>
              <a:rPr lang="en-US" sz="2000" b="1" dirty="0"/>
              <a:t>care for the neighbor </a:t>
            </a:r>
            <a:r>
              <a:rPr lang="en-US" sz="2000" dirty="0"/>
              <a:t>by being supportive </a:t>
            </a:r>
            <a:r>
              <a:rPr lang="en-US" sz="2000" dirty="0" smtClean="0"/>
              <a:t>of those </a:t>
            </a:r>
            <a:r>
              <a:rPr lang="en-US" sz="2000" dirty="0"/>
              <a:t>who are most harmed by sexism. Call out sexism when you </a:t>
            </a:r>
            <a:r>
              <a:rPr lang="en-US" sz="2000" dirty="0" smtClean="0"/>
              <a:t>encounter it</a:t>
            </a:r>
            <a:r>
              <a:rPr lang="en-US" sz="2000" dirty="0"/>
              <a:t>.</a:t>
            </a:r>
            <a:endParaRPr lang="en-US" sz="2000" dirty="0" smtClean="0"/>
          </a:p>
        </p:txBody>
      </p:sp>
      <p:sp>
        <p:nvSpPr>
          <p:cNvPr id="6" name="TextBox 5"/>
          <p:cNvSpPr txBox="1"/>
          <p:nvPr/>
        </p:nvSpPr>
        <p:spPr>
          <a:xfrm>
            <a:off x="433749" y="4983849"/>
            <a:ext cx="11324493" cy="1631216"/>
          </a:xfrm>
          <a:prstGeom prst="rect">
            <a:avLst/>
          </a:prstGeom>
          <a:noFill/>
        </p:spPr>
        <p:txBody>
          <a:bodyPr wrap="square" rtlCol="0">
            <a:spAutoFit/>
          </a:bodyPr>
          <a:lstStyle/>
          <a:p>
            <a:r>
              <a:rPr lang="en-US" sz="3600" dirty="0" smtClean="0"/>
              <a:t>Going Deeper</a:t>
            </a:r>
          </a:p>
          <a:p>
            <a:r>
              <a:rPr lang="en-US" sz="2000" dirty="0"/>
              <a:t>Pages </a:t>
            </a:r>
            <a:r>
              <a:rPr lang="en-US" sz="2000" dirty="0" smtClean="0"/>
              <a:t>58-60 </a:t>
            </a:r>
            <a:r>
              <a:rPr lang="en-US" sz="2000" dirty="0"/>
              <a:t>of the study have information on further reading and questions regarding </a:t>
            </a:r>
            <a:r>
              <a:rPr lang="en-US" sz="2000" b="1" dirty="0" smtClean="0"/>
              <a:t>intersectionality, the importance of naming sexism, gender expectations and stereotypes, gender roles and sexism today, sexism and Scripture, and Jesus and women.</a:t>
            </a:r>
            <a:endParaRPr lang="en-US" sz="4000" b="1" dirty="0" smtClean="0"/>
          </a:p>
        </p:txBody>
      </p:sp>
      <p:sp>
        <p:nvSpPr>
          <p:cNvPr id="7" name="TextBox 6"/>
          <p:cNvSpPr txBox="1"/>
          <p:nvPr/>
        </p:nvSpPr>
        <p:spPr>
          <a:xfrm>
            <a:off x="433752" y="691368"/>
            <a:ext cx="6429004" cy="646331"/>
          </a:xfrm>
          <a:prstGeom prst="rect">
            <a:avLst/>
          </a:prstGeom>
          <a:noFill/>
        </p:spPr>
        <p:txBody>
          <a:bodyPr wrap="square" rtlCol="0">
            <a:spAutoFit/>
          </a:bodyPr>
          <a:lstStyle/>
          <a:p>
            <a:r>
              <a:rPr lang="en-US" sz="3600" dirty="0" smtClean="0"/>
              <a:t>Closing Prayer</a:t>
            </a:r>
            <a:endParaRPr lang="en-US" sz="3600" dirty="0"/>
          </a:p>
        </p:txBody>
      </p:sp>
    </p:spTree>
    <p:extLst>
      <p:ext uri="{BB962C8B-B14F-4D97-AF65-F5344CB8AC3E}">
        <p14:creationId xmlns:p14="http://schemas.microsoft.com/office/powerpoint/2010/main" val="30283065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989"/>
          <a:stretch/>
        </p:blipFill>
        <p:spPr>
          <a:xfrm>
            <a:off x="7571687" y="4040870"/>
            <a:ext cx="4620313" cy="281713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0989"/>
          <a:stretch/>
        </p:blipFill>
        <p:spPr>
          <a:xfrm>
            <a:off x="7571687" y="1473322"/>
            <a:ext cx="4620313" cy="2817130"/>
          </a:xfrm>
          <a:prstGeom prst="rect">
            <a:avLst/>
          </a:prstGeom>
        </p:spPr>
      </p:pic>
      <p:sp>
        <p:nvSpPr>
          <p:cNvPr id="7" name="Rectangle 6"/>
          <p:cNvSpPr/>
          <p:nvPr/>
        </p:nvSpPr>
        <p:spPr>
          <a:xfrm>
            <a:off x="0" y="2536048"/>
            <a:ext cx="12192000" cy="2471380"/>
          </a:xfrm>
          <a:prstGeom prst="rect">
            <a:avLst/>
          </a:prstGeom>
          <a:solidFill>
            <a:srgbClr val="00A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80763" y="2185713"/>
            <a:ext cx="2632285" cy="3792386"/>
          </a:xfrm>
        </p:spPr>
        <p:txBody>
          <a:bodyPr anchor="ctr">
            <a:normAutofit fontScale="62500" lnSpcReduction="20000"/>
          </a:bodyPr>
          <a:lstStyle/>
          <a:p>
            <a:pPr algn="ctr">
              <a:lnSpc>
                <a:spcPct val="120000"/>
              </a:lnSpc>
              <a:spcBef>
                <a:spcPts val="0"/>
              </a:spcBef>
            </a:pPr>
            <a:r>
              <a:rPr lang="en-US" sz="28200" dirty="0" smtClean="0">
                <a:solidFill>
                  <a:srgbClr val="C1FFC1"/>
                </a:solidFill>
                <a:latin typeface="Tw Cen MT" panose="020B0602020104020603" pitchFamily="34" charset="0"/>
                <a:cs typeface="Arial" panose="020B0604020202020204" pitchFamily="34" charset="0"/>
              </a:rPr>
              <a:t>4</a:t>
            </a:r>
          </a:p>
          <a:p>
            <a:pPr algn="ctr"/>
            <a:endParaRPr lang="en-US" sz="3500" dirty="0">
              <a:solidFill>
                <a:srgbClr val="C1FFC1"/>
              </a:solidFill>
              <a:latin typeface="Arial" panose="020B0604020202020204" pitchFamily="34" charset="0"/>
              <a:cs typeface="Arial" panose="020B0604020202020204" pitchFamily="34" charset="0"/>
            </a:endParaRPr>
          </a:p>
          <a:p>
            <a:r>
              <a:rPr lang="en-US" sz="3500" dirty="0" smtClean="0">
                <a:solidFill>
                  <a:srgbClr val="C1FFC1"/>
                </a:solidFill>
                <a:latin typeface="Arial" panose="020B0604020202020204" pitchFamily="34" charset="0"/>
                <a:cs typeface="Arial" panose="020B0604020202020204" pitchFamily="34" charset="0"/>
              </a:rPr>
              <a:t> </a:t>
            </a:r>
            <a:endParaRPr lang="en-US" sz="16600" dirty="0">
              <a:solidFill>
                <a:srgbClr val="C1FFC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20751" y="2185713"/>
            <a:ext cx="9754111" cy="3271658"/>
          </a:xfrm>
        </p:spPr>
        <p:txBody>
          <a:bodyPr anchor="ctr">
            <a:normAutofit fontScale="90000"/>
          </a:bodyPr>
          <a:lstStyle/>
          <a:p>
            <a:r>
              <a:rPr lang="en-US" b="1" i="1" dirty="0" smtClean="0">
                <a:solidFill>
                  <a:schemeClr val="bg1"/>
                </a:solidFill>
                <a:latin typeface="Century Gothic" panose="020B0502020202020204" pitchFamily="34" charset="0"/>
              </a:rPr>
              <a:t>What Does Economic Sexism Look Like, and How Can We Seek Equality for All?</a:t>
            </a:r>
            <a:endParaRPr lang="en-US" b="1" i="1" dirty="0">
              <a:solidFill>
                <a:schemeClr val="bg1"/>
              </a:solidFill>
              <a:latin typeface="Century Gothic" panose="020B0502020202020204" pitchFamily="34" charset="0"/>
            </a:endParaRPr>
          </a:p>
        </p:txBody>
      </p:sp>
      <p:sp>
        <p:nvSpPr>
          <p:cNvPr id="4" name="TextBox 3"/>
          <p:cNvSpPr txBox="1"/>
          <p:nvPr/>
        </p:nvSpPr>
        <p:spPr>
          <a:xfrm>
            <a:off x="561649" y="2651055"/>
            <a:ext cx="1870514" cy="461665"/>
          </a:xfrm>
          <a:prstGeom prst="rect">
            <a:avLst/>
          </a:prstGeom>
          <a:noFill/>
        </p:spPr>
        <p:txBody>
          <a:bodyPr wrap="square" rtlCol="0">
            <a:spAutoFit/>
          </a:bodyPr>
          <a:lstStyle/>
          <a:p>
            <a:pPr algn="ctr"/>
            <a:r>
              <a:rPr lang="en-US" sz="2400" dirty="0">
                <a:solidFill>
                  <a:srgbClr val="C1FFC1"/>
                </a:solidFill>
                <a:latin typeface="Tw Cen MT" panose="020B0602020104020603" pitchFamily="34" charset="0"/>
                <a:cs typeface="Arial" panose="020B0604020202020204" pitchFamily="34" charset="0"/>
              </a:rPr>
              <a:t>MODULE</a:t>
            </a:r>
          </a:p>
        </p:txBody>
      </p:sp>
    </p:spTree>
    <p:extLst>
      <p:ext uri="{BB962C8B-B14F-4D97-AF65-F5344CB8AC3E}">
        <p14:creationId xmlns:p14="http://schemas.microsoft.com/office/powerpoint/2010/main" val="2881973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5000"/>
            <a:lum/>
          </a:blip>
          <a:srcRect/>
          <a:stretch>
            <a:fillRect t="-19000" b="-19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5429" y="848205"/>
            <a:ext cx="11324493" cy="707886"/>
          </a:xfrm>
          <a:prstGeom prst="rect">
            <a:avLst/>
          </a:prstGeom>
          <a:noFill/>
        </p:spPr>
        <p:txBody>
          <a:bodyPr wrap="square" rtlCol="0">
            <a:spAutoFit/>
          </a:bodyPr>
          <a:lstStyle/>
          <a:p>
            <a:r>
              <a:rPr lang="en-US" sz="4000" dirty="0"/>
              <a:t>In Our Time Together:</a:t>
            </a:r>
          </a:p>
        </p:txBody>
      </p:sp>
      <p:sp>
        <p:nvSpPr>
          <p:cNvPr id="5" name="TextBox 4"/>
          <p:cNvSpPr txBox="1"/>
          <p:nvPr/>
        </p:nvSpPr>
        <p:spPr>
          <a:xfrm>
            <a:off x="433754" y="1899372"/>
            <a:ext cx="11326168" cy="3108543"/>
          </a:xfrm>
          <a:prstGeom prst="rect">
            <a:avLst/>
          </a:prstGeom>
          <a:noFill/>
        </p:spPr>
        <p:txBody>
          <a:bodyPr wrap="square" rtlCol="0">
            <a:spAutoFit/>
          </a:bodyPr>
          <a:lstStyle/>
          <a:p>
            <a:pPr marL="514350" indent="-514350">
              <a:buFont typeface="+mj-lt"/>
              <a:buAutoNum type="arabicPeriod"/>
            </a:pPr>
            <a:r>
              <a:rPr lang="en-US" sz="2800" dirty="0"/>
              <a:t>learn basic data about sex and gender discrimination in the United States.</a:t>
            </a:r>
          </a:p>
          <a:p>
            <a:pPr marL="514350" indent="-514350">
              <a:buFont typeface="+mj-lt"/>
              <a:buAutoNum type="arabicPeriod"/>
            </a:pPr>
            <a:r>
              <a:rPr lang="en-US" sz="2800" dirty="0"/>
              <a:t>see how Christian teachings about the image of God and vocation help us advocate for equity in our economy.</a:t>
            </a:r>
          </a:p>
          <a:p>
            <a:pPr marL="514350" indent="-514350">
              <a:buFont typeface="+mj-lt"/>
              <a:buAutoNum type="arabicPeriod"/>
            </a:pPr>
            <a:r>
              <a:rPr lang="en-US" sz="2800" dirty="0"/>
              <a:t>explore Jesus’ expansive welcome and Paul’s teachings on baptism, which can inspire us to resist sex and gender discrimination.</a:t>
            </a:r>
          </a:p>
          <a:p>
            <a:pPr marL="514350" indent="-514350">
              <a:buFont typeface="+mj-lt"/>
              <a:buAutoNum type="arabicPeriod"/>
            </a:pPr>
            <a:r>
              <a:rPr lang="en-US" sz="2800" dirty="0"/>
              <a:t>reflect on our own stories and employment experiences and discuss where we see sexism and discrimination.</a:t>
            </a:r>
            <a:endParaRPr lang="en-US" sz="2800" baseline="30000" dirty="0"/>
          </a:p>
        </p:txBody>
      </p:sp>
      <p:sp>
        <p:nvSpPr>
          <p:cNvPr id="6" name="TextBox 5"/>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Tree>
    <p:extLst>
      <p:ext uri="{BB962C8B-B14F-4D97-AF65-F5344CB8AC3E}">
        <p14:creationId xmlns:p14="http://schemas.microsoft.com/office/powerpoint/2010/main" val="8395408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4" name="TextBox 3"/>
          <p:cNvSpPr txBox="1"/>
          <p:nvPr/>
        </p:nvSpPr>
        <p:spPr>
          <a:xfrm>
            <a:off x="435429" y="848205"/>
            <a:ext cx="11324493" cy="1077218"/>
          </a:xfrm>
          <a:prstGeom prst="rect">
            <a:avLst/>
          </a:prstGeom>
          <a:noFill/>
        </p:spPr>
        <p:txBody>
          <a:bodyPr wrap="square" rtlCol="0">
            <a:spAutoFit/>
          </a:bodyPr>
          <a:lstStyle/>
          <a:p>
            <a:pPr marL="280988" indent="-280988"/>
            <a:r>
              <a:rPr lang="en-US" sz="3200" dirty="0"/>
              <a:t>I. What are the Basics that We Should Know about Sex and Gender Discrimination in the Workplace and Broader Economy?</a:t>
            </a:r>
          </a:p>
        </p:txBody>
      </p:sp>
      <p:sp>
        <p:nvSpPr>
          <p:cNvPr id="6" name="TextBox 5"/>
          <p:cNvSpPr txBox="1"/>
          <p:nvPr/>
        </p:nvSpPr>
        <p:spPr>
          <a:xfrm>
            <a:off x="957263" y="1914525"/>
            <a:ext cx="10358437" cy="3046988"/>
          </a:xfrm>
          <a:prstGeom prst="rect">
            <a:avLst/>
          </a:prstGeom>
          <a:noFill/>
        </p:spPr>
        <p:txBody>
          <a:bodyPr wrap="square" rtlCol="0">
            <a:spAutoFit/>
          </a:bodyPr>
          <a:lstStyle/>
          <a:p>
            <a:pPr marL="342900" indent="-342900">
              <a:buFont typeface="+mj-lt"/>
              <a:buAutoNum type="arabicPeriod"/>
              <a:tabLst>
                <a:tab pos="857250" algn="l"/>
                <a:tab pos="3086100" algn="l"/>
                <a:tab pos="5715000" algn="l"/>
                <a:tab pos="8172450" algn="l"/>
              </a:tabLst>
            </a:pPr>
            <a:r>
              <a:rPr lang="en-US" sz="2400" dirty="0" smtClean="0"/>
              <a:t>How </a:t>
            </a:r>
            <a:r>
              <a:rPr lang="en-US" sz="2400" dirty="0"/>
              <a:t>much income will an individual caregiver lose over the course of </a:t>
            </a:r>
            <a:r>
              <a:rPr lang="en-US" sz="2400" dirty="0" smtClean="0"/>
              <a:t>their lifetime </a:t>
            </a:r>
            <a:r>
              <a:rPr lang="en-US" sz="2400" dirty="0"/>
              <a:t>due to lost wages and benefits?</a:t>
            </a:r>
          </a:p>
          <a:p>
            <a:pPr>
              <a:tabLst>
                <a:tab pos="685800" algn="l"/>
                <a:tab pos="2971800" algn="l"/>
                <a:tab pos="5257800" algn="l"/>
                <a:tab pos="7543800" algn="l"/>
              </a:tabLst>
            </a:pPr>
            <a:r>
              <a:rPr lang="en-US" sz="2400" dirty="0" smtClean="0"/>
              <a:t>	a</a:t>
            </a:r>
            <a:r>
              <a:rPr lang="en-US" sz="2400" dirty="0"/>
              <a:t>. $274,000.00 </a:t>
            </a:r>
            <a:r>
              <a:rPr lang="en-US" sz="2400" dirty="0" smtClean="0"/>
              <a:t>	b</a:t>
            </a:r>
            <a:r>
              <a:rPr lang="en-US" sz="2400" dirty="0"/>
              <a:t>. $164,000.00 </a:t>
            </a:r>
            <a:r>
              <a:rPr lang="en-US" sz="2400" dirty="0" smtClean="0"/>
              <a:t>	c</a:t>
            </a:r>
            <a:r>
              <a:rPr lang="en-US" sz="2400" dirty="0"/>
              <a:t>. $72,000.00 </a:t>
            </a:r>
            <a:r>
              <a:rPr lang="en-US" sz="2400" dirty="0" smtClean="0"/>
              <a:t>	d</a:t>
            </a:r>
            <a:r>
              <a:rPr lang="en-US" sz="2400" dirty="0"/>
              <a:t>. $325,000.00</a:t>
            </a:r>
          </a:p>
          <a:p>
            <a:pPr marL="342900" indent="-342900">
              <a:buFont typeface="+mj-lt"/>
              <a:buAutoNum type="arabicPeriod" startAt="2"/>
              <a:tabLst>
                <a:tab pos="685800" algn="l"/>
                <a:tab pos="2971800" algn="l"/>
                <a:tab pos="5257800" algn="l"/>
                <a:tab pos="7543800" algn="l"/>
              </a:tabLst>
            </a:pPr>
            <a:r>
              <a:rPr lang="en-US" sz="2400" dirty="0" smtClean="0"/>
              <a:t>What </a:t>
            </a:r>
            <a:r>
              <a:rPr lang="en-US" sz="2400" dirty="0"/>
              <a:t>percentage of minimum-wage earners are women?</a:t>
            </a:r>
          </a:p>
          <a:p>
            <a:pPr>
              <a:tabLst>
                <a:tab pos="685800" algn="l"/>
                <a:tab pos="2971800" algn="l"/>
                <a:tab pos="5257800" algn="l"/>
                <a:tab pos="7543800" algn="l"/>
              </a:tabLst>
            </a:pPr>
            <a:r>
              <a:rPr lang="en-US" sz="2400" dirty="0" smtClean="0"/>
              <a:t>	a</a:t>
            </a:r>
            <a:r>
              <a:rPr lang="en-US" sz="2400" dirty="0"/>
              <a:t>. 66% </a:t>
            </a:r>
            <a:r>
              <a:rPr lang="en-US" sz="2400" dirty="0" smtClean="0"/>
              <a:t>	b</a:t>
            </a:r>
            <a:r>
              <a:rPr lang="en-US" sz="2400" dirty="0"/>
              <a:t>. 50% </a:t>
            </a:r>
            <a:r>
              <a:rPr lang="en-US" sz="2400" dirty="0" smtClean="0"/>
              <a:t>	c</a:t>
            </a:r>
            <a:r>
              <a:rPr lang="en-US" sz="2400" dirty="0"/>
              <a:t>. 35% </a:t>
            </a:r>
            <a:r>
              <a:rPr lang="en-US" sz="2400" dirty="0" smtClean="0"/>
              <a:t>	d</a:t>
            </a:r>
            <a:r>
              <a:rPr lang="en-US" sz="2400" dirty="0"/>
              <a:t>. 46%</a:t>
            </a:r>
          </a:p>
          <a:p>
            <a:pPr marL="342900" indent="-342900">
              <a:buFont typeface="+mj-lt"/>
              <a:buAutoNum type="arabicPeriod" startAt="3"/>
              <a:tabLst>
                <a:tab pos="685800" algn="l"/>
                <a:tab pos="2971800" algn="l"/>
                <a:tab pos="5257800" algn="l"/>
                <a:tab pos="7543800" algn="l"/>
              </a:tabLst>
            </a:pPr>
            <a:r>
              <a:rPr lang="en-US" sz="2400" dirty="0" smtClean="0"/>
              <a:t>What </a:t>
            </a:r>
            <a:r>
              <a:rPr lang="en-US" sz="2400" dirty="0"/>
              <a:t>percentage of transgender individuals reported an adverse </a:t>
            </a:r>
            <a:r>
              <a:rPr lang="en-US" sz="2400" dirty="0" smtClean="0"/>
              <a:t>job outcome </a:t>
            </a:r>
            <a:r>
              <a:rPr lang="en-US" sz="2400" dirty="0"/>
              <a:t>(being fired or denied a promotion) because of being transgender?</a:t>
            </a:r>
          </a:p>
          <a:p>
            <a:pPr>
              <a:tabLst>
                <a:tab pos="685800" algn="l"/>
                <a:tab pos="2971800" algn="l"/>
                <a:tab pos="5257800" algn="l"/>
                <a:tab pos="7543800" algn="l"/>
              </a:tabLst>
            </a:pPr>
            <a:r>
              <a:rPr lang="en-US" sz="2400" dirty="0" smtClean="0"/>
              <a:t>	a</a:t>
            </a:r>
            <a:r>
              <a:rPr lang="en-US" sz="2400" dirty="0"/>
              <a:t>. 25% </a:t>
            </a:r>
            <a:r>
              <a:rPr lang="en-US" sz="2400" dirty="0" smtClean="0"/>
              <a:t>	b</a:t>
            </a:r>
            <a:r>
              <a:rPr lang="en-US" sz="2400" dirty="0"/>
              <a:t>. 35% </a:t>
            </a:r>
            <a:r>
              <a:rPr lang="en-US" sz="2400" dirty="0" smtClean="0"/>
              <a:t>	c.18</a:t>
            </a:r>
            <a:r>
              <a:rPr lang="en-US" sz="2400" dirty="0"/>
              <a:t>% </a:t>
            </a:r>
            <a:r>
              <a:rPr lang="en-US" sz="2400" dirty="0" smtClean="0"/>
              <a:t>	d</a:t>
            </a:r>
            <a:r>
              <a:rPr lang="en-US" sz="2400" dirty="0"/>
              <a:t>. 47%</a:t>
            </a:r>
          </a:p>
        </p:txBody>
      </p:sp>
    </p:spTree>
    <p:extLst>
      <p:ext uri="{BB962C8B-B14F-4D97-AF65-F5344CB8AC3E}">
        <p14:creationId xmlns:p14="http://schemas.microsoft.com/office/powerpoint/2010/main" val="15468255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957263" y="1914525"/>
            <a:ext cx="10358437" cy="3046988"/>
          </a:xfrm>
          <a:prstGeom prst="rect">
            <a:avLst/>
          </a:prstGeom>
          <a:noFill/>
          <a:ln w="19050">
            <a:noFill/>
          </a:ln>
        </p:spPr>
        <p:txBody>
          <a:bodyPr wrap="square" rtlCol="0">
            <a:spAutoFit/>
          </a:bodyPr>
          <a:lstStyle/>
          <a:p>
            <a:pPr marL="342900" indent="-342900">
              <a:buFont typeface="+mj-lt"/>
              <a:buAutoNum type="arabicPeriod"/>
              <a:tabLst>
                <a:tab pos="857250" algn="l"/>
                <a:tab pos="3086100" algn="l"/>
                <a:tab pos="5715000" algn="l"/>
                <a:tab pos="8172450" algn="l"/>
              </a:tabLst>
            </a:pPr>
            <a:r>
              <a:rPr lang="en-US" sz="2400" dirty="0" smtClean="0"/>
              <a:t>How </a:t>
            </a:r>
            <a:r>
              <a:rPr lang="en-US" sz="2400" dirty="0"/>
              <a:t>much income will an individual caregiver lose over the course of </a:t>
            </a:r>
            <a:r>
              <a:rPr lang="en-US" sz="2400" dirty="0" smtClean="0"/>
              <a:t>their lifetime </a:t>
            </a:r>
            <a:r>
              <a:rPr lang="en-US" sz="2400" dirty="0"/>
              <a:t>due to lost wages and benefits?</a:t>
            </a:r>
          </a:p>
          <a:p>
            <a:pPr>
              <a:tabLst>
                <a:tab pos="685800" algn="l"/>
                <a:tab pos="2971800" algn="l"/>
                <a:tab pos="5257800" algn="l"/>
                <a:tab pos="7543800" algn="l"/>
              </a:tabLst>
            </a:pPr>
            <a:r>
              <a:rPr lang="en-US" sz="2400" dirty="0" smtClean="0"/>
              <a:t>	a</a:t>
            </a:r>
            <a:r>
              <a:rPr lang="en-US" sz="2400" dirty="0"/>
              <a:t>. $274,000.00 </a:t>
            </a:r>
            <a:r>
              <a:rPr lang="en-US" sz="2400" dirty="0" smtClean="0"/>
              <a:t>	b</a:t>
            </a:r>
            <a:r>
              <a:rPr lang="en-US" sz="2400" dirty="0"/>
              <a:t>. $164,000.00 </a:t>
            </a:r>
            <a:r>
              <a:rPr lang="en-US" sz="2400" dirty="0" smtClean="0"/>
              <a:t>	c</a:t>
            </a:r>
            <a:r>
              <a:rPr lang="en-US" sz="2400" dirty="0"/>
              <a:t>. $72,000.00 </a:t>
            </a:r>
            <a:r>
              <a:rPr lang="en-US" sz="2400" dirty="0" smtClean="0"/>
              <a:t>	d</a:t>
            </a:r>
            <a:r>
              <a:rPr lang="en-US" sz="2400" dirty="0"/>
              <a:t>. $325,000.00</a:t>
            </a:r>
          </a:p>
          <a:p>
            <a:pPr marL="342900" indent="-342900">
              <a:buFont typeface="+mj-lt"/>
              <a:buAutoNum type="arabicPeriod" startAt="2"/>
              <a:tabLst>
                <a:tab pos="685800" algn="l"/>
                <a:tab pos="2971800" algn="l"/>
                <a:tab pos="5257800" algn="l"/>
                <a:tab pos="7543800" algn="l"/>
              </a:tabLst>
            </a:pPr>
            <a:r>
              <a:rPr lang="en-US" sz="2400" dirty="0" smtClean="0"/>
              <a:t>What </a:t>
            </a:r>
            <a:r>
              <a:rPr lang="en-US" sz="2400" dirty="0"/>
              <a:t>percentage of minimum-wage earners are women?</a:t>
            </a:r>
          </a:p>
          <a:p>
            <a:pPr>
              <a:tabLst>
                <a:tab pos="685800" algn="l"/>
                <a:tab pos="2971800" algn="l"/>
                <a:tab pos="5257800" algn="l"/>
                <a:tab pos="7543800" algn="l"/>
              </a:tabLst>
            </a:pPr>
            <a:r>
              <a:rPr lang="en-US" sz="2400" dirty="0" smtClean="0"/>
              <a:t>	a</a:t>
            </a:r>
            <a:r>
              <a:rPr lang="en-US" sz="2400" dirty="0"/>
              <a:t>. 66% </a:t>
            </a:r>
            <a:r>
              <a:rPr lang="en-US" sz="2400" dirty="0" smtClean="0"/>
              <a:t>	b</a:t>
            </a:r>
            <a:r>
              <a:rPr lang="en-US" sz="2400" dirty="0"/>
              <a:t>. 50% </a:t>
            </a:r>
            <a:r>
              <a:rPr lang="en-US" sz="2400" dirty="0" smtClean="0"/>
              <a:t>	c</a:t>
            </a:r>
            <a:r>
              <a:rPr lang="en-US" sz="2400" dirty="0"/>
              <a:t>. 35% </a:t>
            </a:r>
            <a:r>
              <a:rPr lang="en-US" sz="2400" dirty="0" smtClean="0"/>
              <a:t>	d</a:t>
            </a:r>
            <a:r>
              <a:rPr lang="en-US" sz="2400" dirty="0"/>
              <a:t>. 46%</a:t>
            </a:r>
          </a:p>
          <a:p>
            <a:pPr marL="342900" indent="-342900">
              <a:buFont typeface="+mj-lt"/>
              <a:buAutoNum type="arabicPeriod" startAt="3"/>
              <a:tabLst>
                <a:tab pos="685800" algn="l"/>
                <a:tab pos="2971800" algn="l"/>
                <a:tab pos="5257800" algn="l"/>
                <a:tab pos="7543800" algn="l"/>
              </a:tabLst>
            </a:pPr>
            <a:r>
              <a:rPr lang="en-US" sz="2400" dirty="0" smtClean="0"/>
              <a:t>What </a:t>
            </a:r>
            <a:r>
              <a:rPr lang="en-US" sz="2400" dirty="0"/>
              <a:t>percentage of transgender individuals reported an adverse </a:t>
            </a:r>
            <a:r>
              <a:rPr lang="en-US" sz="2400" dirty="0" smtClean="0"/>
              <a:t>job outcome </a:t>
            </a:r>
            <a:r>
              <a:rPr lang="en-US" sz="2400" dirty="0"/>
              <a:t>(being fired or denied a promotion) because of being transgender?</a:t>
            </a:r>
          </a:p>
          <a:p>
            <a:pPr>
              <a:tabLst>
                <a:tab pos="685800" algn="l"/>
                <a:tab pos="2971800" algn="l"/>
                <a:tab pos="5257800" algn="l"/>
                <a:tab pos="7543800" algn="l"/>
              </a:tabLst>
            </a:pPr>
            <a:r>
              <a:rPr lang="en-US" sz="2400" dirty="0" smtClean="0"/>
              <a:t>	a</a:t>
            </a:r>
            <a:r>
              <a:rPr lang="en-US" sz="2400" dirty="0"/>
              <a:t>. 25% </a:t>
            </a:r>
            <a:r>
              <a:rPr lang="en-US" sz="2400" dirty="0" smtClean="0"/>
              <a:t>	b</a:t>
            </a:r>
            <a:r>
              <a:rPr lang="en-US" sz="2400" dirty="0"/>
              <a:t>. 35% </a:t>
            </a:r>
            <a:r>
              <a:rPr lang="en-US" sz="2400" dirty="0" smtClean="0"/>
              <a:t>	c.18</a:t>
            </a:r>
            <a:r>
              <a:rPr lang="en-US" sz="2400" dirty="0"/>
              <a:t>% </a:t>
            </a:r>
            <a:r>
              <a:rPr lang="en-US" sz="2400" dirty="0" smtClean="0"/>
              <a:t>	d</a:t>
            </a:r>
            <a:r>
              <a:rPr lang="en-US" sz="2400" dirty="0"/>
              <a:t>. 47%</a:t>
            </a:r>
          </a:p>
        </p:txBody>
      </p:sp>
      <p:sp>
        <p:nvSpPr>
          <p:cNvPr id="5" name="TextBox 4"/>
          <p:cNvSpPr txBox="1"/>
          <p:nvPr/>
        </p:nvSpPr>
        <p:spPr>
          <a:xfrm>
            <a:off x="1985963" y="5386388"/>
            <a:ext cx="8243887" cy="830997"/>
          </a:xfrm>
          <a:prstGeom prst="rect">
            <a:avLst/>
          </a:prstGeom>
          <a:noFill/>
          <a:ln>
            <a:solidFill>
              <a:srgbClr val="76B54B"/>
            </a:solidFill>
          </a:ln>
        </p:spPr>
        <p:txBody>
          <a:bodyPr wrap="square" rtlCol="0">
            <a:spAutoFit/>
          </a:bodyPr>
          <a:lstStyle/>
          <a:p>
            <a:pPr algn="ctr"/>
            <a:r>
              <a:rPr lang="en-US" sz="2400" i="1" dirty="0"/>
              <a:t>“Women spend </a:t>
            </a:r>
            <a:r>
              <a:rPr lang="en-US" sz="2400" i="1" dirty="0" smtClean="0"/>
              <a:t>about four </a:t>
            </a:r>
            <a:r>
              <a:rPr lang="en-US" sz="2400" i="1" dirty="0"/>
              <a:t>hours a day </a:t>
            </a:r>
            <a:r>
              <a:rPr lang="en-US" sz="2400" i="1" dirty="0" smtClean="0"/>
              <a:t>on unpaid </a:t>
            </a:r>
            <a:r>
              <a:rPr lang="en-US" sz="2400" i="1" dirty="0"/>
              <a:t>work, </a:t>
            </a:r>
            <a:r>
              <a:rPr lang="en-US" sz="2400" i="1" dirty="0" smtClean="0"/>
              <a:t>while men </a:t>
            </a:r>
            <a:r>
              <a:rPr lang="en-US" sz="2400" i="1" dirty="0"/>
              <a:t>spend about </a:t>
            </a:r>
            <a:r>
              <a:rPr lang="en-US" sz="2400" i="1" dirty="0" smtClean="0"/>
              <a:t>two hours and a half.”</a:t>
            </a:r>
            <a:r>
              <a:rPr lang="en-US" sz="2400" i="1" baseline="30000" dirty="0" smtClean="0"/>
              <a:t>8</a:t>
            </a:r>
            <a:endParaRPr lang="en-US" sz="2400" i="1" baseline="30000" dirty="0"/>
          </a:p>
        </p:txBody>
      </p:sp>
      <p:sp>
        <p:nvSpPr>
          <p:cNvPr id="15" name="Oval 14"/>
          <p:cNvSpPr/>
          <p:nvPr/>
        </p:nvSpPr>
        <p:spPr>
          <a:xfrm>
            <a:off x="1600200" y="2600325"/>
            <a:ext cx="2085975" cy="571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6" name="Oval 15"/>
          <p:cNvSpPr/>
          <p:nvPr/>
        </p:nvSpPr>
        <p:spPr>
          <a:xfrm>
            <a:off x="8501063" y="4500563"/>
            <a:ext cx="1042987" cy="4609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7" name="Oval 16"/>
          <p:cNvSpPr/>
          <p:nvPr/>
        </p:nvSpPr>
        <p:spPr>
          <a:xfrm>
            <a:off x="1600200" y="3359081"/>
            <a:ext cx="1042988" cy="4842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TextBox 9"/>
          <p:cNvSpPr txBox="1"/>
          <p:nvPr/>
        </p:nvSpPr>
        <p:spPr>
          <a:xfrm>
            <a:off x="435429" y="848205"/>
            <a:ext cx="11324493" cy="1077218"/>
          </a:xfrm>
          <a:prstGeom prst="rect">
            <a:avLst/>
          </a:prstGeom>
          <a:noFill/>
        </p:spPr>
        <p:txBody>
          <a:bodyPr wrap="square" rtlCol="0">
            <a:spAutoFit/>
          </a:bodyPr>
          <a:lstStyle/>
          <a:p>
            <a:pPr marL="280988" indent="-280988"/>
            <a:r>
              <a:rPr lang="en-US" sz="3200" dirty="0"/>
              <a:t>I. What are the Basics that We Should Know about Sex and Gender Discrimination in the Workplace and Broader Economy?</a:t>
            </a:r>
          </a:p>
        </p:txBody>
      </p:sp>
    </p:spTree>
    <p:extLst>
      <p:ext uri="{BB962C8B-B14F-4D97-AF65-F5344CB8AC3E}">
        <p14:creationId xmlns:p14="http://schemas.microsoft.com/office/powerpoint/2010/main" val="1654438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7" name="TextBox 6"/>
          <p:cNvSpPr txBox="1"/>
          <p:nvPr/>
        </p:nvSpPr>
        <p:spPr>
          <a:xfrm>
            <a:off x="433754" y="1798611"/>
            <a:ext cx="7336970" cy="4708981"/>
          </a:xfrm>
          <a:prstGeom prst="rect">
            <a:avLst/>
          </a:prstGeom>
          <a:noFill/>
          <a:ln>
            <a:solidFill>
              <a:srgbClr val="76B54B"/>
            </a:solidFill>
          </a:ln>
        </p:spPr>
        <p:txBody>
          <a:bodyPr wrap="square" rtlCol="0">
            <a:spAutoFit/>
          </a:bodyPr>
          <a:lstStyle/>
          <a:p>
            <a:r>
              <a:rPr lang="en-US" sz="2000" b="1" dirty="0"/>
              <a:t>Geri’s story: An underemployed and underpaid </a:t>
            </a:r>
            <a:r>
              <a:rPr lang="en-US" sz="2000" b="1" dirty="0" smtClean="0"/>
              <a:t>caregiver</a:t>
            </a:r>
            <a:r>
              <a:rPr lang="en-US" sz="2000" b="1" baseline="30000" dirty="0" smtClean="0"/>
              <a:t>7</a:t>
            </a:r>
            <a:endParaRPr lang="en-US" sz="2000" b="1" baseline="30000" dirty="0"/>
          </a:p>
          <a:p>
            <a:r>
              <a:rPr lang="en-US" sz="2000" dirty="0"/>
              <a:t>I am 52 years old, and I work 30 hours a week at a large retail store. I have </a:t>
            </a:r>
            <a:r>
              <a:rPr lang="en-US" sz="2000" dirty="0" smtClean="0"/>
              <a:t>a 10-year-old </a:t>
            </a:r>
            <a:r>
              <a:rPr lang="en-US" sz="2000" dirty="0"/>
              <a:t>daughter. A year ago my mother fell and sustained an injury </a:t>
            </a:r>
            <a:r>
              <a:rPr lang="en-US" sz="2000" dirty="0" smtClean="0"/>
              <a:t>that prevented </a:t>
            </a:r>
            <a:r>
              <a:rPr lang="en-US" sz="2000" dirty="0"/>
              <a:t>her from caring for herself, so I cut my hours to part-time to help her.</a:t>
            </a:r>
          </a:p>
          <a:p>
            <a:r>
              <a:rPr lang="en-US" sz="2000" dirty="0"/>
              <a:t>When I worked full-time, I was paid an hourly wage that covered our </a:t>
            </a:r>
            <a:r>
              <a:rPr lang="en-US" sz="2000" dirty="0" smtClean="0"/>
              <a:t>family expenses</a:t>
            </a:r>
            <a:r>
              <a:rPr lang="en-US" sz="2000" dirty="0"/>
              <a:t>. I earned less than my male co-workers, but I did get health </a:t>
            </a:r>
            <a:r>
              <a:rPr lang="en-US" sz="2000" dirty="0" smtClean="0"/>
              <a:t>insurance for </a:t>
            </a:r>
            <a:r>
              <a:rPr lang="en-US" sz="2000" dirty="0"/>
              <a:t>myself and my daughter. I lost our health insurance when I changed to </a:t>
            </a:r>
            <a:r>
              <a:rPr lang="en-US" sz="2000" dirty="0" smtClean="0"/>
              <a:t>part-time work</a:t>
            </a:r>
            <a:r>
              <a:rPr lang="en-US" sz="2000" dirty="0"/>
              <a:t>.</a:t>
            </a:r>
          </a:p>
          <a:p>
            <a:r>
              <a:rPr lang="en-US" sz="2000" dirty="0"/>
              <a:t>My brother helps our mother too. But he doesn’t think cooking and cleaning </a:t>
            </a:r>
            <a:r>
              <a:rPr lang="en-US" sz="2000" dirty="0" smtClean="0"/>
              <a:t>are a </a:t>
            </a:r>
            <a:r>
              <a:rPr lang="en-US" sz="2000" dirty="0"/>
              <a:t>man’s work. So I spend more time caring for my mom than my brother does. </a:t>
            </a:r>
            <a:r>
              <a:rPr lang="en-US" sz="2000" dirty="0" smtClean="0"/>
              <a:t>I devote </a:t>
            </a:r>
            <a:r>
              <a:rPr lang="en-US" sz="2000" dirty="0"/>
              <a:t>about 15 hours a week to helping my mom. If I could get </a:t>
            </a:r>
            <a:r>
              <a:rPr lang="en-US" sz="2000" dirty="0" smtClean="0"/>
              <a:t>compensated – even </a:t>
            </a:r>
            <a:r>
              <a:rPr lang="en-US" sz="2000" dirty="0"/>
              <a:t>a little – for assisting my mother, it would help me feel like I wasn’t so on </a:t>
            </a:r>
            <a:r>
              <a:rPr lang="en-US" sz="2000" dirty="0" smtClean="0"/>
              <a:t>the edge </a:t>
            </a:r>
            <a:r>
              <a:rPr lang="en-US" sz="2000" dirty="0"/>
              <a:t>financially. And I could put some money away for my daughter’s education.</a:t>
            </a:r>
          </a:p>
        </p:txBody>
      </p:sp>
      <p:sp>
        <p:nvSpPr>
          <p:cNvPr id="8" name="TextBox 7"/>
          <p:cNvSpPr txBox="1"/>
          <p:nvPr/>
        </p:nvSpPr>
        <p:spPr>
          <a:xfrm>
            <a:off x="7771562" y="1798611"/>
            <a:ext cx="3987522" cy="4524315"/>
          </a:xfrm>
          <a:prstGeom prst="rect">
            <a:avLst/>
          </a:prstGeom>
          <a:noFill/>
        </p:spPr>
        <p:txBody>
          <a:bodyPr wrap="square" rtlCol="0">
            <a:spAutoFit/>
          </a:bodyPr>
          <a:lstStyle/>
          <a:p>
            <a:pPr marL="457200" indent="-457200">
              <a:buFont typeface="+mj-lt"/>
              <a:buAutoNum type="arabicPeriod"/>
            </a:pPr>
            <a:r>
              <a:rPr lang="en-US" sz="2400" dirty="0"/>
              <a:t>What assumptions about men, </a:t>
            </a:r>
            <a:r>
              <a:rPr lang="en-US" sz="2400" dirty="0" smtClean="0"/>
              <a:t>women, </a:t>
            </a:r>
            <a:r>
              <a:rPr lang="en-US" sz="2400" dirty="0"/>
              <a:t>and work </a:t>
            </a:r>
            <a:r>
              <a:rPr lang="en-US" sz="2400" dirty="0" smtClean="0"/>
              <a:t>do you </a:t>
            </a:r>
            <a:r>
              <a:rPr lang="en-US" sz="2400" dirty="0"/>
              <a:t>hear in Geri’s story</a:t>
            </a:r>
            <a:r>
              <a:rPr lang="en-US" sz="2400" dirty="0" smtClean="0"/>
              <a:t>?</a:t>
            </a:r>
          </a:p>
          <a:p>
            <a:pPr marL="457200" indent="-457200">
              <a:buFont typeface="+mj-lt"/>
              <a:buAutoNum type="arabicPeriod"/>
            </a:pPr>
            <a:r>
              <a:rPr lang="en-US" sz="2400" dirty="0" smtClean="0"/>
              <a:t>What </a:t>
            </a:r>
            <a:r>
              <a:rPr lang="en-US" sz="2400" dirty="0"/>
              <a:t>is your reaction to her brother’s belief that </a:t>
            </a:r>
            <a:r>
              <a:rPr lang="en-US" sz="2400" dirty="0" smtClean="0"/>
              <a:t>some duties </a:t>
            </a:r>
            <a:r>
              <a:rPr lang="en-US" sz="2400" dirty="0"/>
              <a:t>are “women’s work,” and that women are better caregivers than men?</a:t>
            </a:r>
          </a:p>
          <a:p>
            <a:pPr marL="457200" indent="-457200">
              <a:buFont typeface="+mj-lt"/>
              <a:buAutoNum type="arabicPeriod"/>
            </a:pPr>
            <a:r>
              <a:rPr lang="en-US" sz="2400" dirty="0"/>
              <a:t>How might your faith lead you to be a </a:t>
            </a:r>
            <a:r>
              <a:rPr lang="en-US" sz="2400" dirty="0" smtClean="0"/>
              <a:t>neighbor </a:t>
            </a:r>
            <a:r>
              <a:rPr lang="en-US" sz="2400" dirty="0"/>
              <a:t>and act for justice for Geri?</a:t>
            </a:r>
          </a:p>
        </p:txBody>
      </p:sp>
      <p:sp>
        <p:nvSpPr>
          <p:cNvPr id="9" name="TextBox 8"/>
          <p:cNvSpPr txBox="1"/>
          <p:nvPr/>
        </p:nvSpPr>
        <p:spPr>
          <a:xfrm>
            <a:off x="433753" y="721393"/>
            <a:ext cx="11324493" cy="1077218"/>
          </a:xfrm>
          <a:prstGeom prst="rect">
            <a:avLst/>
          </a:prstGeom>
          <a:noFill/>
        </p:spPr>
        <p:txBody>
          <a:bodyPr wrap="square" rtlCol="0">
            <a:spAutoFit/>
          </a:bodyPr>
          <a:lstStyle/>
          <a:p>
            <a:pPr marL="280988" indent="-280988"/>
            <a:r>
              <a:rPr lang="en-US" sz="3200" dirty="0"/>
              <a:t>I. What are the Basics that We Should Know about Sex and Gender Discrimination in the Workplace and Broader Economy?</a:t>
            </a:r>
          </a:p>
        </p:txBody>
      </p:sp>
    </p:spTree>
    <p:extLst>
      <p:ext uri="{BB962C8B-B14F-4D97-AF65-F5344CB8AC3E}">
        <p14:creationId xmlns:p14="http://schemas.microsoft.com/office/powerpoint/2010/main" val="40550467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7" name="TextBox 6"/>
          <p:cNvSpPr txBox="1"/>
          <p:nvPr/>
        </p:nvSpPr>
        <p:spPr>
          <a:xfrm>
            <a:off x="434592" y="1692380"/>
            <a:ext cx="7981216" cy="5078313"/>
          </a:xfrm>
          <a:prstGeom prst="rect">
            <a:avLst/>
          </a:prstGeom>
          <a:noFill/>
          <a:ln>
            <a:solidFill>
              <a:srgbClr val="76B54B"/>
            </a:solidFill>
          </a:ln>
        </p:spPr>
        <p:txBody>
          <a:bodyPr wrap="square" rtlCol="0">
            <a:spAutoFit/>
          </a:bodyPr>
          <a:lstStyle/>
          <a:p>
            <a:r>
              <a:rPr lang="en-US" b="1" dirty="0"/>
              <a:t>Meg’s story: Gender and sex discrimination at </a:t>
            </a:r>
            <a:r>
              <a:rPr lang="en-US" b="1" dirty="0" smtClean="0"/>
              <a:t>work</a:t>
            </a:r>
            <a:r>
              <a:rPr lang="en-US" b="1" baseline="30000" dirty="0" smtClean="0"/>
              <a:t>7</a:t>
            </a:r>
            <a:endParaRPr lang="en-US" b="1" baseline="30000" dirty="0"/>
          </a:p>
          <a:p>
            <a:r>
              <a:rPr lang="en-US" dirty="0"/>
              <a:t>I am 29 years old, and I work full-time at a computer consulting company </a:t>
            </a:r>
            <a:r>
              <a:rPr lang="en-US" dirty="0" smtClean="0"/>
              <a:t>that has </a:t>
            </a:r>
            <a:r>
              <a:rPr lang="en-US" dirty="0"/>
              <a:t>about 40 full-time employees. I get along with most of my </a:t>
            </a:r>
            <a:r>
              <a:rPr lang="en-US" dirty="0" smtClean="0"/>
              <a:t>co-workers, and I enjoy </a:t>
            </a:r>
            <a:r>
              <a:rPr lang="en-US" dirty="0"/>
              <a:t>the technical part of my work. </a:t>
            </a:r>
            <a:endParaRPr lang="en-US" dirty="0" smtClean="0"/>
          </a:p>
          <a:p>
            <a:r>
              <a:rPr lang="en-US" dirty="0" smtClean="0"/>
              <a:t>But </a:t>
            </a:r>
            <a:r>
              <a:rPr lang="en-US" dirty="0"/>
              <a:t>there is one thing I don’t like about </a:t>
            </a:r>
            <a:r>
              <a:rPr lang="en-US" dirty="0" smtClean="0"/>
              <a:t>my job</a:t>
            </a:r>
            <a:r>
              <a:rPr lang="en-US" dirty="0"/>
              <a:t>. The company is really family centered. And by ‘family’ the owners </a:t>
            </a:r>
            <a:r>
              <a:rPr lang="en-US" dirty="0" smtClean="0"/>
              <a:t>mean a </a:t>
            </a:r>
            <a:r>
              <a:rPr lang="en-US" dirty="0"/>
              <a:t>straight, </a:t>
            </a:r>
            <a:r>
              <a:rPr lang="en-US" dirty="0" smtClean="0"/>
              <a:t>married</a:t>
            </a:r>
            <a:r>
              <a:rPr lang="en-US" dirty="0"/>
              <a:t>, heterosexual family with children. </a:t>
            </a:r>
            <a:endParaRPr lang="en-US" dirty="0" smtClean="0"/>
          </a:p>
          <a:p>
            <a:r>
              <a:rPr lang="en-US" dirty="0" smtClean="0"/>
              <a:t>We have family-friendly parties at Christmas and the Fourth of July. But my partner, Amy, isn’t welcome. She attended the Christmas party once, and some of the people I worked with practically refused to talk with her. They don’t view my family as the right kind of family. I’ve stopped attending these “family” parties. </a:t>
            </a:r>
          </a:p>
          <a:p>
            <a:r>
              <a:rPr lang="en-US" dirty="0" smtClean="0"/>
              <a:t>This </a:t>
            </a:r>
            <a:r>
              <a:rPr lang="en-US" dirty="0"/>
              <a:t>may hurt me professionally. My employers also host family nights at </a:t>
            </a:r>
            <a:r>
              <a:rPr lang="en-US" dirty="0" smtClean="0"/>
              <a:t>sporting events</a:t>
            </a:r>
            <a:r>
              <a:rPr lang="en-US" dirty="0"/>
              <a:t>. Two years ago, I did not attend a family night at a baseball game. I </a:t>
            </a:r>
            <a:r>
              <a:rPr lang="en-US" dirty="0" smtClean="0"/>
              <a:t>did not </a:t>
            </a:r>
            <a:r>
              <a:rPr lang="en-US" dirty="0"/>
              <a:t>want to go without Amy, and she did not want to deal with my co-workers</a:t>
            </a:r>
            <a:r>
              <a:rPr lang="en-US" dirty="0" smtClean="0"/>
              <a:t>. </a:t>
            </a:r>
          </a:p>
          <a:p>
            <a:r>
              <a:rPr lang="en-US" dirty="0" smtClean="0"/>
              <a:t>Within 10 days, another employee from my division was promoted even though she has much less experience and technical skills than I do. She attended the baseball game with her family. I can’t help but wonder if part of the reason that she got promoted instead of me is that she is straight, married and has kids.</a:t>
            </a:r>
            <a:endParaRPr lang="en-US" dirty="0"/>
          </a:p>
        </p:txBody>
      </p:sp>
      <p:sp>
        <p:nvSpPr>
          <p:cNvPr id="8" name="TextBox 7"/>
          <p:cNvSpPr txBox="1"/>
          <p:nvPr/>
        </p:nvSpPr>
        <p:spPr>
          <a:xfrm>
            <a:off x="8415808" y="1693915"/>
            <a:ext cx="3343276" cy="4893647"/>
          </a:xfrm>
          <a:prstGeom prst="rect">
            <a:avLst/>
          </a:prstGeom>
          <a:noFill/>
        </p:spPr>
        <p:txBody>
          <a:bodyPr wrap="square" rtlCol="0">
            <a:spAutoFit/>
          </a:bodyPr>
          <a:lstStyle/>
          <a:p>
            <a:pPr marL="457200" indent="-457200">
              <a:buFont typeface="+mj-lt"/>
              <a:buAutoNum type="arabicPeriod"/>
            </a:pPr>
            <a:r>
              <a:rPr lang="en-US" sz="2400" dirty="0"/>
              <a:t>Where did you sense gender </a:t>
            </a:r>
            <a:r>
              <a:rPr lang="en-US" sz="2400" dirty="0" smtClean="0"/>
              <a:t>discrimination </a:t>
            </a:r>
            <a:r>
              <a:rPr lang="en-US" sz="2400" dirty="0"/>
              <a:t>in Meg’s story</a:t>
            </a:r>
            <a:r>
              <a:rPr lang="en-US" sz="2400" dirty="0" smtClean="0"/>
              <a:t>?</a:t>
            </a:r>
          </a:p>
          <a:p>
            <a:pPr marL="457200" indent="-457200">
              <a:buFont typeface="+mj-lt"/>
              <a:buAutoNum type="arabicPeriod"/>
            </a:pPr>
            <a:r>
              <a:rPr lang="en-US" sz="2400" dirty="0" smtClean="0"/>
              <a:t>How </a:t>
            </a:r>
            <a:r>
              <a:rPr lang="en-US" sz="2400" dirty="0"/>
              <a:t>did Meg feel about the way Amy was treated </a:t>
            </a:r>
            <a:r>
              <a:rPr lang="en-US" sz="2400" dirty="0" smtClean="0"/>
              <a:t>by Meg’s </a:t>
            </a:r>
            <a:r>
              <a:rPr lang="en-US" sz="2400" dirty="0"/>
              <a:t>co-workers? </a:t>
            </a:r>
            <a:endParaRPr lang="en-US" sz="2400" dirty="0" smtClean="0"/>
          </a:p>
          <a:p>
            <a:pPr marL="457200" indent="-457200">
              <a:buFont typeface="+mj-lt"/>
              <a:buAutoNum type="arabicPeriod"/>
            </a:pPr>
            <a:r>
              <a:rPr lang="en-US" sz="2400" dirty="0" smtClean="0"/>
              <a:t>If you were </a:t>
            </a:r>
            <a:r>
              <a:rPr lang="en-US" sz="2400" dirty="0"/>
              <a:t>Meg’s co-worker, what could you do to be a neighbor to </a:t>
            </a:r>
            <a:r>
              <a:rPr lang="en-US" sz="2400" dirty="0" smtClean="0"/>
              <a:t>Meg </a:t>
            </a:r>
            <a:r>
              <a:rPr lang="en-US" sz="2400" dirty="0"/>
              <a:t>and </a:t>
            </a:r>
            <a:r>
              <a:rPr lang="en-US" sz="2400" dirty="0" smtClean="0"/>
              <a:t>support her </a:t>
            </a:r>
            <a:r>
              <a:rPr lang="en-US" sz="2400" dirty="0"/>
              <a:t>at work?</a:t>
            </a:r>
          </a:p>
        </p:txBody>
      </p:sp>
      <p:sp>
        <p:nvSpPr>
          <p:cNvPr id="9" name="TextBox 8"/>
          <p:cNvSpPr txBox="1"/>
          <p:nvPr/>
        </p:nvSpPr>
        <p:spPr>
          <a:xfrm>
            <a:off x="433753" y="616697"/>
            <a:ext cx="11324493" cy="1077218"/>
          </a:xfrm>
          <a:prstGeom prst="rect">
            <a:avLst/>
          </a:prstGeom>
          <a:noFill/>
        </p:spPr>
        <p:txBody>
          <a:bodyPr wrap="square" rtlCol="0">
            <a:spAutoFit/>
          </a:bodyPr>
          <a:lstStyle/>
          <a:p>
            <a:pPr marL="280988" indent="-280988"/>
            <a:r>
              <a:rPr lang="en-US" sz="3200" dirty="0"/>
              <a:t>I. What are the Basics that We Should Know about Sex and Gender Discrimination in the Workplace and Broader Economy?</a:t>
            </a:r>
          </a:p>
        </p:txBody>
      </p:sp>
    </p:spTree>
    <p:extLst>
      <p:ext uri="{BB962C8B-B14F-4D97-AF65-F5344CB8AC3E}">
        <p14:creationId xmlns:p14="http://schemas.microsoft.com/office/powerpoint/2010/main" val="32428613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433753" y="1925423"/>
            <a:ext cx="11324493" cy="4278094"/>
          </a:xfrm>
          <a:prstGeom prst="rect">
            <a:avLst/>
          </a:prstGeom>
          <a:noFill/>
        </p:spPr>
        <p:txBody>
          <a:bodyPr wrap="square" rtlCol="0">
            <a:spAutoFit/>
          </a:bodyPr>
          <a:lstStyle/>
          <a:p>
            <a:r>
              <a:rPr lang="en-US" sz="2800" b="1" dirty="0"/>
              <a:t>Many families and individuals suffer intersecting forms </a:t>
            </a:r>
            <a:r>
              <a:rPr lang="en-US" sz="2800" b="1" dirty="0" smtClean="0"/>
              <a:t>of discrimination </a:t>
            </a:r>
            <a:r>
              <a:rPr lang="en-US" sz="2800" b="1" dirty="0"/>
              <a:t>and oppression</a:t>
            </a:r>
            <a:r>
              <a:rPr lang="en-US" sz="2800" b="1" dirty="0" smtClean="0"/>
              <a:t>.</a:t>
            </a:r>
          </a:p>
          <a:p>
            <a:r>
              <a:rPr lang="en-US" sz="2400" dirty="0" smtClean="0"/>
              <a:t>Many </a:t>
            </a:r>
            <a:r>
              <a:rPr lang="en-US" sz="2400" dirty="0"/>
              <a:t>individuals experience </a:t>
            </a:r>
            <a:r>
              <a:rPr lang="en-US" sz="2400" dirty="0" smtClean="0"/>
              <a:t>multiple and </a:t>
            </a:r>
            <a:r>
              <a:rPr lang="en-US" sz="2400" dirty="0"/>
              <a:t>intersecting oppressions all at </a:t>
            </a:r>
            <a:r>
              <a:rPr lang="en-US" sz="2400" dirty="0" smtClean="0"/>
              <a:t>once</a:t>
            </a:r>
            <a:r>
              <a:rPr lang="en-US" sz="2400" dirty="0"/>
              <a:t>:</a:t>
            </a:r>
            <a:endParaRPr lang="en-US" sz="2400" dirty="0" smtClean="0"/>
          </a:p>
          <a:p>
            <a:pPr marL="342900" indent="-342900">
              <a:buFont typeface="Arial" panose="020B0604020202020204" pitchFamily="34" charset="0"/>
              <a:buChar char="•"/>
            </a:pPr>
            <a:r>
              <a:rPr lang="en-US" sz="2400" dirty="0" smtClean="0"/>
              <a:t>They may face sex </a:t>
            </a:r>
            <a:r>
              <a:rPr lang="en-US" sz="2400" dirty="0"/>
              <a:t>or </a:t>
            </a:r>
            <a:r>
              <a:rPr lang="en-US" sz="2400" dirty="0" smtClean="0"/>
              <a:t>gender discrimination. </a:t>
            </a:r>
          </a:p>
          <a:p>
            <a:pPr marL="342900" indent="-342900">
              <a:buFont typeface="Arial" panose="020B0604020202020204" pitchFamily="34" charset="0"/>
              <a:buChar char="•"/>
            </a:pPr>
            <a:r>
              <a:rPr lang="en-US" sz="2400" u="sng" dirty="0" smtClean="0"/>
              <a:t>And</a:t>
            </a:r>
            <a:r>
              <a:rPr lang="en-US" sz="2400" dirty="0" smtClean="0"/>
              <a:t> they may also be treated differently because of their race </a:t>
            </a:r>
            <a:r>
              <a:rPr lang="en-US" sz="2400" dirty="0"/>
              <a:t>or because of the language they speak</a:t>
            </a:r>
            <a:r>
              <a:rPr lang="en-US" sz="2400" dirty="0" smtClean="0"/>
              <a:t>.</a:t>
            </a:r>
          </a:p>
          <a:p>
            <a:pPr marL="342900" indent="-342900">
              <a:buFont typeface="Arial" panose="020B0604020202020204" pitchFamily="34" charset="0"/>
              <a:buChar char="•"/>
            </a:pPr>
            <a:r>
              <a:rPr lang="en-US" sz="2400" u="sng" dirty="0" smtClean="0"/>
              <a:t>Or</a:t>
            </a:r>
            <a:r>
              <a:rPr lang="en-US" sz="2400" dirty="0" smtClean="0"/>
              <a:t> struggle because they </a:t>
            </a:r>
            <a:r>
              <a:rPr lang="en-US" sz="2400" dirty="0"/>
              <a:t>are also </a:t>
            </a:r>
            <a:r>
              <a:rPr lang="en-US" sz="2400" dirty="0" smtClean="0"/>
              <a:t>caregivers</a:t>
            </a:r>
            <a:r>
              <a:rPr lang="en-US" sz="2400" dirty="0"/>
              <a:t>.</a:t>
            </a:r>
            <a:endParaRPr lang="en-US" sz="2400" dirty="0" smtClean="0"/>
          </a:p>
          <a:p>
            <a:pPr marL="342900" indent="-342900">
              <a:buFont typeface="Arial" panose="020B0604020202020204" pitchFamily="34" charset="0"/>
              <a:buChar char="•"/>
            </a:pPr>
            <a:r>
              <a:rPr lang="en-US" sz="2400" u="sng" dirty="0" smtClean="0"/>
              <a:t>Or</a:t>
            </a:r>
            <a:r>
              <a:rPr lang="en-US" sz="2400" dirty="0" smtClean="0"/>
              <a:t> </a:t>
            </a:r>
            <a:r>
              <a:rPr lang="en-US" sz="2400" dirty="0"/>
              <a:t>aren’t paid fairly because </a:t>
            </a:r>
            <a:r>
              <a:rPr lang="en-US" sz="2400" dirty="0" smtClean="0"/>
              <a:t>of their </a:t>
            </a:r>
            <a:r>
              <a:rPr lang="en-US" sz="2400" dirty="0"/>
              <a:t>legal status. </a:t>
            </a:r>
            <a:endParaRPr lang="en-US" sz="2400" dirty="0" smtClean="0"/>
          </a:p>
          <a:p>
            <a:r>
              <a:rPr lang="en-US" sz="2400" dirty="0" smtClean="0"/>
              <a:t>Many </a:t>
            </a:r>
            <a:r>
              <a:rPr lang="en-US" sz="2400" dirty="0"/>
              <a:t>individuals struggle economically </a:t>
            </a:r>
            <a:r>
              <a:rPr lang="en-US" sz="2400" dirty="0" smtClean="0"/>
              <a:t>because of </a:t>
            </a:r>
            <a:r>
              <a:rPr lang="en-US" sz="2400" dirty="0"/>
              <a:t>the way these different forms of oppression (sexism, racism, </a:t>
            </a:r>
            <a:r>
              <a:rPr lang="en-US" sz="2400" dirty="0" smtClean="0"/>
              <a:t>able-ism, heterosexism, and </a:t>
            </a:r>
            <a:r>
              <a:rPr lang="en-US" sz="2400" dirty="0"/>
              <a:t>nationalism) intersect and harm them and their families.</a:t>
            </a:r>
          </a:p>
        </p:txBody>
      </p:sp>
      <p:sp>
        <p:nvSpPr>
          <p:cNvPr id="6" name="TextBox 5"/>
          <p:cNvSpPr txBox="1"/>
          <p:nvPr/>
        </p:nvSpPr>
        <p:spPr>
          <a:xfrm>
            <a:off x="435429" y="848205"/>
            <a:ext cx="11324493" cy="1077218"/>
          </a:xfrm>
          <a:prstGeom prst="rect">
            <a:avLst/>
          </a:prstGeom>
          <a:noFill/>
        </p:spPr>
        <p:txBody>
          <a:bodyPr wrap="square" rtlCol="0">
            <a:spAutoFit/>
          </a:bodyPr>
          <a:lstStyle/>
          <a:p>
            <a:pPr marL="280988" indent="-280988"/>
            <a:r>
              <a:rPr lang="en-US" sz="3200" dirty="0"/>
              <a:t>I. What are the Basics that We Should Know about Sex and Gender Discrimination in the Workplace and Broader Economy?</a:t>
            </a:r>
          </a:p>
        </p:txBody>
      </p:sp>
    </p:spTree>
    <p:extLst>
      <p:ext uri="{BB962C8B-B14F-4D97-AF65-F5344CB8AC3E}">
        <p14:creationId xmlns:p14="http://schemas.microsoft.com/office/powerpoint/2010/main" val="33573671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433753" y="1925423"/>
            <a:ext cx="11324493" cy="4124206"/>
          </a:xfrm>
          <a:prstGeom prst="rect">
            <a:avLst/>
          </a:prstGeom>
          <a:noFill/>
        </p:spPr>
        <p:txBody>
          <a:bodyPr wrap="square" rtlCol="0">
            <a:spAutoFit/>
          </a:bodyPr>
          <a:lstStyle/>
          <a:p>
            <a:r>
              <a:rPr lang="en-US" sz="2600" dirty="0"/>
              <a:t>In our current economic context, Christians must speak up and call </a:t>
            </a:r>
            <a:r>
              <a:rPr lang="en-US" sz="2600" dirty="0" smtClean="0"/>
              <a:t>sexism and </a:t>
            </a:r>
            <a:r>
              <a:rPr lang="en-US" sz="2600" dirty="0"/>
              <a:t>gender and sex discrimination what they are – </a:t>
            </a:r>
            <a:r>
              <a:rPr lang="en-US" sz="2600" b="1" dirty="0"/>
              <a:t>sin</a:t>
            </a:r>
            <a:r>
              <a:rPr lang="en-US" sz="2600" dirty="0"/>
              <a:t>. </a:t>
            </a:r>
            <a:endParaRPr lang="en-US" sz="2600" dirty="0" smtClean="0"/>
          </a:p>
          <a:p>
            <a:endParaRPr lang="en-US" sz="1400" dirty="0" smtClean="0"/>
          </a:p>
          <a:p>
            <a:r>
              <a:rPr lang="en-US" sz="2600" dirty="0" smtClean="0"/>
              <a:t>While </a:t>
            </a:r>
            <a:r>
              <a:rPr lang="en-US" sz="2600" dirty="0"/>
              <a:t>sin </a:t>
            </a:r>
            <a:r>
              <a:rPr lang="en-US" sz="2600" dirty="0" smtClean="0"/>
              <a:t>occurs in </a:t>
            </a:r>
            <a:r>
              <a:rPr lang="en-US" sz="2600" dirty="0"/>
              <a:t>our relationship with God, it also arises in creation when we sin </a:t>
            </a:r>
            <a:r>
              <a:rPr lang="en-US" sz="2600" dirty="0" smtClean="0"/>
              <a:t>against one </a:t>
            </a:r>
            <a:r>
              <a:rPr lang="en-US" sz="2600" dirty="0"/>
              <a:t>another. </a:t>
            </a:r>
            <a:endParaRPr lang="en-US" sz="2600" dirty="0" smtClean="0"/>
          </a:p>
          <a:p>
            <a:endParaRPr lang="en-US" sz="1400" dirty="0" smtClean="0"/>
          </a:p>
          <a:p>
            <a:r>
              <a:rPr lang="en-US" sz="2600" dirty="0" smtClean="0"/>
              <a:t>Sexism </a:t>
            </a:r>
            <a:r>
              <a:rPr lang="en-US" sz="2600" dirty="0"/>
              <a:t>and gender and sex discrimination are </a:t>
            </a:r>
            <a:r>
              <a:rPr lang="en-US" sz="2600" dirty="0" smtClean="0"/>
              <a:t>expressions of </a:t>
            </a:r>
            <a:r>
              <a:rPr lang="en-US" sz="2600" u="sng" dirty="0"/>
              <a:t>personal sin</a:t>
            </a:r>
            <a:r>
              <a:rPr lang="en-US" sz="2600" dirty="0"/>
              <a:t>. When we think that others are of less value than we </a:t>
            </a:r>
            <a:r>
              <a:rPr lang="en-US" sz="2600" dirty="0" smtClean="0"/>
              <a:t>are because </a:t>
            </a:r>
            <a:r>
              <a:rPr lang="en-US" sz="2600" dirty="0"/>
              <a:t>of their sex or gender, or when we believe that others do </a:t>
            </a:r>
            <a:r>
              <a:rPr lang="en-US" sz="2600" dirty="0" smtClean="0"/>
              <a:t>not bear </a:t>
            </a:r>
            <a:r>
              <a:rPr lang="en-US" sz="2600" dirty="0"/>
              <a:t>God’s image in the same way because of their gender identity </a:t>
            </a:r>
            <a:r>
              <a:rPr lang="en-US" sz="2600" dirty="0" smtClean="0"/>
              <a:t>or sexual </a:t>
            </a:r>
            <a:r>
              <a:rPr lang="en-US" sz="2600" dirty="0"/>
              <a:t>orientation, we sin. We sin against the individual – who is the gift</a:t>
            </a:r>
            <a:r>
              <a:rPr lang="en-US" sz="2600" dirty="0" smtClean="0"/>
              <a:t>. And </a:t>
            </a:r>
            <a:r>
              <a:rPr lang="en-US" sz="2600" dirty="0"/>
              <a:t>we sin against God – who is the giver.</a:t>
            </a:r>
          </a:p>
        </p:txBody>
      </p:sp>
      <p:sp>
        <p:nvSpPr>
          <p:cNvPr id="6" name="TextBox 5"/>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spTree>
    <p:extLst>
      <p:ext uri="{BB962C8B-B14F-4D97-AF65-F5344CB8AC3E}">
        <p14:creationId xmlns:p14="http://schemas.microsoft.com/office/powerpoint/2010/main" val="1185882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726044"/>
            <a:ext cx="11047048" cy="4401205"/>
          </a:xfrm>
          <a:prstGeom prst="rect">
            <a:avLst/>
          </a:prstGeom>
        </p:spPr>
        <p:txBody>
          <a:bodyPr wrap="square">
            <a:spAutoFit/>
          </a:bodyPr>
          <a:lstStyle/>
          <a:p>
            <a:r>
              <a:rPr lang="en-US" sz="2800" dirty="0"/>
              <a:t>The ELCA Task Force on Women and Justice: One in Christ began meeting in 2012</a:t>
            </a:r>
          </a:p>
          <a:p>
            <a:r>
              <a:rPr lang="en-US" sz="2800" dirty="0"/>
              <a:t>They have:</a:t>
            </a:r>
          </a:p>
          <a:p>
            <a:pPr marL="342900" indent="-342900">
              <a:buFont typeface="Arial" panose="020B0604020202020204" pitchFamily="34" charset="0"/>
              <a:buChar char="•"/>
            </a:pPr>
            <a:r>
              <a:rPr lang="en-US" sz="2800" dirty="0"/>
              <a:t>been present for or received reports from nearly 100 listening events to learn what concerns are on the hearts and minds of members. </a:t>
            </a:r>
          </a:p>
          <a:p>
            <a:pPr marL="342900" indent="-342900">
              <a:buFont typeface="Arial" panose="020B0604020202020204" pitchFamily="34" charset="0"/>
              <a:buChar char="•"/>
            </a:pPr>
            <a:r>
              <a:rPr lang="en-US" sz="2800" dirty="0"/>
              <a:t>heard presentations from more than two dozen specialists to help it understand the issues</a:t>
            </a:r>
            <a:r>
              <a:rPr lang="en-US" sz="2800" dirty="0" smtClean="0"/>
              <a:t>.</a:t>
            </a:r>
          </a:p>
          <a:p>
            <a:pPr marL="342900" indent="-342900">
              <a:buFont typeface="Arial" panose="020B0604020202020204" pitchFamily="34" charset="0"/>
              <a:buChar char="•"/>
            </a:pPr>
            <a:endParaRPr lang="en-US" sz="2800" dirty="0"/>
          </a:p>
          <a:p>
            <a:r>
              <a:rPr lang="en-US" sz="2800" dirty="0"/>
              <a:t>Through this study the task force is now inviting every member, and others, to participate in conversation and engage the issues.</a:t>
            </a:r>
            <a:endParaRPr lang="en-US" sz="2800" dirty="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 What Brings us Here?</a:t>
            </a:r>
          </a:p>
        </p:txBody>
      </p:sp>
    </p:spTree>
    <p:extLst>
      <p:ext uri="{BB962C8B-B14F-4D97-AF65-F5344CB8AC3E}">
        <p14:creationId xmlns:p14="http://schemas.microsoft.com/office/powerpoint/2010/main" val="2296694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433753" y="1925423"/>
            <a:ext cx="11324493" cy="3908762"/>
          </a:xfrm>
          <a:prstGeom prst="rect">
            <a:avLst/>
          </a:prstGeom>
          <a:noFill/>
        </p:spPr>
        <p:txBody>
          <a:bodyPr wrap="square" rtlCol="0">
            <a:spAutoFit/>
          </a:bodyPr>
          <a:lstStyle/>
          <a:p>
            <a:r>
              <a:rPr lang="en-US" sz="2600" dirty="0"/>
              <a:t>In addition, sexism and gender and sex discrimination are also </a:t>
            </a:r>
            <a:r>
              <a:rPr lang="en-US" sz="2600" u="sng" dirty="0"/>
              <a:t>social </a:t>
            </a:r>
            <a:r>
              <a:rPr lang="en-US" sz="2600" u="sng" dirty="0" smtClean="0"/>
              <a:t>or structural </a:t>
            </a:r>
            <a:r>
              <a:rPr lang="en-US" sz="2600" u="sng" dirty="0"/>
              <a:t>sin</a:t>
            </a:r>
            <a:r>
              <a:rPr lang="en-US" sz="2600" dirty="0"/>
              <a:t>. </a:t>
            </a:r>
            <a:r>
              <a:rPr lang="en-US" sz="2600" dirty="0" smtClean="0"/>
              <a:t>This </a:t>
            </a:r>
            <a:r>
              <a:rPr lang="en-US" sz="2600" dirty="0"/>
              <a:t>occurs when the very structures, rules, and policies </a:t>
            </a:r>
            <a:r>
              <a:rPr lang="en-US" sz="2600" dirty="0" smtClean="0"/>
              <a:t>of companies</a:t>
            </a:r>
            <a:r>
              <a:rPr lang="en-US" sz="2600" dirty="0"/>
              <a:t>, institutions and </a:t>
            </a:r>
            <a:r>
              <a:rPr lang="en-US" sz="2600" dirty="0" smtClean="0"/>
              <a:t> communities </a:t>
            </a:r>
            <a:r>
              <a:rPr lang="en-US" sz="2600" dirty="0"/>
              <a:t>discriminate against </a:t>
            </a:r>
            <a:r>
              <a:rPr lang="en-US" sz="2600" dirty="0" smtClean="0"/>
              <a:t>groups of </a:t>
            </a:r>
            <a:r>
              <a:rPr lang="en-US" sz="2600" dirty="0"/>
              <a:t>people and individuals. </a:t>
            </a:r>
            <a:endParaRPr lang="en-US" sz="2600" dirty="0" smtClean="0"/>
          </a:p>
          <a:p>
            <a:endParaRPr lang="en-US" sz="2000" dirty="0" smtClean="0"/>
          </a:p>
          <a:p>
            <a:r>
              <a:rPr lang="en-US" sz="2600" dirty="0" smtClean="0"/>
              <a:t>Unfortunately</a:t>
            </a:r>
            <a:r>
              <a:rPr lang="en-US" sz="2600" dirty="0"/>
              <a:t>, we often knowingly </a:t>
            </a:r>
            <a:r>
              <a:rPr lang="en-US" sz="2600" dirty="0" smtClean="0"/>
              <a:t>and unknowingly </a:t>
            </a:r>
            <a:r>
              <a:rPr lang="en-US" sz="2600" dirty="0"/>
              <a:t>participate in these sinful structures. For example, we </a:t>
            </a:r>
            <a:r>
              <a:rPr lang="en-US" sz="2600" dirty="0" smtClean="0"/>
              <a:t>may work </a:t>
            </a:r>
            <a:r>
              <a:rPr lang="en-US" sz="2600" dirty="0"/>
              <a:t>for, shop at, or invest in companies and institutions that have sexist </a:t>
            </a:r>
            <a:r>
              <a:rPr lang="en-US" sz="2600" dirty="0" smtClean="0"/>
              <a:t>or discriminatory </a:t>
            </a:r>
            <a:r>
              <a:rPr lang="en-US" sz="2600" dirty="0"/>
              <a:t>policies and labor practices. </a:t>
            </a:r>
            <a:endParaRPr lang="en-US" sz="2600" dirty="0" smtClean="0"/>
          </a:p>
          <a:p>
            <a:endParaRPr lang="en-US" sz="2000" dirty="0"/>
          </a:p>
          <a:p>
            <a:r>
              <a:rPr lang="en-US" sz="2600" dirty="0" smtClean="0"/>
              <a:t>Additionally, </a:t>
            </a:r>
            <a:r>
              <a:rPr lang="en-US" sz="2600" dirty="0"/>
              <a:t>our individual </a:t>
            </a:r>
            <a:r>
              <a:rPr lang="en-US" sz="2600" dirty="0" smtClean="0"/>
              <a:t>sexist beliefs </a:t>
            </a:r>
            <a:r>
              <a:rPr lang="en-US" sz="2600" dirty="0"/>
              <a:t>may stop us from seeing structural sins.</a:t>
            </a:r>
          </a:p>
        </p:txBody>
      </p:sp>
      <p:sp>
        <p:nvSpPr>
          <p:cNvPr id="6" name="TextBox 5"/>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spTree>
    <p:extLst>
      <p:ext uri="{BB962C8B-B14F-4D97-AF65-F5344CB8AC3E}">
        <p14:creationId xmlns:p14="http://schemas.microsoft.com/office/powerpoint/2010/main" val="3051089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433753" y="1925423"/>
            <a:ext cx="11324493" cy="4401205"/>
          </a:xfrm>
          <a:prstGeom prst="rect">
            <a:avLst/>
          </a:prstGeom>
          <a:noFill/>
        </p:spPr>
        <p:txBody>
          <a:bodyPr wrap="square" rtlCol="0">
            <a:spAutoFit/>
          </a:bodyPr>
          <a:lstStyle/>
          <a:p>
            <a:r>
              <a:rPr lang="en-US" sz="2400" dirty="0"/>
              <a:t>The leadership gap and the wage gap between men and women is </a:t>
            </a:r>
            <a:r>
              <a:rPr lang="en-US" sz="2400" dirty="0" smtClean="0"/>
              <a:t>widely documented</a:t>
            </a:r>
            <a:r>
              <a:rPr lang="en-US" sz="2400" dirty="0"/>
              <a:t>. But what about in the church</a:t>
            </a:r>
            <a:r>
              <a:rPr lang="en-US" sz="2400" dirty="0" smtClean="0"/>
              <a:t>?</a:t>
            </a:r>
          </a:p>
          <a:p>
            <a:endParaRPr lang="en-US" dirty="0"/>
          </a:p>
          <a:p>
            <a:r>
              <a:rPr lang="en-US" sz="2400" dirty="0"/>
              <a:t>Perhaps sexist personal </a:t>
            </a:r>
            <a:r>
              <a:rPr lang="en-US" sz="2400" dirty="0" smtClean="0"/>
              <a:t>beliefs about </a:t>
            </a:r>
            <a:r>
              <a:rPr lang="en-US" sz="2400" dirty="0"/>
              <a:t>women, work, men and leadership are supporting structural policies </a:t>
            </a:r>
            <a:r>
              <a:rPr lang="en-US" sz="2400" dirty="0" smtClean="0"/>
              <a:t>about education</a:t>
            </a:r>
            <a:r>
              <a:rPr lang="en-US" sz="2400" dirty="0"/>
              <a:t>, employment and compensation that curtail economic </a:t>
            </a:r>
            <a:r>
              <a:rPr lang="en-US" sz="2400" dirty="0" smtClean="0"/>
              <a:t>well-being and </a:t>
            </a:r>
            <a:r>
              <a:rPr lang="en-US" sz="2400" dirty="0"/>
              <a:t>make it difficult for women to assume leadership positions in the ELCA</a:t>
            </a:r>
            <a:r>
              <a:rPr lang="en-US" sz="2400" dirty="0" smtClean="0"/>
              <a:t>.</a:t>
            </a:r>
          </a:p>
          <a:p>
            <a:endParaRPr lang="en-US" sz="2400" dirty="0" smtClean="0"/>
          </a:p>
          <a:p>
            <a:pPr algn="ctr"/>
            <a:r>
              <a:rPr lang="en-US" sz="2400" dirty="0"/>
              <a:t>“New national data reveals that women clergy earn 76</a:t>
            </a:r>
          </a:p>
          <a:p>
            <a:pPr algn="ctr"/>
            <a:r>
              <a:rPr lang="en-US" sz="2400" dirty="0"/>
              <a:t>cents for each dollar earned by male clergy.”</a:t>
            </a:r>
            <a:r>
              <a:rPr lang="en-US" sz="2400" baseline="30000" dirty="0" smtClean="0"/>
              <a:t>10</a:t>
            </a:r>
          </a:p>
          <a:p>
            <a:pPr algn="ctr"/>
            <a:endParaRPr lang="en-US" sz="2400" baseline="30000" dirty="0"/>
          </a:p>
          <a:p>
            <a:pPr algn="ctr"/>
            <a:r>
              <a:rPr lang="en-US" sz="2400" b="1" dirty="0"/>
              <a:t>Within the ELCA</a:t>
            </a:r>
            <a:r>
              <a:rPr lang="en-US" sz="2400" dirty="0"/>
              <a:t>, women clergy on average earn 86 cents for each</a:t>
            </a:r>
          </a:p>
          <a:p>
            <a:pPr algn="ctr"/>
            <a:r>
              <a:rPr lang="en-US" sz="2400" dirty="0"/>
              <a:t>dollar earned by male clergy.</a:t>
            </a:r>
            <a:r>
              <a:rPr lang="en-US" sz="2400" baseline="30000" dirty="0"/>
              <a:t>11</a:t>
            </a:r>
          </a:p>
        </p:txBody>
      </p:sp>
      <p:sp>
        <p:nvSpPr>
          <p:cNvPr id="6" name="TextBox 5"/>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spTree>
    <p:extLst>
      <p:ext uri="{BB962C8B-B14F-4D97-AF65-F5344CB8AC3E}">
        <p14:creationId xmlns:p14="http://schemas.microsoft.com/office/powerpoint/2010/main" val="6719551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435429" y="1822184"/>
            <a:ext cx="11324493" cy="4693593"/>
          </a:xfrm>
          <a:prstGeom prst="rect">
            <a:avLst/>
          </a:prstGeom>
          <a:noFill/>
        </p:spPr>
        <p:txBody>
          <a:bodyPr wrap="square" rtlCol="0">
            <a:spAutoFit/>
          </a:bodyPr>
          <a:lstStyle/>
          <a:p>
            <a:pPr marL="457200" indent="-457200">
              <a:buFont typeface="+mj-lt"/>
              <a:buAutoNum type="arabicPeriod"/>
            </a:pPr>
            <a:r>
              <a:rPr lang="en-US" sz="2300" b="1" dirty="0" smtClean="0"/>
              <a:t>Who </a:t>
            </a:r>
            <a:r>
              <a:rPr lang="en-US" sz="2300" b="1" dirty="0"/>
              <a:t>does the household chores where you live? </a:t>
            </a:r>
            <a:r>
              <a:rPr lang="en-US" sz="2300" dirty="0"/>
              <a:t>Who does which </a:t>
            </a:r>
            <a:r>
              <a:rPr lang="en-US" sz="2300" dirty="0" smtClean="0"/>
              <a:t>chores in </a:t>
            </a:r>
            <a:r>
              <a:rPr lang="en-US" sz="2300" dirty="0"/>
              <a:t>your household? Are household tasks based on any sex or </a:t>
            </a:r>
            <a:r>
              <a:rPr lang="en-US" sz="2300" dirty="0" smtClean="0"/>
              <a:t>gender stereotypes</a:t>
            </a:r>
            <a:r>
              <a:rPr lang="en-US" sz="2300" dirty="0"/>
              <a:t>? Do you want to make any changes to the way these tasks </a:t>
            </a:r>
            <a:r>
              <a:rPr lang="en-US" sz="2300" dirty="0" smtClean="0"/>
              <a:t>are assigned</a:t>
            </a:r>
            <a:r>
              <a:rPr lang="en-US" sz="2300" dirty="0"/>
              <a:t>? “American girls spend about two hours on chores a week </a:t>
            </a:r>
            <a:r>
              <a:rPr lang="en-US" sz="2300" dirty="0" smtClean="0"/>
              <a:t>more than </a:t>
            </a:r>
            <a:r>
              <a:rPr lang="en-US" sz="2300" dirty="0"/>
              <a:t>boys, and are 15 percent less likely to be paid for them.”</a:t>
            </a:r>
            <a:r>
              <a:rPr lang="en-US" sz="2300" baseline="30000" dirty="0" smtClean="0"/>
              <a:t>15</a:t>
            </a:r>
          </a:p>
          <a:p>
            <a:pPr marL="457200" indent="-457200">
              <a:buFont typeface="+mj-lt"/>
              <a:buAutoNum type="arabicPeriod"/>
            </a:pPr>
            <a:r>
              <a:rPr lang="en-US" sz="2300" b="1" dirty="0" smtClean="0"/>
              <a:t>Think about where you work. </a:t>
            </a:r>
            <a:r>
              <a:rPr lang="en-US" sz="2300" dirty="0" smtClean="0"/>
              <a:t>What percentage of the employees at your work are male or female? Is there an equal balance of men and women in leadership? What do you notice about how individuals are treated in terms of gender and sex at your workplace? How are LGBTQ individuals treated where you work?</a:t>
            </a:r>
          </a:p>
          <a:p>
            <a:pPr marL="457200" indent="-457200">
              <a:buFont typeface="+mj-lt"/>
              <a:buAutoNum type="arabicPeriod"/>
            </a:pPr>
            <a:r>
              <a:rPr lang="en-US" sz="2300" b="1" dirty="0" smtClean="0"/>
              <a:t>Consider </a:t>
            </a:r>
            <a:r>
              <a:rPr lang="en-US" sz="2300" b="1" dirty="0"/>
              <a:t>clergy inequity. </a:t>
            </a:r>
            <a:r>
              <a:rPr lang="en-US" sz="2300" dirty="0"/>
              <a:t>Why do you think that women who are clergy </a:t>
            </a:r>
            <a:r>
              <a:rPr lang="en-US" sz="2300" dirty="0" smtClean="0"/>
              <a:t>of all </a:t>
            </a:r>
            <a:r>
              <a:rPr lang="en-US" sz="2300" dirty="0"/>
              <a:t>denominations still earn so much less than men who are clergy? Why </a:t>
            </a:r>
            <a:r>
              <a:rPr lang="en-US" sz="2300" dirty="0" smtClean="0"/>
              <a:t>did the </a:t>
            </a:r>
            <a:r>
              <a:rPr lang="en-US" sz="2300" dirty="0"/>
              <a:t>ELCA have only nine bishops who are women out of a total of </a:t>
            </a:r>
            <a:r>
              <a:rPr lang="en-US" sz="2300" dirty="0" smtClean="0"/>
              <a:t>sixty five in </a:t>
            </a:r>
            <a:r>
              <a:rPr lang="en-US" sz="2300" dirty="0"/>
              <a:t>2015? Where do you see personal or structural sin affecting </a:t>
            </a:r>
            <a:r>
              <a:rPr lang="en-US" sz="2300" dirty="0" smtClean="0"/>
              <a:t>clergy compensation </a:t>
            </a:r>
            <a:r>
              <a:rPr lang="en-US" sz="2300" dirty="0"/>
              <a:t>or leadership equity?</a:t>
            </a:r>
            <a:endParaRPr lang="en-US" sz="2300" baseline="30000" dirty="0"/>
          </a:p>
        </p:txBody>
      </p:sp>
      <p:sp>
        <p:nvSpPr>
          <p:cNvPr id="6" name="TextBox 5"/>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spTree>
    <p:extLst>
      <p:ext uri="{BB962C8B-B14F-4D97-AF65-F5344CB8AC3E}">
        <p14:creationId xmlns:p14="http://schemas.microsoft.com/office/powerpoint/2010/main" val="10871612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5" name="TextBox 4"/>
          <p:cNvSpPr txBox="1"/>
          <p:nvPr/>
        </p:nvSpPr>
        <p:spPr>
          <a:xfrm>
            <a:off x="0" y="3367823"/>
            <a:ext cx="12161520" cy="584775"/>
          </a:xfrm>
          <a:prstGeom prst="rect">
            <a:avLst/>
          </a:prstGeom>
          <a:noFill/>
        </p:spPr>
        <p:txBody>
          <a:bodyPr wrap="square" rtlCol="0">
            <a:spAutoFit/>
          </a:bodyPr>
          <a:lstStyle/>
          <a:p>
            <a:pPr algn="ctr"/>
            <a:r>
              <a:rPr lang="en-US" sz="3200" dirty="0" smtClean="0">
                <a:solidFill>
                  <a:srgbClr val="FF0000"/>
                </a:solidFill>
              </a:rPr>
              <a:t>Do not </a:t>
            </a:r>
            <a:r>
              <a:rPr lang="en-US" sz="3200" dirty="0">
                <a:solidFill>
                  <a:srgbClr val="FF0000"/>
                </a:solidFill>
              </a:rPr>
              <a:t>to eat the </a:t>
            </a:r>
            <a:r>
              <a:rPr lang="en-US" sz="3200" dirty="0" smtClean="0">
                <a:solidFill>
                  <a:srgbClr val="FF0000"/>
                </a:solidFill>
              </a:rPr>
              <a:t>candy!</a:t>
            </a:r>
            <a:endParaRPr lang="en-US" sz="3200" baseline="30000" dirty="0">
              <a:solidFill>
                <a:srgbClr val="FF0000"/>
              </a:solidFill>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grpSp>
        <p:nvGrpSpPr>
          <p:cNvPr id="10" name="Group 9"/>
          <p:cNvGrpSpPr/>
          <p:nvPr/>
        </p:nvGrpSpPr>
        <p:grpSpPr>
          <a:xfrm>
            <a:off x="0" y="5891134"/>
            <a:ext cx="12161520" cy="966866"/>
            <a:chOff x="0" y="5823679"/>
            <a:chExt cx="13498102" cy="1034321"/>
          </a:xfrm>
        </p:grpSpPr>
        <p:pic>
          <p:nvPicPr>
            <p:cNvPr id="9" name="Picture 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11" t="16402" b="56955"/>
            <a:stretch/>
          </p:blipFill>
          <p:spPr>
            <a:xfrm>
              <a:off x="0" y="5823679"/>
              <a:ext cx="3854943" cy="1034321"/>
            </a:xfrm>
            <a:prstGeom prst="rect">
              <a:avLst/>
            </a:prstGeom>
          </p:spPr>
        </p:pic>
        <p:pic>
          <p:nvPicPr>
            <p:cNvPr id="8" name="Picture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11" t="16402" b="56955"/>
            <a:stretch/>
          </p:blipFill>
          <p:spPr>
            <a:xfrm>
              <a:off x="3379099" y="5823679"/>
              <a:ext cx="3854943" cy="1034321"/>
            </a:xfrm>
            <a:prstGeom prst="rect">
              <a:avLst/>
            </a:prstGeom>
          </p:spPr>
        </p:pic>
        <p:pic>
          <p:nvPicPr>
            <p:cNvPr id="7" name="Picture 6"/>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11" t="16402" b="56955"/>
            <a:stretch/>
          </p:blipFill>
          <p:spPr>
            <a:xfrm>
              <a:off x="6758198" y="5823679"/>
              <a:ext cx="3854943" cy="1034321"/>
            </a:xfrm>
            <a:prstGeom prst="rect">
              <a:avLst/>
            </a:prstGeom>
          </p:spPr>
        </p:pic>
        <p:pic>
          <p:nvPicPr>
            <p:cNvPr id="4" name="Picture 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011" t="16402" r="10253" b="56955"/>
            <a:stretch/>
          </p:blipFill>
          <p:spPr>
            <a:xfrm>
              <a:off x="10137297" y="5823679"/>
              <a:ext cx="3360805" cy="1034321"/>
            </a:xfrm>
            <a:prstGeom prst="rect">
              <a:avLst/>
            </a:prstGeom>
          </p:spPr>
        </p:pic>
      </p:grpSp>
    </p:spTree>
    <p:extLst>
      <p:ext uri="{BB962C8B-B14F-4D97-AF65-F5344CB8AC3E}">
        <p14:creationId xmlns:p14="http://schemas.microsoft.com/office/powerpoint/2010/main" val="33217941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8" name="TextBox 7"/>
          <p:cNvSpPr txBox="1"/>
          <p:nvPr/>
        </p:nvSpPr>
        <p:spPr>
          <a:xfrm>
            <a:off x="435429" y="848205"/>
            <a:ext cx="11324493" cy="1077218"/>
          </a:xfrm>
          <a:prstGeom prst="rect">
            <a:avLst/>
          </a:prstGeom>
          <a:noFill/>
        </p:spPr>
        <p:txBody>
          <a:bodyPr wrap="square" rtlCol="0">
            <a:spAutoFit/>
          </a:bodyPr>
          <a:lstStyle/>
          <a:p>
            <a:pPr marL="398463" indent="-398463"/>
            <a:r>
              <a:rPr lang="en-US" sz="3200" dirty="0" smtClean="0"/>
              <a:t>II. How are Sexism and Gender and Sex Discrimination Expressions of Personal and Social Sin?</a:t>
            </a:r>
            <a:endParaRPr lang="en-US" sz="3200" dirty="0"/>
          </a:p>
        </p:txBody>
      </p:sp>
      <p:sp>
        <p:nvSpPr>
          <p:cNvPr id="9" name="TextBox 8"/>
          <p:cNvSpPr txBox="1"/>
          <p:nvPr/>
        </p:nvSpPr>
        <p:spPr>
          <a:xfrm>
            <a:off x="435429" y="2156931"/>
            <a:ext cx="11324493" cy="2677656"/>
          </a:xfrm>
          <a:prstGeom prst="rect">
            <a:avLst/>
          </a:prstGeom>
          <a:noFill/>
        </p:spPr>
        <p:txBody>
          <a:bodyPr wrap="square" rtlCol="0">
            <a:spAutoFit/>
          </a:bodyPr>
          <a:lstStyle/>
          <a:p>
            <a:r>
              <a:rPr lang="en-US" sz="2800" dirty="0" smtClean="0"/>
              <a:t>How do you feel about the distribution </a:t>
            </a:r>
            <a:r>
              <a:rPr lang="en-US" sz="2800" dirty="0"/>
              <a:t>of the </a:t>
            </a:r>
            <a:r>
              <a:rPr lang="en-US" sz="2800" dirty="0" smtClean="0"/>
              <a:t>candy? </a:t>
            </a:r>
          </a:p>
          <a:p>
            <a:endParaRPr lang="en-US" sz="2800" dirty="0" smtClean="0"/>
          </a:p>
          <a:p>
            <a:r>
              <a:rPr lang="en-US" sz="2800" dirty="0" smtClean="0"/>
              <a:t>Is </a:t>
            </a:r>
            <a:r>
              <a:rPr lang="en-US" sz="2800" dirty="0"/>
              <a:t>there any relationship between </a:t>
            </a:r>
            <a:r>
              <a:rPr lang="en-US" sz="2800" dirty="0" smtClean="0"/>
              <a:t>how much </a:t>
            </a:r>
            <a:r>
              <a:rPr lang="en-US" sz="2800" dirty="0"/>
              <a:t>candy </a:t>
            </a:r>
            <a:r>
              <a:rPr lang="en-US" sz="2800" dirty="0" smtClean="0"/>
              <a:t>someone </a:t>
            </a:r>
            <a:r>
              <a:rPr lang="en-US" sz="2800" dirty="0"/>
              <a:t>received and their participation in the </a:t>
            </a:r>
            <a:r>
              <a:rPr lang="en-US" sz="2800" dirty="0" smtClean="0"/>
              <a:t>discussion?</a:t>
            </a:r>
          </a:p>
          <a:p>
            <a:endParaRPr lang="en-US" sz="2800" dirty="0" smtClean="0"/>
          </a:p>
          <a:p>
            <a:r>
              <a:rPr lang="en-US" sz="2800" dirty="0" smtClean="0"/>
              <a:t>What would </a:t>
            </a:r>
            <a:r>
              <a:rPr lang="en-US" sz="2800" dirty="0"/>
              <a:t>neighbor justice look like in this situation?</a:t>
            </a:r>
            <a:endParaRPr lang="en-US" sz="2800" baseline="30000" dirty="0">
              <a:solidFill>
                <a:srgbClr val="FF0000"/>
              </a:solidFill>
            </a:endParaRPr>
          </a:p>
        </p:txBody>
      </p:sp>
      <p:sp>
        <p:nvSpPr>
          <p:cNvPr id="10" name="TextBox 9"/>
          <p:cNvSpPr txBox="1"/>
          <p:nvPr/>
        </p:nvSpPr>
        <p:spPr>
          <a:xfrm>
            <a:off x="433753" y="5281567"/>
            <a:ext cx="11324493" cy="584775"/>
          </a:xfrm>
          <a:prstGeom prst="rect">
            <a:avLst/>
          </a:prstGeom>
          <a:noFill/>
        </p:spPr>
        <p:txBody>
          <a:bodyPr wrap="square" rtlCol="0">
            <a:spAutoFit/>
          </a:bodyPr>
          <a:lstStyle/>
          <a:p>
            <a:pPr algn="ctr"/>
            <a:r>
              <a:rPr lang="en-US" sz="3200" dirty="0" smtClean="0">
                <a:solidFill>
                  <a:srgbClr val="FF0000"/>
                </a:solidFill>
              </a:rPr>
              <a:t>Now you can eat the candy!</a:t>
            </a:r>
            <a:endParaRPr lang="en-US" sz="3200" baseline="30000" dirty="0">
              <a:solidFill>
                <a:srgbClr val="FF0000"/>
              </a:solidFill>
            </a:endParaRPr>
          </a:p>
        </p:txBody>
      </p:sp>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261" t="14927"/>
          <a:stretch/>
        </p:blipFill>
        <p:spPr>
          <a:xfrm flipH="1">
            <a:off x="0" y="4954250"/>
            <a:ext cx="2270760" cy="1903750"/>
          </a:xfrm>
          <a:prstGeom prst="rect">
            <a:avLst/>
          </a:prstGeom>
        </p:spPr>
      </p:pic>
    </p:spTree>
    <p:extLst>
      <p:ext uri="{BB962C8B-B14F-4D97-AF65-F5344CB8AC3E}">
        <p14:creationId xmlns:p14="http://schemas.microsoft.com/office/powerpoint/2010/main" val="39484073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2170737"/>
            <a:ext cx="11451771" cy="2492990"/>
          </a:xfrm>
          <a:prstGeom prst="rect">
            <a:avLst/>
          </a:prstGeom>
          <a:noFill/>
        </p:spPr>
        <p:txBody>
          <a:bodyPr wrap="square" rtlCol="0">
            <a:spAutoFit/>
          </a:bodyPr>
          <a:lstStyle/>
          <a:p>
            <a:r>
              <a:rPr lang="en-US" sz="2600" dirty="0"/>
              <a:t>Even though it may seem impossible, hearts can change, and sexist </a:t>
            </a:r>
            <a:r>
              <a:rPr lang="en-US" sz="2600" dirty="0" smtClean="0"/>
              <a:t>and heteronormative (</a:t>
            </a:r>
            <a:r>
              <a:rPr lang="en-US" sz="2600" dirty="0"/>
              <a:t>supports only heterosexuality) stereotypes can be </a:t>
            </a:r>
            <a:r>
              <a:rPr lang="en-US" sz="2600" dirty="0" smtClean="0"/>
              <a:t>laid aside </a:t>
            </a:r>
            <a:r>
              <a:rPr lang="en-US" sz="2600" dirty="0"/>
              <a:t>to create a more just economic life together. </a:t>
            </a:r>
            <a:r>
              <a:rPr lang="en-US" sz="2600" dirty="0" smtClean="0"/>
              <a:t> </a:t>
            </a:r>
          </a:p>
          <a:p>
            <a:endParaRPr lang="en-US" sz="2600" dirty="0" smtClean="0"/>
          </a:p>
          <a:p>
            <a:r>
              <a:rPr lang="en-US" sz="2600" dirty="0" smtClean="0"/>
              <a:t>As </a:t>
            </a:r>
            <a:r>
              <a:rPr lang="en-US" sz="2600" dirty="0"/>
              <a:t>Lutheran Christians</a:t>
            </a:r>
            <a:r>
              <a:rPr lang="en-US" sz="2600" dirty="0" smtClean="0"/>
              <a:t>, the </a:t>
            </a:r>
            <a:r>
              <a:rPr lang="en-US" sz="2600" dirty="0"/>
              <a:t>promises of </a:t>
            </a:r>
            <a:r>
              <a:rPr lang="en-US" sz="2600" dirty="0" smtClean="0"/>
              <a:t> Scripture </a:t>
            </a:r>
            <a:r>
              <a:rPr lang="en-US" sz="2600" dirty="0"/>
              <a:t>and the example of Jesus Christ embolden us </a:t>
            </a:r>
            <a:r>
              <a:rPr lang="en-US" sz="2600" dirty="0" smtClean="0"/>
              <a:t>to resist </a:t>
            </a:r>
            <a:r>
              <a:rPr lang="en-US" sz="2600" dirty="0"/>
              <a:t>sexist beliefs </a:t>
            </a:r>
            <a:r>
              <a:rPr lang="en-US" sz="2600" dirty="0" smtClean="0"/>
              <a:t>and discriminatory </a:t>
            </a:r>
            <a:r>
              <a:rPr lang="en-US" sz="2600" dirty="0"/>
              <a:t>economic practices.</a:t>
            </a:r>
          </a:p>
        </p:txBody>
      </p:sp>
    </p:spTree>
    <p:extLst>
      <p:ext uri="{BB962C8B-B14F-4D97-AF65-F5344CB8AC3E}">
        <p14:creationId xmlns:p14="http://schemas.microsoft.com/office/powerpoint/2010/main" val="41191478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3753" y="1925423"/>
            <a:ext cx="11324493" cy="4678204"/>
          </a:xfrm>
          <a:prstGeom prst="rect">
            <a:avLst/>
          </a:prstGeom>
          <a:noFill/>
        </p:spPr>
        <p:txBody>
          <a:bodyPr wrap="square" rtlCol="0">
            <a:spAutoFit/>
          </a:bodyPr>
          <a:lstStyle/>
          <a:p>
            <a:r>
              <a:rPr lang="en-US" sz="2800" dirty="0" smtClean="0"/>
              <a:t>All people are co-creative creatures call by God to work in the world.</a:t>
            </a:r>
          </a:p>
          <a:p>
            <a:endParaRPr lang="en-US" dirty="0"/>
          </a:p>
          <a:p>
            <a:r>
              <a:rPr lang="en-US" sz="2600" dirty="0"/>
              <a:t>In </a:t>
            </a:r>
            <a:r>
              <a:rPr lang="en-US" sz="2600" b="1" dirty="0"/>
              <a:t>Genesis 1:26 </a:t>
            </a:r>
            <a:r>
              <a:rPr lang="en-US" sz="2600" dirty="0"/>
              <a:t>we read that humans were created in God’s image </a:t>
            </a:r>
            <a:r>
              <a:rPr lang="en-US" sz="2600" dirty="0" smtClean="0"/>
              <a:t>at the </a:t>
            </a:r>
            <a:r>
              <a:rPr lang="en-US" sz="2600" dirty="0"/>
              <a:t>same time. “Then God said, ‘Let us make humankind in our image</a:t>
            </a:r>
            <a:r>
              <a:rPr lang="en-US" sz="2600" dirty="0" smtClean="0"/>
              <a:t>, according </a:t>
            </a:r>
            <a:r>
              <a:rPr lang="en-US" sz="2600" dirty="0"/>
              <a:t>to our likeness.’” </a:t>
            </a:r>
            <a:endParaRPr lang="en-US" sz="2600" dirty="0" smtClean="0"/>
          </a:p>
          <a:p>
            <a:endParaRPr lang="en-US" dirty="0" smtClean="0"/>
          </a:p>
          <a:p>
            <a:r>
              <a:rPr lang="en-US" sz="2600" dirty="0" smtClean="0"/>
              <a:t>In </a:t>
            </a:r>
            <a:r>
              <a:rPr lang="en-US" sz="2600" b="1" dirty="0"/>
              <a:t>Genesis 2:22 </a:t>
            </a:r>
            <a:r>
              <a:rPr lang="en-US" sz="2600" dirty="0"/>
              <a:t>we read, “[A]</a:t>
            </a:r>
            <a:r>
              <a:rPr lang="en-US" sz="2600" dirty="0" err="1"/>
              <a:t>nd</a:t>
            </a:r>
            <a:r>
              <a:rPr lang="en-US" sz="2600" dirty="0"/>
              <a:t> the rib </a:t>
            </a:r>
            <a:r>
              <a:rPr lang="en-US" sz="2600" dirty="0" smtClean="0"/>
              <a:t>that the </a:t>
            </a:r>
            <a:r>
              <a:rPr lang="en-US" sz="2600" dirty="0"/>
              <a:t>Lord God had taken from the man God made into a woman </a:t>
            </a:r>
            <a:r>
              <a:rPr lang="en-US" sz="2600" dirty="0" smtClean="0"/>
              <a:t>and brought </a:t>
            </a:r>
            <a:r>
              <a:rPr lang="en-US" sz="2600" dirty="0"/>
              <a:t>her to the man.” </a:t>
            </a:r>
            <a:endParaRPr lang="en-US" sz="2600" dirty="0" smtClean="0"/>
          </a:p>
          <a:p>
            <a:endParaRPr lang="en-US" dirty="0"/>
          </a:p>
          <a:p>
            <a:r>
              <a:rPr lang="en-US" sz="2600" dirty="0" smtClean="0"/>
              <a:t>Even </a:t>
            </a:r>
            <a:r>
              <a:rPr lang="en-US" sz="2600" dirty="0"/>
              <a:t>though Genesis describes the creation </a:t>
            </a:r>
            <a:r>
              <a:rPr lang="en-US" sz="2600" dirty="0" smtClean="0"/>
              <a:t>of humans </a:t>
            </a:r>
            <a:r>
              <a:rPr lang="en-US" sz="2600" dirty="0"/>
              <a:t>in two ways, people often focus on the story of Eve being </a:t>
            </a:r>
            <a:r>
              <a:rPr lang="en-US" sz="2600" dirty="0" smtClean="0"/>
              <a:t>made from </a:t>
            </a:r>
            <a:r>
              <a:rPr lang="en-US" sz="2600" dirty="0"/>
              <a:t>Adam’s rib. This account has been used to justify the hierarchy </a:t>
            </a:r>
            <a:r>
              <a:rPr lang="en-US" sz="2600" dirty="0" smtClean="0"/>
              <a:t>of males </a:t>
            </a:r>
            <a:r>
              <a:rPr lang="en-US" sz="2600" dirty="0"/>
              <a:t>over females.</a:t>
            </a:r>
          </a:p>
        </p:txBody>
      </p:sp>
    </p:spTree>
    <p:extLst>
      <p:ext uri="{BB962C8B-B14F-4D97-AF65-F5344CB8AC3E}">
        <p14:creationId xmlns:p14="http://schemas.microsoft.com/office/powerpoint/2010/main" val="12271448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1925423"/>
            <a:ext cx="11324493" cy="4524315"/>
          </a:xfrm>
          <a:prstGeom prst="rect">
            <a:avLst/>
          </a:prstGeom>
          <a:noFill/>
        </p:spPr>
        <p:txBody>
          <a:bodyPr wrap="square" rtlCol="0">
            <a:spAutoFit/>
          </a:bodyPr>
          <a:lstStyle/>
          <a:p>
            <a:r>
              <a:rPr lang="en-US" sz="2400" b="1" u="sng" dirty="0"/>
              <a:t>But</a:t>
            </a:r>
            <a:r>
              <a:rPr lang="en-US" sz="2400" dirty="0"/>
              <a:t> Genesis 1 offers the word that everyone bears the image of </a:t>
            </a:r>
            <a:r>
              <a:rPr lang="en-US" sz="2400" dirty="0" smtClean="0"/>
              <a:t>God equally</a:t>
            </a:r>
            <a:r>
              <a:rPr lang="en-US" sz="2400" dirty="0"/>
              <a:t>. Today, many biblical scholars and theologians suggest that </a:t>
            </a:r>
            <a:r>
              <a:rPr lang="en-US" sz="2400" dirty="0" smtClean="0"/>
              <a:t>being created </a:t>
            </a:r>
            <a:r>
              <a:rPr lang="en-US" sz="2400" dirty="0"/>
              <a:t>in God’s image means that </a:t>
            </a:r>
            <a:endParaRPr lang="en-US" sz="2400" dirty="0" smtClean="0"/>
          </a:p>
          <a:p>
            <a:pPr marL="342900" indent="-342900">
              <a:buAutoNum type="arabicParenBoth"/>
            </a:pPr>
            <a:r>
              <a:rPr lang="en-US" sz="2400" dirty="0" smtClean="0"/>
              <a:t>humans </a:t>
            </a:r>
            <a:r>
              <a:rPr lang="en-US" sz="2400" dirty="0"/>
              <a:t>are co-creative </a:t>
            </a:r>
            <a:r>
              <a:rPr lang="en-US" sz="2400" dirty="0" smtClean="0"/>
              <a:t>creatures with </a:t>
            </a:r>
            <a:r>
              <a:rPr lang="en-US" sz="2400" dirty="0"/>
              <a:t>God. And being in God’s image also means that </a:t>
            </a:r>
            <a:endParaRPr lang="en-US" sz="2400" dirty="0" smtClean="0"/>
          </a:p>
          <a:p>
            <a:pPr marL="342900" indent="-342900">
              <a:buAutoNum type="arabicParenBoth"/>
            </a:pPr>
            <a:r>
              <a:rPr lang="en-US" sz="2400" dirty="0" smtClean="0"/>
              <a:t>as </a:t>
            </a:r>
            <a:r>
              <a:rPr lang="en-US" sz="2400" dirty="0"/>
              <a:t>persons– </a:t>
            </a:r>
            <a:r>
              <a:rPr lang="en-US" sz="2400" dirty="0" smtClean="0"/>
              <a:t>like the </a:t>
            </a:r>
            <a:r>
              <a:rPr lang="en-US" sz="2400" dirty="0"/>
              <a:t>persons of the Trinity – we are called to be </a:t>
            </a:r>
            <a:r>
              <a:rPr lang="en-US" sz="2400" dirty="0" smtClean="0"/>
              <a:t>in relationship </a:t>
            </a:r>
            <a:r>
              <a:rPr lang="en-US" sz="2400" dirty="0"/>
              <a:t>with God</a:t>
            </a:r>
            <a:r>
              <a:rPr lang="en-US" sz="2400" dirty="0" smtClean="0"/>
              <a:t>, others </a:t>
            </a:r>
            <a:r>
              <a:rPr lang="en-US" sz="2400" dirty="0"/>
              <a:t>and creation</a:t>
            </a:r>
            <a:r>
              <a:rPr lang="en-US" sz="2400" dirty="0" smtClean="0"/>
              <a:t>.</a:t>
            </a:r>
          </a:p>
          <a:p>
            <a:endParaRPr lang="en-US" sz="2400" dirty="0"/>
          </a:p>
          <a:p>
            <a:r>
              <a:rPr lang="en-US" sz="2400" dirty="0" smtClean="0"/>
              <a:t> </a:t>
            </a:r>
            <a:r>
              <a:rPr lang="en-US" sz="2400" dirty="0"/>
              <a:t>As co-creative creatures we are called to use </a:t>
            </a:r>
            <a:r>
              <a:rPr lang="en-US" sz="2400" dirty="0" smtClean="0"/>
              <a:t>our talents </a:t>
            </a:r>
            <a:r>
              <a:rPr lang="en-US" sz="2400" dirty="0"/>
              <a:t>and gifts to serve the neighbor in God’s good world. Because </a:t>
            </a:r>
            <a:r>
              <a:rPr lang="en-US" sz="2400" dirty="0" smtClean="0"/>
              <a:t>all persons </a:t>
            </a:r>
            <a:r>
              <a:rPr lang="en-US" sz="2400" dirty="0"/>
              <a:t>are in God’s image and are of equal value, discriminating </a:t>
            </a:r>
            <a:r>
              <a:rPr lang="en-US" sz="2400" dirty="0" smtClean="0"/>
              <a:t>against someone </a:t>
            </a:r>
            <a:r>
              <a:rPr lang="en-US" sz="2400" dirty="0"/>
              <a:t>(or a group) based on their race, sex, nationality, gender, religion</a:t>
            </a:r>
            <a:r>
              <a:rPr lang="en-US" sz="2400" dirty="0" smtClean="0"/>
              <a:t>, orientation</a:t>
            </a:r>
            <a:r>
              <a:rPr lang="en-US" sz="2400" dirty="0"/>
              <a:t>, class or embodiment is sinful and unjust. When we strive </a:t>
            </a:r>
            <a:r>
              <a:rPr lang="en-US" sz="2400" dirty="0" smtClean="0"/>
              <a:t>for economic </a:t>
            </a:r>
            <a:r>
              <a:rPr lang="en-US" sz="2400" dirty="0"/>
              <a:t>justice, and when we do this work in and with the Holy Spirit, </a:t>
            </a:r>
            <a:r>
              <a:rPr lang="en-US" sz="2400" dirty="0" smtClean="0"/>
              <a:t>we live </a:t>
            </a:r>
            <a:r>
              <a:rPr lang="en-US" sz="2400" dirty="0"/>
              <a:t>into the biblical promise that everyone is made in God’s image.</a:t>
            </a:r>
          </a:p>
        </p:txBody>
      </p:sp>
    </p:spTree>
    <p:extLst>
      <p:ext uri="{BB962C8B-B14F-4D97-AF65-F5344CB8AC3E}">
        <p14:creationId xmlns:p14="http://schemas.microsoft.com/office/powerpoint/2010/main" val="20672536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2067816"/>
            <a:ext cx="11324493" cy="3293209"/>
          </a:xfrm>
          <a:prstGeom prst="rect">
            <a:avLst/>
          </a:prstGeom>
          <a:noFill/>
        </p:spPr>
        <p:txBody>
          <a:bodyPr wrap="square" rtlCol="0">
            <a:spAutoFit/>
          </a:bodyPr>
          <a:lstStyle/>
          <a:p>
            <a:r>
              <a:rPr lang="en-US" sz="2800" b="1" dirty="0" smtClean="0"/>
              <a:t>We are called to create welcoming communities where all of God’s children are treated equitably.</a:t>
            </a:r>
          </a:p>
          <a:p>
            <a:endParaRPr lang="en-US" sz="2400" dirty="0" smtClean="0"/>
          </a:p>
          <a:p>
            <a:r>
              <a:rPr lang="en-US" sz="2600" dirty="0" smtClean="0"/>
              <a:t>If </a:t>
            </a:r>
            <a:r>
              <a:rPr lang="en-US" sz="2600" dirty="0"/>
              <a:t>we employ a neighbor-justice reading</a:t>
            </a:r>
            <a:r>
              <a:rPr lang="en-US" sz="2600" dirty="0" smtClean="0"/>
              <a:t>, we </a:t>
            </a:r>
            <a:r>
              <a:rPr lang="en-US" sz="2600" dirty="0"/>
              <a:t>can see two closely related promises that empower our work for </a:t>
            </a:r>
            <a:r>
              <a:rPr lang="en-US" sz="2600" dirty="0" smtClean="0"/>
              <a:t>economic equity</a:t>
            </a:r>
            <a:r>
              <a:rPr lang="en-US" sz="2600" dirty="0"/>
              <a:t>. </a:t>
            </a:r>
            <a:endParaRPr lang="en-US" sz="2600" dirty="0" smtClean="0"/>
          </a:p>
          <a:p>
            <a:pPr marL="342900" indent="-342900">
              <a:buFont typeface="Arial" panose="020B0604020202020204" pitchFamily="34" charset="0"/>
              <a:buChar char="•"/>
            </a:pPr>
            <a:r>
              <a:rPr lang="en-US" sz="2600" dirty="0" smtClean="0"/>
              <a:t>The </a:t>
            </a:r>
            <a:r>
              <a:rPr lang="en-US" sz="2600" dirty="0"/>
              <a:t>first is Jesus’ practice of expansive </a:t>
            </a:r>
            <a:r>
              <a:rPr lang="en-US" sz="2600" dirty="0" smtClean="0"/>
              <a:t>welcome. </a:t>
            </a:r>
          </a:p>
          <a:p>
            <a:pPr marL="342900" indent="-342900">
              <a:buFont typeface="Arial" panose="020B0604020202020204" pitchFamily="34" charset="0"/>
              <a:buChar char="•"/>
            </a:pPr>
            <a:r>
              <a:rPr lang="en-US" sz="2600" dirty="0" smtClean="0"/>
              <a:t>The second </a:t>
            </a:r>
            <a:r>
              <a:rPr lang="en-US" sz="2600" dirty="0"/>
              <a:t>is </a:t>
            </a:r>
            <a:r>
              <a:rPr lang="en-US" sz="2600" dirty="0" smtClean="0"/>
              <a:t>Paul’s teachings </a:t>
            </a:r>
            <a:r>
              <a:rPr lang="en-US" sz="2600" dirty="0"/>
              <a:t>about baptism</a:t>
            </a:r>
            <a:r>
              <a:rPr lang="en-US" sz="2600" dirty="0" smtClean="0"/>
              <a:t>.</a:t>
            </a:r>
          </a:p>
          <a:p>
            <a:endParaRPr lang="en-US" sz="2400" dirty="0"/>
          </a:p>
        </p:txBody>
      </p:sp>
    </p:spTree>
    <p:extLst>
      <p:ext uri="{BB962C8B-B14F-4D97-AF65-F5344CB8AC3E}">
        <p14:creationId xmlns:p14="http://schemas.microsoft.com/office/powerpoint/2010/main" val="39019310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3753" y="1925423"/>
            <a:ext cx="11324493" cy="4893647"/>
          </a:xfrm>
          <a:prstGeom prst="rect">
            <a:avLst/>
          </a:prstGeom>
          <a:noFill/>
        </p:spPr>
        <p:txBody>
          <a:bodyPr wrap="square" rtlCol="0">
            <a:spAutoFit/>
          </a:bodyPr>
          <a:lstStyle/>
          <a:p>
            <a:r>
              <a:rPr lang="en-US" sz="2500" u="sng" dirty="0" smtClean="0"/>
              <a:t>Jesus’ practice of welcome</a:t>
            </a:r>
            <a:r>
              <a:rPr lang="en-US" sz="2500" dirty="0" smtClean="0"/>
              <a:t>: Many </a:t>
            </a:r>
            <a:r>
              <a:rPr lang="en-US" sz="2500" dirty="0"/>
              <a:t>times in his ministry, Jesus refused to treat people </a:t>
            </a:r>
            <a:r>
              <a:rPr lang="en-US" sz="2500" dirty="0" smtClean="0"/>
              <a:t>differently because </a:t>
            </a:r>
            <a:r>
              <a:rPr lang="en-US" sz="2500" dirty="0"/>
              <a:t>of their national identity, embodiment, family background </a:t>
            </a:r>
            <a:r>
              <a:rPr lang="en-US" sz="2500" dirty="0" smtClean="0"/>
              <a:t>or sex </a:t>
            </a:r>
            <a:r>
              <a:rPr lang="en-US" sz="2500" dirty="0"/>
              <a:t>and gender. </a:t>
            </a:r>
            <a:endParaRPr lang="en-US" sz="2500" dirty="0" smtClean="0"/>
          </a:p>
          <a:p>
            <a:pPr marL="342900" indent="-342900">
              <a:buFont typeface="Arial" panose="020B0604020202020204" pitchFamily="34" charset="0"/>
              <a:buChar char="•"/>
            </a:pPr>
            <a:r>
              <a:rPr lang="en-US" sz="2500" dirty="0" smtClean="0"/>
              <a:t>He </a:t>
            </a:r>
            <a:r>
              <a:rPr lang="en-US" sz="2500" dirty="0"/>
              <a:t>spoke with and ministered to Romans, </a:t>
            </a:r>
            <a:r>
              <a:rPr lang="en-US" sz="2500" dirty="0" smtClean="0"/>
              <a:t>Samaritans and </a:t>
            </a:r>
            <a:r>
              <a:rPr lang="en-US" sz="2500" dirty="0"/>
              <a:t>to those who were sick. In one text, Jesus even refused to </a:t>
            </a:r>
            <a:r>
              <a:rPr lang="en-US" sz="2500" dirty="0" smtClean="0"/>
              <a:t>distinguish between </a:t>
            </a:r>
            <a:r>
              <a:rPr lang="en-US" sz="2500" dirty="0"/>
              <a:t>his biological family and his followers. </a:t>
            </a:r>
            <a:endParaRPr lang="en-US" sz="2500" dirty="0" smtClean="0"/>
          </a:p>
          <a:p>
            <a:pPr marL="342900" indent="-342900">
              <a:buFont typeface="Arial" panose="020B0604020202020204" pitchFamily="34" charset="0"/>
              <a:buChar char="•"/>
            </a:pPr>
            <a:r>
              <a:rPr lang="en-US" sz="2500" dirty="0" smtClean="0"/>
              <a:t>He </a:t>
            </a:r>
            <a:r>
              <a:rPr lang="en-US" sz="2500" dirty="0"/>
              <a:t>said, “My mother </a:t>
            </a:r>
            <a:r>
              <a:rPr lang="en-US" sz="2500" dirty="0" smtClean="0"/>
              <a:t>and my </a:t>
            </a:r>
            <a:r>
              <a:rPr lang="en-US" sz="2500" dirty="0"/>
              <a:t>brothers are those who hear the word of God and do it” (Luke </a:t>
            </a:r>
            <a:r>
              <a:rPr lang="en-US" sz="2500" dirty="0" smtClean="0"/>
              <a:t>8:21-22</a:t>
            </a:r>
            <a:r>
              <a:rPr lang="en-US" sz="2500" dirty="0"/>
              <a:t>). </a:t>
            </a:r>
            <a:endParaRPr lang="en-US" sz="2500" dirty="0" smtClean="0"/>
          </a:p>
          <a:p>
            <a:r>
              <a:rPr lang="en-US" sz="2500" dirty="0" smtClean="0"/>
              <a:t>Empowered </a:t>
            </a:r>
            <a:r>
              <a:rPr lang="en-US" sz="2500" dirty="0"/>
              <a:t>by the Holy Spirit we can follow Jesus and set </a:t>
            </a:r>
            <a:r>
              <a:rPr lang="en-US" sz="2500" dirty="0" smtClean="0"/>
              <a:t>aside cultural </a:t>
            </a:r>
            <a:r>
              <a:rPr lang="en-US" sz="2500" dirty="0"/>
              <a:t>stereotypes about sex, gender, race, nationality, etc. </a:t>
            </a:r>
            <a:r>
              <a:rPr lang="en-US" sz="2500" dirty="0" smtClean="0"/>
              <a:t>We can work </a:t>
            </a:r>
            <a:r>
              <a:rPr lang="en-US" sz="2500" dirty="0"/>
              <a:t>toward justice for all by practicing Jesus’ expansive welcome in </a:t>
            </a:r>
            <a:r>
              <a:rPr lang="en-US" sz="2500" dirty="0" smtClean="0"/>
              <a:t>our vocations</a:t>
            </a:r>
            <a:r>
              <a:rPr lang="en-US" sz="2500" dirty="0"/>
              <a:t>, faith-families and places of employment.</a:t>
            </a:r>
          </a:p>
        </p:txBody>
      </p:sp>
    </p:spTree>
    <p:extLst>
      <p:ext uri="{BB962C8B-B14F-4D97-AF65-F5344CB8AC3E}">
        <p14:creationId xmlns:p14="http://schemas.microsoft.com/office/powerpoint/2010/main" val="3056591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8958" b="41458"/>
          <a:stretch/>
        </p:blipFill>
        <p:spPr>
          <a:xfrm>
            <a:off x="1131979" y="2718424"/>
            <a:ext cx="10086975" cy="3864149"/>
          </a:xfrm>
          <a:prstGeom prst="rect">
            <a:avLst/>
          </a:prstGeom>
        </p:spPr>
      </p:pic>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21706" y="247365"/>
            <a:ext cx="4370294"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Why do we need to talk together?</a:t>
            </a:r>
            <a:endParaRPr lang="en-US" dirty="0">
              <a:solidFill>
                <a:srgbClr val="00AA00"/>
              </a:solidFill>
              <a:latin typeface="Century Gothic" panose="020B0502020202020204" pitchFamily="34" charset="0"/>
            </a:endParaRPr>
          </a:p>
        </p:txBody>
      </p:sp>
      <p:sp>
        <p:nvSpPr>
          <p:cNvPr id="4" name="Rectangle 3"/>
          <p:cNvSpPr/>
          <p:nvPr/>
        </p:nvSpPr>
        <p:spPr>
          <a:xfrm>
            <a:off x="433753" y="1433227"/>
            <a:ext cx="11483428" cy="2123658"/>
          </a:xfrm>
          <a:prstGeom prst="rect">
            <a:avLst/>
          </a:prstGeom>
        </p:spPr>
        <p:txBody>
          <a:bodyPr wrap="square">
            <a:spAutoFit/>
          </a:bodyPr>
          <a:lstStyle/>
          <a:p>
            <a:r>
              <a:rPr lang="en-US" sz="2600" dirty="0" smtClean="0">
                <a:latin typeface="Calibri" panose="020F0502020204030204" pitchFamily="34" charset="0"/>
                <a:cs typeface="Calibri" panose="020F0502020204030204" pitchFamily="34" charset="0"/>
              </a:rPr>
              <a:t>Task Force Highlights:</a:t>
            </a:r>
          </a:p>
          <a:p>
            <a:pPr marL="342900" indent="-342900">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Resources published</a:t>
            </a:r>
          </a:p>
          <a:p>
            <a:pPr marL="342900" indent="-342900">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Social Message on Gender-based Violence recommended to Church Council, 2015</a:t>
            </a:r>
          </a:p>
          <a:p>
            <a:pPr marL="342900" indent="-342900">
              <a:buFont typeface="Arial" panose="020B0604020202020204" pitchFamily="34" charset="0"/>
              <a:buChar char="•"/>
            </a:pPr>
            <a:r>
              <a:rPr lang="en-US" sz="2600" dirty="0" smtClean="0">
                <a:latin typeface="Calibri" panose="020F0502020204030204" pitchFamily="34" charset="0"/>
                <a:cs typeface="Calibri" panose="020F0502020204030204" pitchFamily="34" charset="0"/>
              </a:rPr>
              <a:t>Full study published</a:t>
            </a:r>
          </a:p>
          <a:p>
            <a:endParaRPr lang="en-US" sz="2800" dirty="0">
              <a:latin typeface="Calibri" panose="020F0502020204030204" pitchFamily="34" charset="0"/>
              <a:cs typeface="Calibri" panose="020F0502020204030204" pitchFamily="34" charset="0"/>
            </a:endParaRPr>
          </a:p>
        </p:txBody>
      </p:sp>
      <p:sp>
        <p:nvSpPr>
          <p:cNvPr id="5" name="TextBox 4"/>
          <p:cNvSpPr txBox="1"/>
          <p:nvPr/>
        </p:nvSpPr>
        <p:spPr>
          <a:xfrm>
            <a:off x="433753" y="786650"/>
            <a:ext cx="11324493" cy="769441"/>
          </a:xfrm>
          <a:prstGeom prst="rect">
            <a:avLst/>
          </a:prstGeom>
          <a:noFill/>
        </p:spPr>
        <p:txBody>
          <a:bodyPr wrap="square" rtlCol="0">
            <a:spAutoFit/>
          </a:bodyPr>
          <a:lstStyle/>
          <a:p>
            <a:r>
              <a:rPr lang="en-US" sz="4400" dirty="0"/>
              <a:t>I. What Brings us Here?</a:t>
            </a:r>
          </a:p>
        </p:txBody>
      </p:sp>
      <p:sp>
        <p:nvSpPr>
          <p:cNvPr id="9" name="Oval 8"/>
          <p:cNvSpPr/>
          <p:nvPr/>
        </p:nvSpPr>
        <p:spPr>
          <a:xfrm>
            <a:off x="6293832" y="2885372"/>
            <a:ext cx="1336502" cy="8103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9596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2135567"/>
            <a:ext cx="11494634" cy="4093428"/>
          </a:xfrm>
          <a:prstGeom prst="rect">
            <a:avLst/>
          </a:prstGeom>
          <a:noFill/>
        </p:spPr>
        <p:txBody>
          <a:bodyPr wrap="square" rtlCol="0">
            <a:spAutoFit/>
          </a:bodyPr>
          <a:lstStyle/>
          <a:p>
            <a:r>
              <a:rPr lang="en-US" sz="2600" u="sng" dirty="0" smtClean="0"/>
              <a:t>Paul’s teaching about baptism: </a:t>
            </a:r>
            <a:r>
              <a:rPr lang="en-US" sz="2600" dirty="0" smtClean="0"/>
              <a:t>The </a:t>
            </a:r>
            <a:r>
              <a:rPr lang="en-US" sz="2600" dirty="0"/>
              <a:t>second biblical resource that empowers us is the promise that </a:t>
            </a:r>
            <a:r>
              <a:rPr lang="en-US" sz="2600" dirty="0" smtClean="0"/>
              <a:t>through our </a:t>
            </a:r>
            <a:r>
              <a:rPr lang="en-US" sz="2600" dirty="0"/>
              <a:t>baptism God has united us. </a:t>
            </a:r>
            <a:endParaRPr lang="en-US" sz="2600" dirty="0" smtClean="0"/>
          </a:p>
          <a:p>
            <a:pPr marL="342900" indent="-342900">
              <a:buFont typeface="Arial" panose="020B0604020202020204" pitchFamily="34" charset="0"/>
              <a:buChar char="•"/>
            </a:pPr>
            <a:r>
              <a:rPr lang="en-US" sz="2600" dirty="0" smtClean="0"/>
              <a:t>Baptism </a:t>
            </a:r>
            <a:r>
              <a:rPr lang="en-US" sz="2600" dirty="0"/>
              <a:t>into the body of Christ </a:t>
            </a:r>
            <a:r>
              <a:rPr lang="en-US" sz="2600" dirty="0" smtClean="0"/>
              <a:t>creates a </a:t>
            </a:r>
            <a:r>
              <a:rPr lang="en-US" sz="2600" dirty="0"/>
              <a:t>unity that makes the distinctions of sex, economic class, status </a:t>
            </a:r>
            <a:r>
              <a:rPr lang="en-US" sz="2600" dirty="0" smtClean="0"/>
              <a:t>and nationality </a:t>
            </a:r>
            <a:r>
              <a:rPr lang="en-US" sz="2600" dirty="0"/>
              <a:t>less important than each person’s identity in Jesus Christ. </a:t>
            </a:r>
            <a:endParaRPr lang="en-US" sz="2600" dirty="0" smtClean="0"/>
          </a:p>
          <a:p>
            <a:pPr marL="342900" indent="-342900">
              <a:buFont typeface="Arial" panose="020B0604020202020204" pitchFamily="34" charset="0"/>
              <a:buChar char="•"/>
            </a:pPr>
            <a:r>
              <a:rPr lang="en-US" sz="2600" dirty="0" smtClean="0"/>
              <a:t>God has </a:t>
            </a:r>
            <a:r>
              <a:rPr lang="en-US" sz="2600" dirty="0"/>
              <a:t>made us each as we are, and Christ has made us one. </a:t>
            </a:r>
            <a:r>
              <a:rPr lang="en-US" sz="2600" dirty="0" smtClean="0"/>
              <a:t>Culturally determined </a:t>
            </a:r>
            <a:r>
              <a:rPr lang="en-US" sz="2600" dirty="0"/>
              <a:t>stereotypes about women/men, poor/rich, resident/immigrant</a:t>
            </a:r>
            <a:r>
              <a:rPr lang="en-US" sz="2600" dirty="0" smtClean="0"/>
              <a:t>, slave/free</a:t>
            </a:r>
            <a:r>
              <a:rPr lang="en-US" sz="2600" dirty="0"/>
              <a:t>, straight/queer or able-bodied/disabled must be rejected. </a:t>
            </a:r>
            <a:endParaRPr lang="en-US" sz="2600" dirty="0" smtClean="0"/>
          </a:p>
          <a:p>
            <a:r>
              <a:rPr lang="en-US" sz="2600" dirty="0" smtClean="0"/>
              <a:t>This baptismal </a:t>
            </a:r>
            <a:r>
              <a:rPr lang="en-US" sz="2600" dirty="0"/>
              <a:t>impartiality – like Jesus’ expansive welcome – enlivens a </a:t>
            </a:r>
            <a:r>
              <a:rPr lang="en-US" sz="2600" dirty="0" smtClean="0"/>
              <a:t>radical vision </a:t>
            </a:r>
            <a:r>
              <a:rPr lang="en-US" sz="2600" dirty="0"/>
              <a:t>of a social and economic community based on equity.</a:t>
            </a:r>
          </a:p>
        </p:txBody>
      </p:sp>
    </p:spTree>
    <p:extLst>
      <p:ext uri="{BB962C8B-B14F-4D97-AF65-F5344CB8AC3E}">
        <p14:creationId xmlns:p14="http://schemas.microsoft.com/office/powerpoint/2010/main" val="21139198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883696" y="2638425"/>
            <a:ext cx="10424607" cy="523220"/>
          </a:xfrm>
          <a:prstGeom prst="rect">
            <a:avLst/>
          </a:prstGeom>
          <a:noFill/>
        </p:spPr>
        <p:txBody>
          <a:bodyPr wrap="square" rtlCol="0">
            <a:spAutoFit/>
          </a:bodyPr>
          <a:lstStyle/>
          <a:p>
            <a:pPr algn="ctr"/>
            <a:r>
              <a:rPr lang="en-US" sz="2800" i="1" dirty="0" smtClean="0"/>
              <a:t>Create </a:t>
            </a:r>
            <a:r>
              <a:rPr lang="en-US" sz="2800" i="1" dirty="0"/>
              <a:t>a shape, object or symbol </a:t>
            </a:r>
            <a:r>
              <a:rPr lang="en-US" sz="2800" i="1" dirty="0" smtClean="0"/>
              <a:t>that represents creativity.</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7" y="3279560"/>
            <a:ext cx="3701143" cy="2544536"/>
          </a:xfrm>
          <a:prstGeom prst="rect">
            <a:avLst/>
          </a:prstGeom>
          <a:effectLst>
            <a:softEdge rad="63500"/>
          </a:effectLst>
        </p:spPr>
      </p:pic>
    </p:spTree>
    <p:extLst>
      <p:ext uri="{BB962C8B-B14F-4D97-AF65-F5344CB8AC3E}">
        <p14:creationId xmlns:p14="http://schemas.microsoft.com/office/powerpoint/2010/main" val="22098976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3439886" y="2028825"/>
            <a:ext cx="8320035" cy="3108543"/>
          </a:xfrm>
          <a:prstGeom prst="rect">
            <a:avLst/>
          </a:prstGeom>
          <a:noFill/>
        </p:spPr>
        <p:txBody>
          <a:bodyPr wrap="square" rtlCol="0">
            <a:spAutoFit/>
          </a:bodyPr>
          <a:lstStyle/>
          <a:p>
            <a:pPr marL="342900" indent="-342900">
              <a:buAutoNum type="arabicParenBoth"/>
            </a:pPr>
            <a:r>
              <a:rPr lang="en-US" sz="2800" i="1" dirty="0" smtClean="0"/>
              <a:t>How </a:t>
            </a:r>
            <a:r>
              <a:rPr lang="en-US" sz="2800" i="1" dirty="0"/>
              <a:t>does your sculpture symbolize creativity for you? </a:t>
            </a:r>
            <a:endParaRPr lang="en-US" sz="2800" i="1" dirty="0" smtClean="0"/>
          </a:p>
          <a:p>
            <a:pPr marL="342900" indent="-342900">
              <a:buAutoNum type="arabicParenBoth"/>
            </a:pPr>
            <a:r>
              <a:rPr lang="en-US" sz="2800" i="1" dirty="0" smtClean="0"/>
              <a:t>What </a:t>
            </a:r>
            <a:r>
              <a:rPr lang="en-US" sz="2800" i="1" dirty="0"/>
              <a:t>do you do as a part of your daily work that is creative? </a:t>
            </a:r>
            <a:endParaRPr lang="en-US" sz="2800" i="1" dirty="0" smtClean="0"/>
          </a:p>
          <a:p>
            <a:pPr marL="342900" indent="-342900">
              <a:buAutoNum type="arabicParenBoth"/>
            </a:pPr>
            <a:r>
              <a:rPr lang="en-US" sz="2800" i="1" dirty="0" smtClean="0"/>
              <a:t>How </a:t>
            </a:r>
            <a:r>
              <a:rPr lang="en-US" sz="2800" i="1" dirty="0"/>
              <a:t>would </a:t>
            </a:r>
            <a:r>
              <a:rPr lang="en-US" sz="2800" i="1" dirty="0" smtClean="0"/>
              <a:t>you feel </a:t>
            </a:r>
            <a:r>
              <a:rPr lang="en-US" sz="2800" i="1" dirty="0"/>
              <a:t>if someone told you </a:t>
            </a:r>
            <a:r>
              <a:rPr lang="en-US" sz="2800" i="1" dirty="0" smtClean="0"/>
              <a:t>that you </a:t>
            </a:r>
            <a:r>
              <a:rPr lang="en-US" sz="2800" i="1" dirty="0"/>
              <a:t>could not use your creative talents because of </a:t>
            </a:r>
            <a:r>
              <a:rPr lang="en-US" sz="2800" i="1" dirty="0" smtClean="0"/>
              <a:t>your race</a:t>
            </a:r>
            <a:r>
              <a:rPr lang="en-US" sz="2800" i="1" dirty="0"/>
              <a:t>, sex, gender, embodiment, educational level or citizenship </a:t>
            </a:r>
            <a:r>
              <a:rPr lang="en-US" sz="2800" i="1" dirty="0" smtClean="0"/>
              <a:t>status?</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2394188"/>
            <a:ext cx="2829939" cy="1945583"/>
          </a:xfrm>
          <a:prstGeom prst="rect">
            <a:avLst/>
          </a:prstGeom>
          <a:effectLst>
            <a:softEdge rad="63500"/>
          </a:effectLst>
        </p:spPr>
      </p:pic>
    </p:spTree>
    <p:extLst>
      <p:ext uri="{BB962C8B-B14F-4D97-AF65-F5344CB8AC3E}">
        <p14:creationId xmlns:p14="http://schemas.microsoft.com/office/powerpoint/2010/main" val="2003084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2156931"/>
            <a:ext cx="11324493" cy="954107"/>
          </a:xfrm>
          <a:prstGeom prst="rect">
            <a:avLst/>
          </a:prstGeom>
          <a:noFill/>
        </p:spPr>
        <p:txBody>
          <a:bodyPr wrap="square" rtlCol="0">
            <a:spAutoFit/>
          </a:bodyPr>
          <a:lstStyle/>
          <a:p>
            <a:r>
              <a:rPr lang="en-US" sz="2800" i="1" dirty="0" smtClean="0"/>
              <a:t>Write </a:t>
            </a:r>
            <a:r>
              <a:rPr lang="en-US" sz="2800" i="1" dirty="0"/>
              <a:t>words or </a:t>
            </a:r>
            <a:r>
              <a:rPr lang="en-US" sz="2800" i="1" dirty="0" smtClean="0"/>
              <a:t>draw images </a:t>
            </a:r>
            <a:r>
              <a:rPr lang="en-US" sz="2800" i="1" dirty="0"/>
              <a:t>on the welcome mat that express Jesus’ expansive welcome. </a:t>
            </a:r>
            <a:endParaRPr lang="en-US" sz="2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2540"/>
          <a:stretch/>
        </p:blipFill>
        <p:spPr>
          <a:xfrm>
            <a:off x="2937102" y="4834247"/>
            <a:ext cx="6317796" cy="2023753"/>
          </a:xfrm>
          <a:prstGeom prst="rect">
            <a:avLst/>
          </a:prstGeom>
        </p:spPr>
      </p:pic>
    </p:spTree>
    <p:extLst>
      <p:ext uri="{BB962C8B-B14F-4D97-AF65-F5344CB8AC3E}">
        <p14:creationId xmlns:p14="http://schemas.microsoft.com/office/powerpoint/2010/main" val="21837059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4" name="TextBox 3"/>
          <p:cNvSpPr txBox="1"/>
          <p:nvPr/>
        </p:nvSpPr>
        <p:spPr>
          <a:xfrm>
            <a:off x="435429" y="2156931"/>
            <a:ext cx="11324493" cy="954107"/>
          </a:xfrm>
          <a:prstGeom prst="rect">
            <a:avLst/>
          </a:prstGeom>
          <a:noFill/>
        </p:spPr>
        <p:txBody>
          <a:bodyPr wrap="square" rtlCol="0">
            <a:spAutoFit/>
          </a:bodyPr>
          <a:lstStyle/>
          <a:p>
            <a:r>
              <a:rPr lang="en-US" sz="2800" i="1" dirty="0" smtClean="0"/>
              <a:t>Write </a:t>
            </a:r>
            <a:r>
              <a:rPr lang="en-US" sz="2800" i="1" dirty="0"/>
              <a:t>words or </a:t>
            </a:r>
            <a:r>
              <a:rPr lang="en-US" sz="2800" i="1" dirty="0" smtClean="0"/>
              <a:t>draw images </a:t>
            </a:r>
            <a:r>
              <a:rPr lang="en-US" sz="2800" i="1" dirty="0"/>
              <a:t>on the welcome mat that express Jesus’ expansive welcome. </a:t>
            </a:r>
            <a:endParaRPr lang="en-US" sz="2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2540"/>
          <a:stretch/>
        </p:blipFill>
        <p:spPr>
          <a:xfrm>
            <a:off x="2937102" y="4834247"/>
            <a:ext cx="6317796" cy="2023753"/>
          </a:xfrm>
          <a:prstGeom prst="rect">
            <a:avLst/>
          </a:prstGeom>
        </p:spPr>
      </p:pic>
      <p:sp>
        <p:nvSpPr>
          <p:cNvPr id="8" name="TextBox 7"/>
          <p:cNvSpPr txBox="1"/>
          <p:nvPr/>
        </p:nvSpPr>
        <p:spPr>
          <a:xfrm>
            <a:off x="435428" y="3188590"/>
            <a:ext cx="11324493" cy="523220"/>
          </a:xfrm>
          <a:prstGeom prst="rect">
            <a:avLst/>
          </a:prstGeom>
          <a:noFill/>
        </p:spPr>
        <p:txBody>
          <a:bodyPr wrap="square" rtlCol="0">
            <a:spAutoFit/>
          </a:bodyPr>
          <a:lstStyle/>
          <a:p>
            <a:r>
              <a:rPr lang="en-US" sz="2800" i="1" dirty="0" smtClean="0"/>
              <a:t>Write </a:t>
            </a:r>
            <a:r>
              <a:rPr lang="en-US" sz="2800" i="1" dirty="0"/>
              <a:t>or draw the words or images that make </a:t>
            </a:r>
            <a:r>
              <a:rPr lang="en-US" sz="2800" i="1" dirty="0" smtClean="0"/>
              <a:t>you </a:t>
            </a:r>
            <a:r>
              <a:rPr lang="en-US" sz="2800" i="1" dirty="0"/>
              <a:t>feel welcome.</a:t>
            </a:r>
            <a:endParaRPr lang="en-US" sz="2000" dirty="0"/>
          </a:p>
        </p:txBody>
      </p:sp>
    </p:spTree>
    <p:extLst>
      <p:ext uri="{BB962C8B-B14F-4D97-AF65-F5344CB8AC3E}">
        <p14:creationId xmlns:p14="http://schemas.microsoft.com/office/powerpoint/2010/main" val="10468001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2540"/>
          <a:stretch/>
        </p:blipFill>
        <p:spPr>
          <a:xfrm>
            <a:off x="2937102" y="4834247"/>
            <a:ext cx="6317796" cy="2023753"/>
          </a:xfrm>
          <a:prstGeom prst="rect">
            <a:avLst/>
          </a:prstGeom>
        </p:spPr>
      </p:pic>
      <p:sp>
        <p:nvSpPr>
          <p:cNvPr id="8" name="TextBox 7"/>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III. How Can Scripture and Tradition Empower Us to Resist Sexism and Gender and Sex Discrimination?</a:t>
            </a:r>
            <a:endParaRPr lang="en-US" sz="3200" dirty="0"/>
          </a:p>
        </p:txBody>
      </p:sp>
      <p:sp>
        <p:nvSpPr>
          <p:cNvPr id="9" name="TextBox 8"/>
          <p:cNvSpPr txBox="1"/>
          <p:nvPr/>
        </p:nvSpPr>
        <p:spPr>
          <a:xfrm>
            <a:off x="435430" y="2249714"/>
            <a:ext cx="11324492" cy="2246769"/>
          </a:xfrm>
          <a:prstGeom prst="rect">
            <a:avLst/>
          </a:prstGeom>
          <a:noFill/>
        </p:spPr>
        <p:txBody>
          <a:bodyPr wrap="square" rtlCol="0">
            <a:spAutoFit/>
          </a:bodyPr>
          <a:lstStyle/>
          <a:p>
            <a:pPr marL="514350" indent="-514350">
              <a:buFont typeface="+mj-lt"/>
              <a:buAutoNum type="arabicPeriod"/>
            </a:pPr>
            <a:r>
              <a:rPr lang="en-US" sz="2800" i="1" dirty="0" smtClean="0"/>
              <a:t>What words </a:t>
            </a:r>
            <a:r>
              <a:rPr lang="en-US" sz="2800" i="1" dirty="0"/>
              <a:t>or images did you put on your welcome mat? </a:t>
            </a:r>
            <a:endParaRPr lang="en-US" sz="2800" i="1" dirty="0" smtClean="0"/>
          </a:p>
          <a:p>
            <a:pPr marL="514350" indent="-514350">
              <a:buFont typeface="+mj-lt"/>
              <a:buAutoNum type="arabicPeriod"/>
            </a:pPr>
            <a:r>
              <a:rPr lang="en-US" sz="2800" i="1" dirty="0" smtClean="0"/>
              <a:t>What </a:t>
            </a:r>
            <a:r>
              <a:rPr lang="en-US" sz="2800" i="1" dirty="0"/>
              <a:t>things does </a:t>
            </a:r>
            <a:r>
              <a:rPr lang="en-US" sz="2800" i="1" dirty="0" smtClean="0"/>
              <a:t>your congregation </a:t>
            </a:r>
            <a:r>
              <a:rPr lang="en-US" sz="2800" i="1" dirty="0"/>
              <a:t>do that may discourage new people from attending services</a:t>
            </a:r>
            <a:r>
              <a:rPr lang="en-US" sz="2800" i="1" dirty="0" smtClean="0"/>
              <a:t>?</a:t>
            </a:r>
          </a:p>
          <a:p>
            <a:pPr marL="514350" indent="-514350">
              <a:buFont typeface="+mj-lt"/>
              <a:buAutoNum type="arabicPeriod"/>
            </a:pPr>
            <a:r>
              <a:rPr lang="en-US" sz="2800" i="1" dirty="0" smtClean="0"/>
              <a:t>What would </a:t>
            </a:r>
            <a:r>
              <a:rPr lang="en-US" sz="2800" i="1" dirty="0"/>
              <a:t>it look like if your congregation extended Jesus’ expansive </a:t>
            </a:r>
            <a:r>
              <a:rPr lang="en-US" sz="2800" i="1" dirty="0" smtClean="0"/>
              <a:t>welcome to </a:t>
            </a:r>
            <a:r>
              <a:rPr lang="en-US" sz="2800" i="1" dirty="0"/>
              <a:t>visitors</a:t>
            </a:r>
            <a:r>
              <a:rPr lang="en-US" sz="2800" i="1" dirty="0" smtClean="0"/>
              <a:t>?</a:t>
            </a:r>
            <a:endParaRPr lang="en-US" sz="2800" dirty="0"/>
          </a:p>
        </p:txBody>
      </p:sp>
    </p:spTree>
    <p:extLst>
      <p:ext uri="{BB962C8B-B14F-4D97-AF65-F5344CB8AC3E}">
        <p14:creationId xmlns:p14="http://schemas.microsoft.com/office/powerpoint/2010/main" val="17911294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smtClean="0"/>
              <a:t>IV. How Can Lutheran Teachings about Vocation Help Us Advocate for Justice in Our Common Economic Life?</a:t>
            </a:r>
            <a:endParaRPr lang="en-US" sz="3200" dirty="0"/>
          </a:p>
        </p:txBody>
      </p:sp>
      <p:sp>
        <p:nvSpPr>
          <p:cNvPr id="4" name="TextBox 3"/>
          <p:cNvSpPr txBox="1"/>
          <p:nvPr/>
        </p:nvSpPr>
        <p:spPr>
          <a:xfrm>
            <a:off x="433754" y="2032000"/>
            <a:ext cx="11324492" cy="4154984"/>
          </a:xfrm>
          <a:prstGeom prst="rect">
            <a:avLst/>
          </a:prstGeom>
          <a:noFill/>
        </p:spPr>
        <p:txBody>
          <a:bodyPr wrap="square" rtlCol="0">
            <a:spAutoFit/>
          </a:bodyPr>
          <a:lstStyle/>
          <a:p>
            <a:r>
              <a:rPr lang="en-US" sz="2400" dirty="0"/>
              <a:t>As Lutheran Christians, we can draw on Martin Luther’s teachings </a:t>
            </a:r>
            <a:r>
              <a:rPr lang="en-US" sz="2400" dirty="0" smtClean="0"/>
              <a:t>about vocation </a:t>
            </a:r>
            <a:r>
              <a:rPr lang="en-US" sz="2400" dirty="0"/>
              <a:t>as a way of valuing and respecting each person’s work. </a:t>
            </a:r>
            <a:endParaRPr lang="en-US" sz="2400" dirty="0" smtClean="0"/>
          </a:p>
          <a:p>
            <a:pPr marL="342900" indent="-342900">
              <a:buFont typeface="Arial" panose="020B0604020202020204" pitchFamily="34" charset="0"/>
              <a:buChar char="•"/>
            </a:pPr>
            <a:r>
              <a:rPr lang="en-US" sz="2400" dirty="0" smtClean="0"/>
              <a:t>Luther taught </a:t>
            </a:r>
            <a:r>
              <a:rPr lang="en-US" sz="2400" dirty="0"/>
              <a:t>that every person is called to serve God and the neighbor </a:t>
            </a:r>
            <a:r>
              <a:rPr lang="en-US" sz="2400" dirty="0" smtClean="0"/>
              <a:t>in creation</a:t>
            </a:r>
            <a:r>
              <a:rPr lang="en-US" sz="2400" dirty="0"/>
              <a:t>. Our vocations can be described as the ways that we </a:t>
            </a:r>
            <a:r>
              <a:rPr lang="en-US" sz="2400" dirty="0" smtClean="0"/>
              <a:t>respond to </a:t>
            </a:r>
            <a:r>
              <a:rPr lang="en-US" sz="2400" dirty="0"/>
              <a:t>this call from God and use our gifts to serve the neighbor in the world.</a:t>
            </a:r>
          </a:p>
          <a:p>
            <a:pPr marL="342900" indent="-342900">
              <a:buFont typeface="Arial" panose="020B0604020202020204" pitchFamily="34" charset="0"/>
              <a:buChar char="•"/>
            </a:pPr>
            <a:r>
              <a:rPr lang="en-US" sz="2400" dirty="0"/>
              <a:t>Lutheran theology teaches that almost any work, paid or unpaid, </a:t>
            </a:r>
            <a:r>
              <a:rPr lang="en-US" sz="2400" dirty="0" smtClean="0"/>
              <a:t>can be </a:t>
            </a:r>
            <a:r>
              <a:rPr lang="en-US" sz="2400" dirty="0"/>
              <a:t>understood as a vocation, whether one is baking or banking, </a:t>
            </a:r>
            <a:r>
              <a:rPr lang="en-US" sz="2400" dirty="0" smtClean="0"/>
              <a:t>planting or </a:t>
            </a:r>
            <a:r>
              <a:rPr lang="en-US" sz="2400" dirty="0"/>
              <a:t>parenting. </a:t>
            </a:r>
            <a:endParaRPr lang="en-US" sz="2400" dirty="0" smtClean="0"/>
          </a:p>
          <a:p>
            <a:pPr marL="342900" indent="-342900">
              <a:buFont typeface="Arial" panose="020B0604020202020204" pitchFamily="34" charset="0"/>
              <a:buChar char="•"/>
            </a:pPr>
            <a:r>
              <a:rPr lang="en-US" sz="2400" dirty="0" smtClean="0"/>
              <a:t>Furthermore</a:t>
            </a:r>
            <a:r>
              <a:rPr lang="en-US" sz="2400" dirty="0"/>
              <a:t>, we have several vocations at the same </a:t>
            </a:r>
            <a:r>
              <a:rPr lang="en-US" sz="2400" dirty="0" smtClean="0"/>
              <a:t>time (</a:t>
            </a:r>
            <a:r>
              <a:rPr lang="en-US" sz="2400" dirty="0"/>
              <a:t>student or worker, family-member, citizen, volunteer, etc.). </a:t>
            </a:r>
            <a:endParaRPr lang="en-US" sz="2400" dirty="0" smtClean="0"/>
          </a:p>
          <a:p>
            <a:pPr marL="342900" indent="-342900">
              <a:buFont typeface="Arial" panose="020B0604020202020204" pitchFamily="34" charset="0"/>
              <a:buChar char="•"/>
            </a:pPr>
            <a:r>
              <a:rPr lang="en-US" sz="2400" dirty="0" smtClean="0"/>
              <a:t>It </a:t>
            </a:r>
            <a:r>
              <a:rPr lang="en-US" sz="2400" dirty="0"/>
              <a:t>is </a:t>
            </a:r>
            <a:r>
              <a:rPr lang="en-US" sz="2400" dirty="0" smtClean="0"/>
              <a:t>also important </a:t>
            </a:r>
            <a:r>
              <a:rPr lang="en-US" sz="2400" dirty="0"/>
              <a:t>to celebrate and support those whose vocations call them </a:t>
            </a:r>
            <a:r>
              <a:rPr lang="en-US" sz="2400" dirty="0" smtClean="0"/>
              <a:t>to work </a:t>
            </a:r>
            <a:r>
              <a:rPr lang="en-US" sz="2400" dirty="0"/>
              <a:t>that is unpaid but nevertheless is a vital contribution to </a:t>
            </a:r>
            <a:r>
              <a:rPr lang="en-US" sz="2400" dirty="0" smtClean="0"/>
              <a:t>community and </a:t>
            </a:r>
            <a:r>
              <a:rPr lang="en-US" sz="2400" dirty="0"/>
              <a:t>neighbor.</a:t>
            </a:r>
          </a:p>
        </p:txBody>
      </p:sp>
    </p:spTree>
    <p:extLst>
      <p:ext uri="{BB962C8B-B14F-4D97-AF65-F5344CB8AC3E}">
        <p14:creationId xmlns:p14="http://schemas.microsoft.com/office/powerpoint/2010/main" val="9648447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6" name="TextBox 5"/>
          <p:cNvSpPr txBox="1"/>
          <p:nvPr/>
        </p:nvSpPr>
        <p:spPr>
          <a:xfrm>
            <a:off x="435429" y="848205"/>
            <a:ext cx="11324493" cy="1077218"/>
          </a:xfrm>
          <a:prstGeom prst="rect">
            <a:avLst/>
          </a:prstGeom>
          <a:noFill/>
        </p:spPr>
        <p:txBody>
          <a:bodyPr wrap="square" rtlCol="0">
            <a:spAutoFit/>
          </a:bodyPr>
          <a:lstStyle/>
          <a:p>
            <a:pPr marL="515938" indent="-515938"/>
            <a:r>
              <a:rPr lang="en-US" sz="3200" dirty="0"/>
              <a:t>IV. How </a:t>
            </a:r>
            <a:r>
              <a:rPr lang="en-US" sz="3200" dirty="0" smtClean="0"/>
              <a:t>Can Lutheran Teachings about Vocation Help Us Advocate for Justice in Our Common Economic Life?</a:t>
            </a:r>
            <a:endParaRPr lang="en-US" sz="3200" dirty="0"/>
          </a:p>
        </p:txBody>
      </p:sp>
      <p:sp>
        <p:nvSpPr>
          <p:cNvPr id="4" name="TextBox 3"/>
          <p:cNvSpPr txBox="1"/>
          <p:nvPr/>
        </p:nvSpPr>
        <p:spPr>
          <a:xfrm>
            <a:off x="433754" y="2032000"/>
            <a:ext cx="11324492" cy="3693319"/>
          </a:xfrm>
          <a:prstGeom prst="rect">
            <a:avLst/>
          </a:prstGeom>
          <a:noFill/>
        </p:spPr>
        <p:txBody>
          <a:bodyPr wrap="square" rtlCol="0">
            <a:spAutoFit/>
          </a:bodyPr>
          <a:lstStyle/>
          <a:p>
            <a:r>
              <a:rPr lang="en-US" sz="2600" dirty="0" smtClean="0"/>
              <a:t>When we </a:t>
            </a:r>
            <a:r>
              <a:rPr lang="en-US" sz="2600" dirty="0"/>
              <a:t>think about the difficult realities of sexism and gender and </a:t>
            </a:r>
            <a:r>
              <a:rPr lang="en-US" sz="2600" dirty="0" smtClean="0"/>
              <a:t>sex discrimination</a:t>
            </a:r>
            <a:r>
              <a:rPr lang="en-US" sz="2600" dirty="0"/>
              <a:t>, we can argue that every person’s work should be respected.</a:t>
            </a:r>
          </a:p>
          <a:p>
            <a:endParaRPr lang="en-US" sz="2600" dirty="0" smtClean="0"/>
          </a:p>
          <a:p>
            <a:r>
              <a:rPr lang="en-US" sz="2600" dirty="0" smtClean="0"/>
              <a:t>Work </a:t>
            </a:r>
            <a:r>
              <a:rPr lang="en-US" sz="2600" dirty="0"/>
              <a:t>can be an expression of an individual’s creativity and vocation, </a:t>
            </a:r>
            <a:r>
              <a:rPr lang="en-US" sz="2600" dirty="0" smtClean="0"/>
              <a:t>and everyone </a:t>
            </a:r>
            <a:r>
              <a:rPr lang="en-US" sz="2600" dirty="0"/>
              <a:t>should be equitably paid. </a:t>
            </a:r>
            <a:endParaRPr lang="en-US" sz="2600" dirty="0" smtClean="0"/>
          </a:p>
          <a:p>
            <a:endParaRPr lang="en-US" sz="2600" dirty="0"/>
          </a:p>
          <a:p>
            <a:r>
              <a:rPr lang="en-US" sz="2600" dirty="0" smtClean="0"/>
              <a:t>Because </a:t>
            </a:r>
            <a:r>
              <a:rPr lang="en-US" sz="2600" dirty="0"/>
              <a:t>there are many phases </a:t>
            </a:r>
            <a:r>
              <a:rPr lang="en-US" sz="2600" dirty="0" smtClean="0"/>
              <a:t>in each </a:t>
            </a:r>
            <a:r>
              <a:rPr lang="en-US" sz="2600" dirty="0"/>
              <a:t>person’s vocation and life journey, we should also honor the </a:t>
            </a:r>
            <a:r>
              <a:rPr lang="en-US" sz="2600" dirty="0" smtClean="0"/>
              <a:t>callings of </a:t>
            </a:r>
            <a:r>
              <a:rPr lang="en-US" sz="2600" dirty="0"/>
              <a:t>those who are in situations (unemployed, underemployed, retired, etc</a:t>
            </a:r>
            <a:r>
              <a:rPr lang="en-US" sz="2600" dirty="0" smtClean="0"/>
              <a:t>.) in </a:t>
            </a:r>
            <a:r>
              <a:rPr lang="en-US" sz="2600" dirty="0"/>
              <a:t>which they are not compensated for their work.</a:t>
            </a:r>
          </a:p>
        </p:txBody>
      </p:sp>
    </p:spTree>
    <p:extLst>
      <p:ext uri="{BB962C8B-B14F-4D97-AF65-F5344CB8AC3E}">
        <p14:creationId xmlns:p14="http://schemas.microsoft.com/office/powerpoint/2010/main" val="32955421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39886" y="247365"/>
            <a:ext cx="8752115" cy="369332"/>
          </a:xfrm>
          <a:prstGeom prst="rect">
            <a:avLst/>
          </a:prstGeom>
          <a:noFill/>
        </p:spPr>
        <p:txBody>
          <a:bodyPr wrap="square" rtlCol="0">
            <a:spAutoFit/>
          </a:bodyPr>
          <a:lstStyle/>
          <a:p>
            <a:r>
              <a:rPr lang="en-US" dirty="0" smtClean="0">
                <a:solidFill>
                  <a:srgbClr val="00AA00"/>
                </a:solidFill>
                <a:latin typeface="Century Gothic" panose="020B0502020202020204" pitchFamily="34" charset="0"/>
              </a:rPr>
              <a:t>What does economic sexism look like, and how can we seek equality for all?</a:t>
            </a:r>
            <a:endParaRPr lang="en-US" dirty="0">
              <a:solidFill>
                <a:srgbClr val="00AA00"/>
              </a:solidFill>
              <a:latin typeface="Century Gothic" panose="020B0502020202020204" pitchFamily="34" charset="0"/>
            </a:endParaRPr>
          </a:p>
        </p:txBody>
      </p:sp>
      <p:sp>
        <p:nvSpPr>
          <p:cNvPr id="12" name="TextBox 11"/>
          <p:cNvSpPr txBox="1"/>
          <p:nvPr/>
        </p:nvSpPr>
        <p:spPr>
          <a:xfrm>
            <a:off x="435429" y="848205"/>
            <a:ext cx="11324493" cy="1077218"/>
          </a:xfrm>
          <a:prstGeom prst="rect">
            <a:avLst/>
          </a:prstGeom>
          <a:noFill/>
        </p:spPr>
        <p:txBody>
          <a:bodyPr wrap="square" rtlCol="0">
            <a:spAutoFit/>
          </a:bodyPr>
          <a:lstStyle/>
          <a:p>
            <a:pPr marL="515938" indent="-515938"/>
            <a:r>
              <a:rPr lang="en-US" sz="3200" dirty="0"/>
              <a:t>IV. How </a:t>
            </a:r>
            <a:r>
              <a:rPr lang="en-US" sz="3200" dirty="0" smtClean="0"/>
              <a:t>Can Lutheran Teachings about Vocation Help Us Advocate for Justice in Our Common Economic Life?</a:t>
            </a:r>
            <a:endParaRPr lang="en-US" sz="3200" dirty="0"/>
          </a:p>
        </p:txBody>
      </p:sp>
      <p:sp>
        <p:nvSpPr>
          <p:cNvPr id="13" name="TextBox 12"/>
          <p:cNvSpPr txBox="1"/>
          <p:nvPr/>
        </p:nvSpPr>
        <p:spPr>
          <a:xfrm>
            <a:off x="433754" y="2156931"/>
            <a:ext cx="11324492" cy="2492990"/>
          </a:xfrm>
          <a:prstGeom prst="rect">
            <a:avLst/>
          </a:prstGeom>
          <a:noFill/>
        </p:spPr>
        <p:txBody>
          <a:bodyPr wrap="square" rtlCol="0">
            <a:spAutoFit/>
          </a:bodyPr>
          <a:lstStyle/>
          <a:p>
            <a:r>
              <a:rPr lang="en-US" sz="2600" dirty="0" smtClean="0"/>
              <a:t>What do you </a:t>
            </a:r>
            <a:r>
              <a:rPr lang="en-US" sz="2600" dirty="0"/>
              <a:t>view as </a:t>
            </a:r>
            <a:r>
              <a:rPr lang="en-US" sz="2600" dirty="0" smtClean="0"/>
              <a:t>your </a:t>
            </a:r>
            <a:r>
              <a:rPr lang="en-US" sz="2600" dirty="0"/>
              <a:t>gifts or talents </a:t>
            </a:r>
            <a:r>
              <a:rPr lang="en-US" sz="2600" dirty="0" smtClean="0"/>
              <a:t>and how do you </a:t>
            </a:r>
            <a:r>
              <a:rPr lang="en-US" sz="2600" dirty="0"/>
              <a:t>use these gifts in the world to serve the </a:t>
            </a:r>
            <a:r>
              <a:rPr lang="en-US" sz="2600" dirty="0" smtClean="0"/>
              <a:t>neighbor</a:t>
            </a:r>
            <a:r>
              <a:rPr lang="en-US" sz="2600" dirty="0"/>
              <a:t>?</a:t>
            </a:r>
            <a:endParaRPr lang="en-US" sz="2600" dirty="0" smtClean="0"/>
          </a:p>
          <a:p>
            <a:endParaRPr lang="en-US" sz="2600" dirty="0"/>
          </a:p>
          <a:p>
            <a:r>
              <a:rPr lang="en-US" sz="2600" dirty="0" smtClean="0"/>
              <a:t>How </a:t>
            </a:r>
            <a:r>
              <a:rPr lang="en-US" sz="2600" dirty="0"/>
              <a:t>you would feel if someone in authority said you could </a:t>
            </a:r>
            <a:r>
              <a:rPr lang="en-US" sz="2600" dirty="0" smtClean="0"/>
              <a:t>not pursue </a:t>
            </a:r>
            <a:r>
              <a:rPr lang="en-US" sz="2600" dirty="0"/>
              <a:t>your vocation (or your career) because of the assumptions that </a:t>
            </a:r>
            <a:r>
              <a:rPr lang="en-US" sz="2600" dirty="0" smtClean="0"/>
              <a:t>they made </a:t>
            </a:r>
            <a:r>
              <a:rPr lang="en-US" sz="2600" dirty="0"/>
              <a:t>about you as an individual or as a member of a particular </a:t>
            </a:r>
            <a:r>
              <a:rPr lang="en-US" sz="2600" dirty="0" smtClean="0"/>
              <a:t>group?</a:t>
            </a:r>
            <a:endParaRPr lang="en-US" sz="2600" dirty="0"/>
          </a:p>
        </p:txBody>
      </p:sp>
    </p:spTree>
    <p:extLst>
      <p:ext uri="{BB962C8B-B14F-4D97-AF65-F5344CB8AC3E}">
        <p14:creationId xmlns:p14="http://schemas.microsoft.com/office/powerpoint/2010/main" val="19975152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100000">
              <a:srgbClr val="C4FFA7"/>
            </a:gs>
            <a:gs pos="80000">
              <a:schemeClr val="bg1"/>
            </a:gs>
            <a:gs pos="100000">
              <a:schemeClr val="accent1">
                <a:lumMod val="45000"/>
                <a:lumOff val="55000"/>
              </a:schemeClr>
            </a:gs>
            <a:gs pos="100000">
              <a:schemeClr val="accent1">
                <a:lumMod val="45000"/>
                <a:lumOff val="55000"/>
              </a:schemeClr>
            </a:gs>
            <a:gs pos="100000">
              <a:srgbClr val="00AA00"/>
            </a:gs>
          </a:gsLst>
          <a:lin ang="5400000" scaled="1"/>
        </a:gradFill>
        <a:effectLst/>
      </p:bgPr>
    </p:bg>
    <p:spTree>
      <p:nvGrpSpPr>
        <p:cNvPr id="1" name=""/>
        <p:cNvGrpSpPr/>
        <p:nvPr/>
      </p:nvGrpSpPr>
      <p:grpSpPr>
        <a:xfrm>
          <a:off x="0" y="0"/>
          <a:ext cx="0" cy="0"/>
          <a:chOff x="0" y="0"/>
          <a:chExt cx="0" cy="0"/>
        </a:xfrm>
      </p:grpSpPr>
      <p:cxnSp>
        <p:nvCxnSpPr>
          <p:cNvPr id="2" name="Straight Connector 1"/>
          <p:cNvCxnSpPr/>
          <p:nvPr/>
        </p:nvCxnSpPr>
        <p:spPr>
          <a:xfrm flipV="1">
            <a:off x="0" y="589803"/>
            <a:ext cx="12192000" cy="26894"/>
          </a:xfrm>
          <a:prstGeom prst="line">
            <a:avLst/>
          </a:prstGeom>
          <a:ln w="28575">
            <a:solidFill>
              <a:srgbClr val="00AA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87777" y="247365"/>
            <a:ext cx="8804224" cy="369332"/>
          </a:xfrm>
          <a:prstGeom prst="rect">
            <a:avLst/>
          </a:prstGeom>
          <a:noFill/>
        </p:spPr>
        <p:txBody>
          <a:bodyPr wrap="square" rtlCol="0">
            <a:spAutoFit/>
          </a:bodyPr>
          <a:lstStyle/>
          <a:p>
            <a:r>
              <a:rPr lang="en-US" dirty="0">
                <a:solidFill>
                  <a:srgbClr val="00AA00"/>
                </a:solidFill>
                <a:latin typeface="Century Gothic" panose="020B0502020202020204" pitchFamily="34" charset="0"/>
              </a:rPr>
              <a:t>What does economic sexism look like, and how can we seek equality for </a:t>
            </a:r>
            <a:r>
              <a:rPr lang="en-US" dirty="0" smtClean="0">
                <a:solidFill>
                  <a:srgbClr val="00AA00"/>
                </a:solidFill>
                <a:latin typeface="Century Gothic" panose="020B0502020202020204" pitchFamily="34" charset="0"/>
              </a:rPr>
              <a:t>all?</a:t>
            </a:r>
            <a:endParaRPr lang="en-US" dirty="0">
              <a:solidFill>
                <a:srgbClr val="00AA00"/>
              </a:solidFill>
              <a:latin typeface="Century Gothic" panose="020B0502020202020204" pitchFamily="34" charset="0"/>
            </a:endParaRPr>
          </a:p>
        </p:txBody>
      </p:sp>
      <p:sp>
        <p:nvSpPr>
          <p:cNvPr id="4" name="TextBox 3"/>
          <p:cNvSpPr txBox="1"/>
          <p:nvPr/>
        </p:nvSpPr>
        <p:spPr>
          <a:xfrm>
            <a:off x="433753" y="786650"/>
            <a:ext cx="11324493" cy="769441"/>
          </a:xfrm>
          <a:prstGeom prst="rect">
            <a:avLst/>
          </a:prstGeom>
          <a:noFill/>
        </p:spPr>
        <p:txBody>
          <a:bodyPr wrap="square" rtlCol="0">
            <a:spAutoFit/>
          </a:bodyPr>
          <a:lstStyle/>
          <a:p>
            <a:r>
              <a:rPr lang="en-US" sz="4400" dirty="0" smtClean="0"/>
              <a:t>In Closing</a:t>
            </a:r>
            <a:endParaRPr lang="en-US" sz="4400" dirty="0"/>
          </a:p>
        </p:txBody>
      </p:sp>
      <p:sp>
        <p:nvSpPr>
          <p:cNvPr id="5" name="Rectangle 4"/>
          <p:cNvSpPr/>
          <p:nvPr/>
        </p:nvSpPr>
        <p:spPr>
          <a:xfrm>
            <a:off x="433753" y="1556091"/>
            <a:ext cx="11482023" cy="4955203"/>
          </a:xfrm>
          <a:prstGeom prst="rect">
            <a:avLst/>
          </a:prstGeom>
        </p:spPr>
        <p:txBody>
          <a:bodyPr wrap="square">
            <a:spAutoFit/>
          </a:bodyPr>
          <a:lstStyle/>
          <a:p>
            <a:r>
              <a:rPr lang="en-US" sz="2800" b="1" dirty="0" smtClean="0">
                <a:latin typeface="Calibri" panose="020F0502020204030204" pitchFamily="34" charset="0"/>
                <a:cs typeface="Calibri" panose="020F0502020204030204" pitchFamily="34" charset="0"/>
              </a:rPr>
              <a:t>What have we learned?</a:t>
            </a:r>
          </a:p>
          <a:p>
            <a:r>
              <a:rPr lang="en-US" sz="2400" dirty="0"/>
              <a:t>This module is grounded in the promise that God calls all people to </a:t>
            </a:r>
            <a:r>
              <a:rPr lang="en-US" sz="2400" dirty="0" smtClean="0"/>
              <a:t>just and </a:t>
            </a:r>
            <a:r>
              <a:rPr lang="en-US" sz="2400" dirty="0"/>
              <a:t>equitable relationships with others and creation. </a:t>
            </a:r>
            <a:endParaRPr lang="en-US" sz="2400" dirty="0" smtClean="0"/>
          </a:p>
          <a:p>
            <a:pPr marL="342900" indent="-342900">
              <a:buFont typeface="Arial" panose="020B0604020202020204" pitchFamily="34" charset="0"/>
              <a:buChar char="•"/>
            </a:pPr>
            <a:r>
              <a:rPr lang="en-US" sz="2400" dirty="0" smtClean="0"/>
              <a:t>We </a:t>
            </a:r>
            <a:r>
              <a:rPr lang="en-US" sz="2400" dirty="0"/>
              <a:t>have </a:t>
            </a:r>
            <a:r>
              <a:rPr lang="en-US" sz="2400" dirty="0" smtClean="0"/>
              <a:t>recognized how </a:t>
            </a:r>
            <a:r>
              <a:rPr lang="en-US" sz="2400" dirty="0"/>
              <a:t>our economic relationships are often distorted and fractured by </a:t>
            </a:r>
            <a:r>
              <a:rPr lang="en-US" sz="2400" dirty="0" smtClean="0"/>
              <a:t>the personal </a:t>
            </a:r>
            <a:r>
              <a:rPr lang="en-US" sz="2400" dirty="0"/>
              <a:t>and structural sins of patriarchy and sexism. </a:t>
            </a:r>
            <a:endParaRPr lang="en-US" sz="2400" dirty="0" smtClean="0"/>
          </a:p>
          <a:p>
            <a:pPr marL="342900" indent="-342900">
              <a:buFont typeface="Arial" panose="020B0604020202020204" pitchFamily="34" charset="0"/>
              <a:buChar char="•"/>
            </a:pPr>
            <a:r>
              <a:rPr lang="en-US" sz="2400" dirty="0" smtClean="0"/>
              <a:t>We’ve </a:t>
            </a:r>
            <a:r>
              <a:rPr lang="en-US" sz="2400" dirty="0"/>
              <a:t>been </a:t>
            </a:r>
            <a:r>
              <a:rPr lang="en-US" sz="2400" dirty="0" smtClean="0"/>
              <a:t>called to </a:t>
            </a:r>
            <a:r>
              <a:rPr lang="en-US" sz="2400" dirty="0"/>
              <a:t>embrace one another in relationship as equal co-creative </a:t>
            </a:r>
            <a:r>
              <a:rPr lang="en-US" sz="2400" dirty="0" smtClean="0"/>
              <a:t>creatures in </a:t>
            </a:r>
            <a:r>
              <a:rPr lang="en-US" sz="2400" dirty="0"/>
              <a:t>God’s image. </a:t>
            </a:r>
            <a:endParaRPr lang="en-US" sz="2400" dirty="0" smtClean="0"/>
          </a:p>
          <a:p>
            <a:pPr marL="342900" indent="-342900">
              <a:buFont typeface="Arial" panose="020B0604020202020204" pitchFamily="34" charset="0"/>
              <a:buChar char="•"/>
            </a:pPr>
            <a:r>
              <a:rPr lang="en-US" sz="2400" dirty="0" smtClean="0"/>
              <a:t>We </a:t>
            </a:r>
            <a:r>
              <a:rPr lang="en-US" sz="2400" dirty="0"/>
              <a:t>have encountered Jesus’ practice of </a:t>
            </a:r>
            <a:r>
              <a:rPr lang="en-US" sz="2400" dirty="0" smtClean="0"/>
              <a:t>expansive welcome </a:t>
            </a:r>
            <a:r>
              <a:rPr lang="en-US" sz="2400" dirty="0"/>
              <a:t>and renewed our understanding of the way baptism unites us </a:t>
            </a:r>
            <a:r>
              <a:rPr lang="en-US" sz="2400" dirty="0" smtClean="0"/>
              <a:t>as one </a:t>
            </a:r>
            <a:r>
              <a:rPr lang="en-US" sz="2400" dirty="0"/>
              <a:t>body in Jesus Christ. </a:t>
            </a:r>
            <a:endParaRPr lang="en-US" sz="2400" dirty="0" smtClean="0"/>
          </a:p>
          <a:p>
            <a:pPr marL="342900" indent="-342900">
              <a:buFont typeface="Arial" panose="020B0604020202020204" pitchFamily="34" charset="0"/>
              <a:buChar char="•"/>
            </a:pPr>
            <a:r>
              <a:rPr lang="en-US" sz="2400" dirty="0" smtClean="0"/>
              <a:t>Finally</a:t>
            </a:r>
            <a:r>
              <a:rPr lang="en-US" sz="2400" dirty="0"/>
              <a:t>, we have learned how Lutheran </a:t>
            </a:r>
            <a:r>
              <a:rPr lang="en-US" sz="2400" dirty="0" smtClean="0"/>
              <a:t>teachings about </a:t>
            </a:r>
            <a:r>
              <a:rPr lang="en-US" sz="2400" dirty="0"/>
              <a:t>vocation empower us to help all people equitably live out </a:t>
            </a:r>
            <a:r>
              <a:rPr lang="en-US" sz="2400" dirty="0" smtClean="0"/>
              <a:t>their vocations </a:t>
            </a:r>
            <a:r>
              <a:rPr lang="en-US" sz="2400" dirty="0"/>
              <a:t>in the world. These promised gifts can help us as we work </a:t>
            </a:r>
            <a:r>
              <a:rPr lang="en-US" sz="2400" dirty="0" smtClean="0"/>
              <a:t>for justice </a:t>
            </a:r>
            <a:r>
              <a:rPr lang="en-US" sz="2400" dirty="0"/>
              <a:t>on behalf of the neighbor in God’s good creation.</a:t>
            </a:r>
            <a:endParaRPr lang="en-US" sz="2400" dirty="0" smtClean="0">
              <a:latin typeface="Calibri" panose="020F0502020204030204" pitchFamily="34" charset="0"/>
              <a:cs typeface="Calibri" panose="020F0502020204030204" pitchFamily="34" charset="0"/>
            </a:endParaRPr>
          </a:p>
          <a:p>
            <a:endParaRPr lang="en-US" sz="2400" b="1" dirty="0" smtClean="0"/>
          </a:p>
        </p:txBody>
      </p:sp>
    </p:spTree>
    <p:extLst>
      <p:ext uri="{BB962C8B-B14F-4D97-AF65-F5344CB8AC3E}">
        <p14:creationId xmlns:p14="http://schemas.microsoft.com/office/powerpoint/2010/main" val="1971968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373</Value>
      <Value>5</Value>
      <Value>313</Value>
      <Value>175</Value>
      <Value>309</Value>
      <Value>19</Value>
      <Value>426</Value>
    </TaxCatchAll>
    <Resource_x0020_Never_x0020_Expires xmlns="8a140621-1a49-429d-a76a-0b4eaceb60d3">true</Resource_x0020_Never_x0020_Expires>
    <Exclude_x0020_Resource_x0020_From_x0020_Search xmlns="d087f69f-f3c5-4cc5-af88-9bcec61be179">false</Exclude_x0020_Resource_x0020_From_x0020_Search>
    <Resource_x0020_Description xmlns="d087f69f-f3c5-4cc5-af88-9bcec61be179" xsi:nil="true"/>
    <ELCA_Include_In_YouthGathering_Search xmlns="8a140621-1a49-429d-a76a-0b4eaceb60d3">false</ELCA_Include_In_YouthGathering_Search>
    <Date xmlns="d087f69f-f3c5-4cc5-af88-9bcec61be179" xsi:nil="true"/>
    <To_x0020_Be_x0020_Archived xmlns="d087f69f-f3c5-4cc5-af88-9bcec61be179">false</To_x0020_Be_x0020_Archived>
  </documentManagement>
</p:properties>
</file>

<file path=customXml/itemProps1.xml><?xml version="1.0" encoding="utf-8"?>
<ds:datastoreItem xmlns:ds="http://schemas.openxmlformats.org/officeDocument/2006/customXml" ds:itemID="{F2B48342-636F-4AF2-BD51-20CFF0E1AAB6}"/>
</file>

<file path=customXml/itemProps2.xml><?xml version="1.0" encoding="utf-8"?>
<ds:datastoreItem xmlns:ds="http://schemas.openxmlformats.org/officeDocument/2006/customXml" ds:itemID="{577167BF-D20B-41EA-8F02-7CE9A1443853}"/>
</file>

<file path=customXml/itemProps3.xml><?xml version="1.0" encoding="utf-8"?>
<ds:datastoreItem xmlns:ds="http://schemas.openxmlformats.org/officeDocument/2006/customXml" ds:itemID="{EF1C7C28-E5A3-4C85-99C2-4CB2A262925D}"/>
</file>

<file path=docProps/app.xml><?xml version="1.0" encoding="utf-8"?>
<Properties xmlns="http://schemas.openxmlformats.org/officeDocument/2006/extended-properties" xmlns:vt="http://schemas.openxmlformats.org/officeDocument/2006/docPropsVTypes">
  <TotalTime>3540</TotalTime>
  <Words>21959</Words>
  <Application>Microsoft Office PowerPoint</Application>
  <PresentationFormat>Widescreen</PresentationFormat>
  <Paragraphs>1512</Paragraphs>
  <Slides>173</Slides>
  <Notes>171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173</vt:i4>
      </vt:variant>
    </vt:vector>
  </HeadingPairs>
  <TitlesOfParts>
    <vt:vector size="186" baseType="lpstr">
      <vt:lpstr>Arial</vt:lpstr>
      <vt:lpstr>Calibri</vt:lpstr>
      <vt:lpstr>Calibri Light</vt:lpstr>
      <vt:lpstr>Californian FB</vt:lpstr>
      <vt:lpstr>Century Gothic</vt:lpstr>
      <vt:lpstr>CenturyGothic</vt:lpstr>
      <vt:lpstr>CenturyGothic-Bold</vt:lpstr>
      <vt:lpstr>Courier New</vt:lpstr>
      <vt:lpstr>Times New Roman</vt:lpstr>
      <vt:lpstr>Tw Cen MT</vt:lpstr>
      <vt:lpstr>Verdana</vt:lpstr>
      <vt:lpstr>Wingdings</vt:lpstr>
      <vt:lpstr>Office Theme</vt:lpstr>
      <vt:lpstr>PowerPoint Presentation</vt:lpstr>
      <vt:lpstr>Why do We Need to Talk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Problems do Women Face and What Does Justice Require?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is Sexism Personal and How are We the Body of Christ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Economic Sexism Look Like, and How Can We Seek Equality for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Address Violence Against Women and Girls?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Words and Images for God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Challenge the Misuse of Scripture Against Women and Girls?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Study PowerPoint Presentation</dc:title>
  <dc:creator>Diane Brauer</dc:creator>
  <cp:lastModifiedBy>Diane Brauer</cp:lastModifiedBy>
  <cp:revision>322</cp:revision>
  <dcterms:created xsi:type="dcterms:W3CDTF">2017-04-06T17:26:24Z</dcterms:created>
  <dcterms:modified xsi:type="dcterms:W3CDTF">2017-06-07T22:34:50Z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0x0101009C49CB76883F4D29A3A38B8F877398AD000974FD063C8C4D38BD02BABB281DEB2100FC8C5E0A0D71CA4FB77870BC02D992DB</vt:lpwstr>
  </property>
  <property fmtid="{D5CDD505-2E9C-101B-9397-08002B2CF9AE}" pid="3" name="b8cf5103550044b6adff90de73dcc70d">
    <vt:lpwstr>Study Docs|1ce779ac-01cc-4ae7-b1cc-c1f3055f53d5</vt:lpwstr>
  </property>
  <property fmtid="{D5CDD505-2E9C-101B-9397-08002B2CF9AE}" pid="4" name="pff9ff76d6d04245968fbeacd7773757">
    <vt:lpwstr>English|2a561fb9-8cee-4c70-9ce6-5f63a2094213</vt:lpwstr>
  </property>
  <property fmtid="{D5CDD505-2E9C-101B-9397-08002B2CF9AE}" pid="5" name="p0eec0248d09446db2b674e7726de702">
    <vt:lpwstr>Justice for Women|174a8f88-8c04-4fce-ab1f-123efebf35fe;Social Issues|82f2916b-5f6d-4910-86b8-7c6952bc1f6d</vt:lpwstr>
  </property>
  <property fmtid="{D5CDD505-2E9C-101B-9397-08002B2CF9AE}" pid="6" name="dbcb669f85a94c79882e4591e49db382">
    <vt:lpwstr>Theological Discernment|c3a254cd-b400-4f5f-b186-df6c1605270b</vt:lpwstr>
  </property>
  <property fmtid="{D5CDD505-2E9C-101B-9397-08002B2CF9AE}" pid="7" name="f4e18a6ced514bde9eff9825603cfd24">
    <vt:lpwstr>Member|a0e929f6-0728-46ab-beb4-b4e20508ce60;Congregation Leader|9d3537e5-606c-4371-a1f8-cf2a23b9aebd</vt:lpwstr>
  </property>
  <property fmtid="{D5CDD505-2E9C-101B-9397-08002B2CF9AE}" pid="8" name="Resource Category">
    <vt:lpwstr>175;#Theological Discernment|c3a254cd-b400-4f5f-b186-df6c1605270b</vt:lpwstr>
  </property>
  <property fmtid="{D5CDD505-2E9C-101B-9397-08002B2CF9AE}" pid="9" name="Resource Primary Audience">
    <vt:lpwstr>19;#Member|a0e929f6-0728-46ab-beb4-b4e20508ce60;#373;#Congregation Leader|9d3537e5-606c-4371-a1f8-cf2a23b9aebd</vt:lpwstr>
  </property>
  <property fmtid="{D5CDD505-2E9C-101B-9397-08002B2CF9AE}" pid="10" name="Resource Language">
    <vt:lpwstr>5;#English|2a561fb9-8cee-4c70-9ce6-5f63a2094213</vt:lpwstr>
  </property>
  <property fmtid="{D5CDD505-2E9C-101B-9397-08002B2CF9AE}" pid="11" name="Resource Interests">
    <vt:lpwstr>313;#Justice for Women|174a8f88-8c04-4fce-ab1f-123efebf35fe;#309;#Social Issues|82f2916b-5f6d-4910-86b8-7c6952bc1f6d</vt:lpwstr>
  </property>
  <property fmtid="{D5CDD505-2E9C-101B-9397-08002B2CF9AE}" pid="12" name="Resource Subcategory">
    <vt:lpwstr>426;#Study Docs|1ce779ac-01cc-4ae7-b1cc-c1f3055f53d5</vt:lpwstr>
  </property>
  <property fmtid="{D5CDD505-2E9C-101B-9397-08002B2CF9AE}" pid="13" name="_dlc_policyId">
    <vt:lpwstr/>
  </property>
  <property fmtid="{D5CDD505-2E9C-101B-9397-08002B2CF9AE}" pid="14" name="ItemRetentionFormula">
    <vt:lpwstr/>
  </property>
  <property fmtid="{D5CDD505-2E9C-101B-9397-08002B2CF9AE}" pid="15" name="WorkflowChangePath">
    <vt:lpwstr>32a077e0-ba6a-407a-9a7a-918258ea8736,5;</vt:lpwstr>
  </property>
  <property fmtid="{D5CDD505-2E9C-101B-9397-08002B2CF9AE}" pid="16" name="Metrics File with Extension">
    <vt:lpwstr>3958</vt:lpwstr>
  </property>
</Properties>
</file>