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342900" algn="ctr" defTabSz="584200">
      <a:defRPr sz="3600">
        <a:latin typeface="+mn-lt"/>
        <a:ea typeface="+mn-ea"/>
        <a:cs typeface="+mn-cs"/>
        <a:sym typeface="Helvetica Light"/>
      </a:defRPr>
    </a:lvl2pPr>
    <a:lvl3pPr indent="685800" algn="ctr" defTabSz="584200">
      <a:defRPr sz="3600">
        <a:latin typeface="+mn-lt"/>
        <a:ea typeface="+mn-ea"/>
        <a:cs typeface="+mn-cs"/>
        <a:sym typeface="Helvetica Light"/>
      </a:defRPr>
    </a:lvl3pPr>
    <a:lvl4pPr indent="1028700" algn="ctr" defTabSz="584200">
      <a:defRPr sz="3600">
        <a:latin typeface="+mn-lt"/>
        <a:ea typeface="+mn-ea"/>
        <a:cs typeface="+mn-cs"/>
        <a:sym typeface="Helvetica Light"/>
      </a:defRPr>
    </a:lvl4pPr>
    <a:lvl5pPr indent="1371600" algn="ctr" defTabSz="584200">
      <a:defRPr sz="3600">
        <a:latin typeface="+mn-lt"/>
        <a:ea typeface="+mn-ea"/>
        <a:cs typeface="+mn-cs"/>
        <a:sym typeface="Helvetica Light"/>
      </a:defRPr>
    </a:lvl5pPr>
    <a:lvl6pPr indent="1714500" algn="ctr" defTabSz="584200">
      <a:defRPr sz="3600">
        <a:latin typeface="+mn-lt"/>
        <a:ea typeface="+mn-ea"/>
        <a:cs typeface="+mn-cs"/>
        <a:sym typeface="Helvetica Light"/>
      </a:defRPr>
    </a:lvl6pPr>
    <a:lvl7pPr indent="2057400" algn="ctr" defTabSz="584200">
      <a:defRPr sz="3600">
        <a:latin typeface="+mn-lt"/>
        <a:ea typeface="+mn-ea"/>
        <a:cs typeface="+mn-cs"/>
        <a:sym typeface="Helvetica Light"/>
      </a:defRPr>
    </a:lvl7pPr>
    <a:lvl8pPr indent="2400300" algn="ctr" defTabSz="584200">
      <a:defRPr sz="3600">
        <a:latin typeface="+mn-lt"/>
        <a:ea typeface="+mn-ea"/>
        <a:cs typeface="+mn-cs"/>
        <a:sym typeface="Helvetica Light"/>
      </a:defRPr>
    </a:lvl8pPr>
    <a:lvl9pPr indent="27432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esProps" Target="pres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872356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3429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6858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10287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13716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7145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20574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24003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27432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381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1pPr>
      <a:lvl2pPr marL="762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2pPr>
      <a:lvl3pPr marL="1143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3pPr>
      <a:lvl4pPr marL="1524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4pPr>
      <a:lvl5pPr marL="1905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5pPr>
      <a:lvl6pPr marL="2286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6pPr>
      <a:lvl7pPr marL="2667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7pPr>
      <a:lvl8pPr marL="3048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8pPr>
      <a:lvl9pPr marL="3429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3429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10287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7145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2057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24003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2743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S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48" y="0"/>
            <a:ext cx="12933704" cy="831091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94906" y="4028785"/>
            <a:ext cx="12037698" cy="3180177"/>
          </a:xfrm>
          <a:prstGeom prst="rect">
            <a:avLst/>
          </a:prstGeom>
        </p:spPr>
        <p:txBody>
          <a:bodyPr/>
          <a:lstStyle>
            <a:lvl1pPr algn="l">
              <a:defRPr sz="84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8400"/>
              <a:t>Plan Estratégico de Misión</a:t>
            </a:r>
          </a:p>
        </p:txBody>
      </p:sp>
      <p:sp>
        <p:nvSpPr>
          <p:cNvPr id="27" name="Shape 27"/>
          <p:cNvSpPr/>
          <p:nvPr/>
        </p:nvSpPr>
        <p:spPr>
          <a:xfrm>
            <a:off x="671048" y="7092325"/>
            <a:ext cx="10530115" cy="2435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/>
            </a:pPr>
            <a:r>
              <a:rPr sz="3600">
                <a:latin typeface="Noteworthy Light"/>
                <a:ea typeface="Noteworthy Light"/>
                <a:cs typeface="Noteworthy Light"/>
                <a:sym typeface="Noteworthy Light"/>
              </a:rPr>
              <a:t>Rev. Pedro Suárez, Director para Misión Evangélica</a:t>
            </a:r>
          </a:p>
          <a:p>
            <a:pPr lvl="0" algn="l">
              <a:defRPr sz="1800"/>
            </a:pPr>
            <a:r>
              <a:rPr sz="3600">
                <a:latin typeface="Noteworthy Light"/>
                <a:ea typeface="Noteworthy Light"/>
                <a:cs typeface="Noteworthy Light"/>
                <a:sym typeface="Noteworthy Light"/>
              </a:rPr>
              <a:t>Sínodo de la Costa del Golfo Texas-Louisiana, ELCA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24" name="Shape 124"/>
          <p:cNvSpPr/>
          <p:nvPr/>
        </p:nvSpPr>
        <p:spPr>
          <a:xfrm>
            <a:off x="601453" y="4738276"/>
            <a:ext cx="12135200" cy="487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Jesús dijo: "Dios me dio toda autoridad en el cielo y en la tierra.  Vayan pues, a las gentes de todas las naciones, y háganlas mis discípulos; bautícenlas en el nombre del Padre, y del Hijo y del Espíritu Santo, y enséñenles a obedecer todo lo que les he mandado a ustedes.  Por mi parte, yo estaré con ustedes todos los días, hasta el fin del mundo."</a:t>
            </a:r>
          </a:p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										San Mateo 28: 18-20</a:t>
            </a:r>
          </a:p>
        </p:txBody>
      </p:sp>
      <p:sp>
        <p:nvSpPr>
          <p:cNvPr id="125" name="Shape 125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mandato y la promesa de Cristo: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  <p:bldP spid="12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29" name="Shape 129"/>
          <p:cNvSpPr/>
          <p:nvPr/>
        </p:nvSpPr>
        <p:spPr>
          <a:xfrm>
            <a:off x="601453" y="4738276"/>
            <a:ext cx="12135200" cy="487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"Jesús iba caminando por la orilla del Lago de Galilea, cuando vio a dos hermanos: uno era Simón, también llamado Pedro, y el otro Andrés.  Eran pescadores, y estaban echando la red al agua.  Jesús les dijo: - Síganme, y yo los haré pescadores de gente.  Al momento dejaron sus redes y se fueron con él ."</a:t>
            </a:r>
          </a:p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										San Mateo 4: 18-20</a:t>
            </a:r>
          </a:p>
        </p:txBody>
      </p:sp>
      <p:sp>
        <p:nvSpPr>
          <p:cNvPr id="130" name="Shape 130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llamado de Cristo: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34" name="Shape 134"/>
          <p:cNvSpPr/>
          <p:nvPr/>
        </p:nvSpPr>
        <p:spPr>
          <a:xfrm>
            <a:off x="4690202" y="4768732"/>
            <a:ext cx="9028668" cy="487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431131" lvl="0" indent="-431131" algn="l">
              <a:buSzPct val="100000"/>
              <a:buChar char="•"/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P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reparar   ........</a:t>
            </a:r>
          </a:p>
          <a:p>
            <a:pPr marL="1193131" lvl="2" indent="-431131" algn="l">
              <a:buSzPct val="100000"/>
              <a:buChar char="•"/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E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vangelizar  ........</a:t>
            </a:r>
          </a:p>
          <a:p>
            <a:pPr marL="1955131" lvl="4" indent="-431131" algn="l">
              <a:buSzPct val="100000"/>
              <a:buChar char="•"/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S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ervir  ......... </a:t>
            </a:r>
          </a:p>
          <a:p>
            <a:pPr marL="2717131" lvl="6" indent="-431131" algn="l">
              <a:buSzPct val="100000"/>
              <a:buChar char="•"/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C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onfraternizar  ....... </a:t>
            </a:r>
          </a:p>
          <a:p>
            <a:pPr marL="3479131" lvl="8" indent="-431131" algn="l">
              <a:buSzPct val="100000"/>
              <a:buChar char="•"/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A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dorar ......... </a:t>
            </a:r>
          </a:p>
        </p:txBody>
      </p:sp>
      <p:sp>
        <p:nvSpPr>
          <p:cNvPr id="135" name="Shape 135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ejemplo de Cristo:</a:t>
            </a:r>
          </a:p>
        </p:txBody>
      </p:sp>
      <p:sp>
        <p:nvSpPr>
          <p:cNvPr id="136" name="Shape 136"/>
          <p:cNvSpPr/>
          <p:nvPr/>
        </p:nvSpPr>
        <p:spPr>
          <a:xfrm>
            <a:off x="605792" y="5869316"/>
            <a:ext cx="4373721" cy="1770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1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¿Cómo hacemos esa</a:t>
            </a:r>
          </a:p>
          <a:p>
            <a:pPr lvl="0" algn="l">
              <a:defRPr sz="1800"/>
            </a:pPr>
            <a:r>
              <a:rPr sz="41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PESCA de gente?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25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25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25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5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25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25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5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 bldLvl="5" animBg="1" advAuto="0"/>
      <p:bldP spid="135" grpId="0" animBg="1" advAuto="0"/>
      <p:bldP spid="13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40" name="Shape 140"/>
          <p:cNvSpPr/>
          <p:nvPr/>
        </p:nvSpPr>
        <p:spPr>
          <a:xfrm>
            <a:off x="1143706" y="4722896"/>
            <a:ext cx="11861094" cy="469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P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reparar   ........ San Mateo 4: 23</a:t>
            </a:r>
          </a:p>
          <a:p>
            <a:pPr marL="320842" lvl="0" indent="-320842" algn="l">
              <a:buSzPct val="100000"/>
              <a:buChar char="•"/>
              <a:defRPr sz="1800"/>
            </a:pPr>
            <a:r>
              <a:rPr sz="3200" u="sng">
                <a:latin typeface="Noteworthy Light"/>
                <a:ea typeface="Noteworthy Light"/>
                <a:cs typeface="Noteworthy Light"/>
                <a:sym typeface="Noteworthy Light"/>
              </a:rPr>
              <a:t>Necesitamos prepararnos nosotros mismos, para preparar a los demás.</a:t>
            </a:r>
            <a:endParaRPr sz="3200"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marL="290763" lvl="0" indent="-290763" algn="l">
              <a:buSzPct val="100000"/>
              <a:buChar char="•"/>
              <a:defRPr sz="1800"/>
            </a:pPr>
            <a:r>
              <a:rPr sz="2900">
                <a:latin typeface="Noteworthy Light"/>
                <a:ea typeface="Noteworthy Light"/>
                <a:cs typeface="Noteworthy Light"/>
                <a:sym typeface="Noteworthy Light"/>
              </a:rPr>
              <a:t>	</a:t>
            </a:r>
            <a:r>
              <a:rPr sz="29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Dándole a nuestros hijos lo mejor por medio del Catecismo y la Escuela Bíblica</a:t>
            </a:r>
          </a:p>
          <a:p>
            <a:pPr marL="290763" lvl="0" indent="-290763" algn="l">
              <a:buSzPct val="100000"/>
              <a:buChar char="•"/>
              <a:defRPr sz="1800"/>
            </a:pPr>
            <a:r>
              <a:rPr sz="29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	Compartiendo nuestras historias en Círculos de Oración</a:t>
            </a:r>
          </a:p>
          <a:p>
            <a:pPr marL="290763" lvl="0" indent="-290763" algn="l">
              <a:buSzPct val="100000"/>
              <a:buChar char="•"/>
              <a:defRPr sz="1800"/>
            </a:pPr>
            <a:r>
              <a:rPr sz="29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	Profundizando en la Escritura y Estudios Bíblicos dirigidos</a:t>
            </a:r>
          </a:p>
          <a:p>
            <a:pPr marL="290763" lvl="0" indent="-290763" algn="l">
              <a:buSzPct val="100000"/>
              <a:buChar char="•"/>
              <a:defRPr sz="1800"/>
            </a:pPr>
            <a:r>
              <a:rPr sz="29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	Recibiendo entrenamiento de Liderazgo Laico</a:t>
            </a:r>
          </a:p>
          <a:p>
            <a:pPr marL="290763" lvl="0" indent="-290763" algn="l">
              <a:buSzPct val="100000"/>
              <a:buChar char="•"/>
              <a:defRPr sz="1800"/>
            </a:pPr>
            <a:r>
              <a:rPr sz="29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	Aprendiendo cómo compartir inteligentemente el Evangelio con los demás	</a:t>
            </a:r>
          </a:p>
        </p:txBody>
      </p:sp>
      <p:sp>
        <p:nvSpPr>
          <p:cNvPr id="141" name="Shape 141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ejemplo de Cristo: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0">
                                            <p:txEl>
                                              <p:charRg st="419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 animBg="1" advAuto="0"/>
      <p:bldP spid="141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45" name="Shape 145"/>
          <p:cNvSpPr/>
          <p:nvPr/>
        </p:nvSpPr>
        <p:spPr>
          <a:xfrm>
            <a:off x="1190606" y="4617058"/>
            <a:ext cx="11571761" cy="487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 defTabSz="514095">
              <a:defRPr sz="1800"/>
            </a:pPr>
            <a:r>
              <a:rPr sz="3784" b="1">
                <a:latin typeface="Noteworthy Light"/>
                <a:ea typeface="Noteworthy Light"/>
                <a:cs typeface="Noteworthy Light"/>
                <a:sym typeface="Noteworthy Light"/>
              </a:rPr>
              <a:t>E</a:t>
            </a:r>
            <a:r>
              <a:rPr sz="2816">
                <a:latin typeface="Noteworthy Light"/>
                <a:ea typeface="Noteworthy Light"/>
                <a:cs typeface="Noteworthy Light"/>
                <a:sym typeface="Noteworthy Light"/>
              </a:rPr>
              <a:t>vangelizar   ........San Mateo 4: 18-19</a:t>
            </a:r>
          </a:p>
          <a:p>
            <a:pPr marL="282341" lvl="0" indent="-282341" algn="l" defTabSz="514095">
              <a:buSzPct val="100000"/>
              <a:buChar char="•"/>
              <a:defRPr sz="1800"/>
            </a:pPr>
            <a:r>
              <a:rPr sz="2816" u="sng">
                <a:latin typeface="Noteworthy Light"/>
                <a:ea typeface="Noteworthy Light"/>
                <a:cs typeface="Noteworthy Light"/>
                <a:sym typeface="Noteworthy Light"/>
              </a:rPr>
              <a:t>Necesitamos evangelizar intencional y contextualmente.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Caminando con nuestro prójimo. Sólo estando ahí cuando duele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Celebrando las alegrías, las fiestas, los pequeños logros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Brindando una mano de ayuda, un abrigo, </a:t>
            </a:r>
            <a:r>
              <a:rPr sz="2816" u="sng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UNA ORACIÓN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Compartiendo comida y bebida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Intencionalmente llamando, invitando a los eventos </a:t>
            </a:r>
            <a:r>
              <a:rPr sz="1848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(use los medios)</a:t>
            </a:r>
            <a:endParaRPr sz="2816">
              <a:solidFill>
                <a:srgbClr val="BA120A"/>
              </a:solidFill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ejemplo de Cristo: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5">
                                            <p:txEl>
                                              <p:charRg st="364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bldLvl="5" animBg="1" advAuto="0"/>
      <p:bldP spid="14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50" name="Shape 150"/>
          <p:cNvSpPr/>
          <p:nvPr/>
        </p:nvSpPr>
        <p:spPr>
          <a:xfrm>
            <a:off x="1166272" y="4253965"/>
            <a:ext cx="11460663" cy="5872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S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ervir  ........ San Mateo 4: 23-24</a:t>
            </a:r>
          </a:p>
          <a:p>
            <a:pPr marL="320842" lvl="0" indent="-320842" algn="l">
              <a:buSzPct val="100000"/>
              <a:buChar char="•"/>
              <a:defRPr sz="1800"/>
            </a:pPr>
            <a:r>
              <a:rPr sz="3200" u="sng">
                <a:latin typeface="Noteworthy Light"/>
                <a:ea typeface="Noteworthy Light"/>
                <a:cs typeface="Noteworthy Light"/>
                <a:sym typeface="Noteworthy Light"/>
              </a:rPr>
              <a:t>Necesitamos ser de bendición a los demás 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Sirviendo en amor y respeto a los necesitados</a:t>
            </a:r>
            <a:endParaRPr sz="3200" u="sng">
              <a:solidFill>
                <a:srgbClr val="BA120A"/>
              </a:solidFill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Denunciando injusticias, opresión, y abuso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Buscando la reconciliación donde sea posible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Atendiendo en tiempos de tragedia, enfermedad, o prisión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Siendo Cristo para otros, como otros han sido Cristo para nosotros</a:t>
            </a:r>
          </a:p>
        </p:txBody>
      </p:sp>
      <p:sp>
        <p:nvSpPr>
          <p:cNvPr id="151" name="Shape 151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ejemplo de Cristo: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 bldLvl="5" animBg="1" advAuto="0"/>
      <p:bldP spid="151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55" name="Shape 155"/>
          <p:cNvSpPr/>
          <p:nvPr/>
        </p:nvSpPr>
        <p:spPr>
          <a:xfrm>
            <a:off x="1311215" y="4519644"/>
            <a:ext cx="11693585" cy="5115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4300" b="1">
                <a:latin typeface="Noteworthy Light"/>
                <a:ea typeface="Noteworthy Light"/>
                <a:cs typeface="Noteworthy Light"/>
                <a:sym typeface="Noteworthy Light"/>
              </a:rPr>
              <a:t>C</a:t>
            </a: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onfraternizar  ........San Mateo 11: 19</a:t>
            </a:r>
          </a:p>
          <a:p>
            <a:pPr marL="320842" lvl="0" indent="-320842" algn="l">
              <a:buSzPct val="100000"/>
              <a:buChar char="•"/>
              <a:defRPr sz="1800"/>
            </a:pPr>
            <a:r>
              <a:rPr sz="3200" u="sng">
                <a:latin typeface="Noteworthy Light"/>
                <a:ea typeface="Noteworthy Light"/>
                <a:cs typeface="Noteworthy Light"/>
                <a:sym typeface="Noteworthy Light"/>
              </a:rPr>
              <a:t>Necesitamos reunirnos en compañerismo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Fortaleciendo nuestros lazos de amistad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Creando una red de apoyo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Celebrando alegrías comiendo, bebiendo y bailando responsablemente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Rodeándonos con apoyo en tiempos de duelo y tristeza</a:t>
            </a:r>
          </a:p>
          <a:p>
            <a:pPr marL="701842" lvl="1" indent="-320842" algn="l">
              <a:buSzPct val="100000"/>
              <a:buChar char="•"/>
              <a:defRPr sz="1800"/>
            </a:pPr>
            <a:r>
              <a:rPr sz="3200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Abrazando a quienes están fuera de nuestra comunidad de fe</a:t>
            </a:r>
          </a:p>
        </p:txBody>
      </p:sp>
      <p:sp>
        <p:nvSpPr>
          <p:cNvPr id="156" name="Shape 156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ejemplo de Cristo: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5">
                                            <p:txEl>
                                              <p:charRg st="323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 bldLvl="5" animBg="1" advAuto="0"/>
      <p:bldP spid="15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nserted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79229" cy="385980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0" y="-170423"/>
            <a:ext cx="10662765" cy="187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27152">
              <a:defRPr sz="4144" b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b="0"/>
            </a:pPr>
            <a:r>
              <a:rPr sz="4144" b="1"/>
              <a:t>Definiendo la Misión</a:t>
            </a:r>
          </a:p>
        </p:txBody>
      </p:sp>
      <p:sp>
        <p:nvSpPr>
          <p:cNvPr id="160" name="Shape 160"/>
          <p:cNvSpPr/>
          <p:nvPr/>
        </p:nvSpPr>
        <p:spPr>
          <a:xfrm>
            <a:off x="1401190" y="4863366"/>
            <a:ext cx="11937233" cy="429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 defTabSz="514095">
              <a:defRPr sz="1800"/>
            </a:pPr>
            <a:r>
              <a:rPr sz="3784" b="1">
                <a:latin typeface="Noteworthy Light"/>
                <a:ea typeface="Noteworthy Light"/>
                <a:cs typeface="Noteworthy Light"/>
                <a:sym typeface="Noteworthy Light"/>
              </a:rPr>
              <a:t>A</a:t>
            </a:r>
            <a:r>
              <a:rPr sz="2816">
                <a:latin typeface="Noteworthy Light"/>
                <a:ea typeface="Noteworthy Light"/>
                <a:cs typeface="Noteworthy Light"/>
                <a:sym typeface="Noteworthy Light"/>
              </a:rPr>
              <a:t>dorar   ........ San Mateo 4: 10</a:t>
            </a:r>
          </a:p>
          <a:p>
            <a:pPr marL="282341" lvl="0" indent="-282341" algn="l" defTabSz="514095">
              <a:buSzPct val="100000"/>
              <a:buChar char="•"/>
              <a:defRPr sz="1800"/>
            </a:pPr>
            <a:r>
              <a:rPr sz="2816" u="sng">
                <a:latin typeface="Noteworthy Light"/>
                <a:ea typeface="Noteworthy Light"/>
                <a:cs typeface="Noteworthy Light"/>
                <a:sym typeface="Noteworthy Light"/>
              </a:rPr>
              <a:t>Necesitamos adorar con toda nuestra mente, alma y corazón</a:t>
            </a:r>
            <a:endParaRPr sz="2816"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Buscando excelencia en predicación, sacramentos, música y hospitalidad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Dando agradecida y generosamente nuestro dinero, tiempo y talentos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Viviendo cada día de la semana en una actitud de adoración a Dios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Siendo agradecidos por cada comida y regalo que recibimos diariamente</a:t>
            </a:r>
          </a:p>
          <a:p>
            <a:pPr marL="617621" lvl="1" indent="-282341" algn="l" defTabSz="514095">
              <a:buSzPct val="100000"/>
              <a:buChar char="•"/>
              <a:defRPr sz="1800"/>
            </a:pPr>
            <a:r>
              <a:rPr sz="2816">
                <a:solidFill>
                  <a:srgbClr val="BA120A"/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Intencionalmente hablándole a otros de nuestra experiencia en la misa</a:t>
            </a:r>
          </a:p>
        </p:txBody>
      </p:sp>
      <p:sp>
        <p:nvSpPr>
          <p:cNvPr id="161" name="Shape 161"/>
          <p:cNvSpPr/>
          <p:nvPr/>
        </p:nvSpPr>
        <p:spPr>
          <a:xfrm>
            <a:off x="554278" y="3453865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El ejemplo de Cristo: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0">
                                            <p:txEl>
                                              <p:charRg st="436" end="4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 bldLvl="5" animBg="1" advAuto="0"/>
      <p:bldP spid="16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S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82900"/>
            <a:ext cx="13004800" cy="614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2582573" y="2281674"/>
            <a:ext cx="9523866" cy="6361088"/>
          </a:xfrm>
          <a:prstGeom prst="rect">
            <a:avLst/>
          </a:prstGeom>
        </p:spPr>
        <p:txBody>
          <a:bodyPr anchor="t"/>
          <a:lstStyle/>
          <a:p>
            <a:pPr marL="345643" lvl="0" indent="-345643" defTabSz="1053388">
              <a:spcBef>
                <a:spcPts val="600"/>
              </a:spcBef>
              <a:buClr>
                <a:srgbClr val="3333CC"/>
              </a:buClr>
              <a:buSzPct val="60000"/>
              <a:buFont typeface="Wingdings"/>
              <a:defRPr sz="1800"/>
            </a:pPr>
            <a:r>
              <a:rPr sz="3225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compartir el Evangelio de manera que supla las necesidades de quienes no tienen iglesia, y que responda sus preguntas y asuntos claves.</a:t>
            </a:r>
          </a:p>
          <a:p>
            <a:pPr marL="395020" lvl="0" indent="-395020" defTabSz="1053388">
              <a:spcBef>
                <a:spcPts val="600"/>
              </a:spcBef>
              <a:buClr>
                <a:srgbClr val="3333CC"/>
              </a:buClr>
              <a:buSzPct val="60000"/>
              <a:buFont typeface="Wingdings"/>
              <a:defRPr sz="1800"/>
            </a:pPr>
            <a:endParaRPr sz="3225">
              <a:uFill>
                <a:solidFill/>
              </a:uFill>
              <a:latin typeface="Tahoma"/>
              <a:ea typeface="Tahoma"/>
              <a:cs typeface="Tahoma"/>
              <a:sym typeface="Tahoma"/>
            </a:endParaRPr>
          </a:p>
          <a:p>
            <a:pPr marL="345643" lvl="0" indent="-345643" defTabSz="1053388">
              <a:spcBef>
                <a:spcPts val="600"/>
              </a:spcBef>
              <a:buClr>
                <a:srgbClr val="3333CC"/>
              </a:buClr>
              <a:buSzPct val="60000"/>
              <a:buFont typeface="Wingdings"/>
              <a:defRPr sz="1800"/>
            </a:pPr>
            <a:r>
              <a:rPr sz="3225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entrar en el caminar de la vida de quienes aún no son parte de nuestra comunidad de fe.</a:t>
            </a:r>
          </a:p>
          <a:p>
            <a:pPr marL="395020" lvl="0" indent="-395020" defTabSz="1053388">
              <a:spcBef>
                <a:spcPts val="600"/>
              </a:spcBef>
              <a:buClr>
                <a:srgbClr val="3333CC"/>
              </a:buClr>
              <a:buSzPct val="60000"/>
              <a:buFont typeface="Wingdings"/>
              <a:defRPr sz="1800"/>
            </a:pPr>
            <a:endParaRPr sz="3225">
              <a:uFill>
                <a:solidFill/>
              </a:uFill>
              <a:latin typeface="Tahoma"/>
              <a:ea typeface="Tahoma"/>
              <a:cs typeface="Tahoma"/>
              <a:sym typeface="Tahoma"/>
            </a:endParaRPr>
          </a:p>
          <a:p>
            <a:pPr marL="345643" lvl="0" indent="-345643" defTabSz="1053388">
              <a:spcBef>
                <a:spcPts val="600"/>
              </a:spcBef>
              <a:buClr>
                <a:srgbClr val="3333CC"/>
              </a:buClr>
              <a:buSzPct val="60000"/>
              <a:buFont typeface="Wingdings"/>
              <a:defRPr sz="1800"/>
            </a:pPr>
            <a:r>
              <a:rPr sz="3225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equipar discípulas y discípulos para que compartan su fe en las arenas de la vida fuera de la iglesia, dondequiera que hayan sido llamados y llamadas a servir: - trabajo, escuela, ambientes sociales y cívicos. </a:t>
            </a:r>
          </a:p>
        </p:txBody>
      </p:sp>
      <p:sp>
        <p:nvSpPr>
          <p:cNvPr id="165" name="Shape 165"/>
          <p:cNvSpPr/>
          <p:nvPr/>
        </p:nvSpPr>
        <p:spPr>
          <a:xfrm>
            <a:off x="1467965" y="225507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4800"/>
              <a:t>Así que... ser una iglesia misionera es...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bldLvl="5" animBg="1" advAuto="0"/>
      <p:bldP spid="16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CS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82900"/>
            <a:ext cx="13004800" cy="614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2582572" y="2205532"/>
            <a:ext cx="8943616" cy="4596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24040" lvl="0" indent="-324040" algn="l" defTabSz="819302">
              <a:spcBef>
                <a:spcPts val="400"/>
              </a:spcBef>
              <a:buClr>
                <a:srgbClr val="3333CC"/>
              </a:buClr>
              <a:buSzPct val="60000"/>
              <a:buFont typeface="Wingdings"/>
              <a:buChar char="•"/>
              <a:defRPr sz="1800"/>
            </a:pPr>
            <a:r>
              <a:rPr sz="3024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¿Cuáles son las oportunidades que tienen de servir a su comunidad?</a:t>
            </a:r>
          </a:p>
          <a:p>
            <a:pPr marL="324040" lvl="0" indent="-324040" algn="l" defTabSz="819302">
              <a:spcBef>
                <a:spcPts val="400"/>
              </a:spcBef>
              <a:buClr>
                <a:srgbClr val="3333CC"/>
              </a:buClr>
              <a:buSzPct val="60000"/>
              <a:buFont typeface="Wingdings"/>
              <a:buChar char="•"/>
              <a:defRPr sz="1800"/>
            </a:pPr>
            <a:r>
              <a:rPr sz="3024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¿Qué tienen para ofrecer?</a:t>
            </a:r>
          </a:p>
          <a:p>
            <a:pPr marL="324040" lvl="0" indent="-324040" algn="l" defTabSz="819302">
              <a:spcBef>
                <a:spcPts val="400"/>
              </a:spcBef>
              <a:buClr>
                <a:srgbClr val="3333CC"/>
              </a:buClr>
              <a:buSzPct val="60000"/>
              <a:buFont typeface="Wingdings"/>
              <a:buChar char="•"/>
              <a:defRPr sz="1800"/>
            </a:pPr>
            <a:r>
              <a:rPr sz="3024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Hagan un calendario de eventos además de la Misa, ¡YA! </a:t>
            </a:r>
          </a:p>
          <a:p>
            <a:pPr marL="324040" lvl="0" indent="-324040" algn="l" defTabSz="819302">
              <a:spcBef>
                <a:spcPts val="400"/>
              </a:spcBef>
              <a:buClr>
                <a:srgbClr val="3333CC"/>
              </a:buClr>
              <a:buSzPct val="60000"/>
              <a:buFont typeface="Wingdings"/>
              <a:buChar char="•"/>
              <a:defRPr sz="1800"/>
            </a:pPr>
            <a:r>
              <a:rPr sz="3024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¡OREN, OREN Y OREN OTRA VEZ!!!!</a:t>
            </a:r>
          </a:p>
          <a:p>
            <a:pPr marL="324040" lvl="0" indent="-324040" algn="l" defTabSz="819302">
              <a:spcBef>
                <a:spcPts val="400"/>
              </a:spcBef>
              <a:buClr>
                <a:srgbClr val="3333CC"/>
              </a:buClr>
              <a:buSzPct val="60000"/>
              <a:buFont typeface="Wingdings"/>
              <a:buChar char="•"/>
              <a:defRPr sz="1800"/>
            </a:pPr>
            <a:r>
              <a:rPr sz="3024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Inténtenlo, si falla, evalúen, ajusten ....y ¡prueben otra vez!</a:t>
            </a:r>
          </a:p>
          <a:p>
            <a:pPr marL="324040" lvl="0" indent="-324040" algn="l" defTabSz="819302">
              <a:spcBef>
                <a:spcPts val="400"/>
              </a:spcBef>
              <a:buClr>
                <a:srgbClr val="3333CC"/>
              </a:buClr>
              <a:buSzPct val="60000"/>
              <a:buFont typeface="Wingdings"/>
              <a:buChar char="•"/>
              <a:defRPr sz="1800"/>
            </a:pPr>
            <a:r>
              <a:rPr sz="3024">
                <a:uFill>
                  <a:solidFill/>
                </a:uFill>
                <a:latin typeface="Tahoma"/>
                <a:ea typeface="Tahoma"/>
                <a:cs typeface="Tahoma"/>
                <a:sym typeface="Tahoma"/>
              </a:rPr>
              <a:t>Manténganse conectados con el resto del Cuerpo.</a:t>
            </a:r>
          </a:p>
        </p:txBody>
      </p:sp>
      <p:sp>
        <p:nvSpPr>
          <p:cNvPr id="169" name="Shape 169"/>
          <p:cNvSpPr/>
          <p:nvPr/>
        </p:nvSpPr>
        <p:spPr>
          <a:xfrm>
            <a:off x="1467965" y="225507"/>
            <a:ext cx="10464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4800"/>
              <a:t>Ahora a hacer el plan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 bldLvl="5" animBg="1" advAuto="0"/>
      <p:bldP spid="16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0" y="2755900"/>
            <a:ext cx="10464800" cy="16129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4800"/>
              <a:t>¿Por qué un plan estratégico de misión?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407052" y="4587168"/>
            <a:ext cx="10579100" cy="12643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2400"/>
              </a:spcBef>
              <a:buSzTx/>
              <a:buNone/>
              <a:defRPr sz="3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3600"/>
              <a:t>Para ir de dónde estamos ..... a     ....dónde queremos estar</a:t>
            </a:r>
          </a:p>
        </p:txBody>
      </p:sp>
      <p:pic>
        <p:nvPicPr>
          <p:cNvPr id="31" name="CS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08138"/>
            <a:ext cx="13004801" cy="299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nserted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9789" y="5393955"/>
            <a:ext cx="4927956" cy="4051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dvAuto="0"/>
      <p:bldP spid="32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S_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-1"/>
            <a:ext cx="13004800" cy="974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95812" y="1204957"/>
            <a:ext cx="10430992" cy="547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00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20000"/>
              <a:t>Preguntas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sted-image.png"/>
          <p:cNvPicPr/>
          <p:nvPr/>
        </p:nvPicPr>
        <p:blipFill>
          <a:blip r:embed="rId2">
            <a:extLst/>
          </a:blip>
          <a:srcRect b="10634"/>
          <a:stretch>
            <a:fillRect/>
          </a:stretch>
        </p:blipFill>
        <p:spPr>
          <a:xfrm>
            <a:off x="735217" y="2273260"/>
            <a:ext cx="11069834" cy="741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CS_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400"/>
            <a:ext cx="130048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79400" y="2755900"/>
            <a:ext cx="12382500" cy="6667500"/>
          </a:xfrm>
          <a:prstGeom prst="roundRect">
            <a:avLst>
              <a:gd name="adj" fmla="val 2857"/>
            </a:avLst>
          </a:prstGeom>
          <a:solidFill>
            <a:srgbClr val="CDCDCD"/>
          </a:solidFill>
          <a:ln w="12700"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29087" y="-783414"/>
            <a:ext cx="12327344" cy="347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70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7000"/>
              <a:t>Conozcamos nuestro contexto</a:t>
            </a:r>
          </a:p>
        </p:txBody>
      </p:sp>
      <p:sp>
        <p:nvSpPr>
          <p:cNvPr id="39" name="Shape 39"/>
          <p:cNvSpPr/>
          <p:nvPr/>
        </p:nvSpPr>
        <p:spPr>
          <a:xfrm>
            <a:off x="545396" y="1342692"/>
            <a:ext cx="11914009" cy="134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 defTabSz="508254">
              <a:defRPr sz="2523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2523"/>
              <a:t>¿Quiénes son nuestros vecinos? ¿Qué hacen? ¿Cuáles son sus talentos, hobbies, necesidades? </a:t>
            </a:r>
          </a:p>
        </p:txBody>
      </p:sp>
      <p:pic>
        <p:nvPicPr>
          <p:cNvPr id="40" name="InsertedImage.jpg"/>
          <p:cNvPicPr/>
          <p:nvPr/>
        </p:nvPicPr>
        <p:blipFill>
          <a:blip r:embed="rId2">
            <a:extLst/>
          </a:blip>
          <a:srcRect l="10905" r="10905"/>
          <a:stretch>
            <a:fillRect/>
          </a:stretch>
        </p:blipFill>
        <p:spPr>
          <a:xfrm>
            <a:off x="8998544" y="4642905"/>
            <a:ext cx="2577004" cy="2319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nsertedImage.jpg"/>
          <p:cNvPicPr/>
          <p:nvPr/>
        </p:nvPicPr>
        <p:blipFill>
          <a:blip r:embed="rId3">
            <a:extLst/>
          </a:blip>
          <a:srcRect l="16274" r="16274"/>
          <a:stretch>
            <a:fillRect/>
          </a:stretch>
        </p:blipFill>
        <p:spPr>
          <a:xfrm>
            <a:off x="6340823" y="4201289"/>
            <a:ext cx="2250028" cy="2223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nsertedImage.jpg"/>
          <p:cNvPicPr/>
          <p:nvPr/>
        </p:nvPicPr>
        <p:blipFill>
          <a:blip r:embed="rId4">
            <a:extLst/>
          </a:blip>
          <a:srcRect t="14999" b="14999"/>
          <a:stretch>
            <a:fillRect/>
          </a:stretch>
        </p:blipFill>
        <p:spPr>
          <a:xfrm>
            <a:off x="6140228" y="7162680"/>
            <a:ext cx="2398581" cy="1679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roppedImage-19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0" y="6883400"/>
            <a:ext cx="11811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roppedImage-20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84000" y="7010400"/>
            <a:ext cx="3175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nsertedImage-6.jpg"/>
          <p:cNvPicPr/>
          <p:nvPr/>
        </p:nvPicPr>
        <p:blipFill>
          <a:blip r:embed="rId7">
            <a:extLst/>
          </a:blip>
          <a:srcRect l="8200" r="8200"/>
          <a:stretch>
            <a:fillRect/>
          </a:stretch>
        </p:blipFill>
        <p:spPr>
          <a:xfrm flipH="1">
            <a:off x="9832678" y="7311982"/>
            <a:ext cx="2145587" cy="1924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droppedImage-22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793248" y="5562600"/>
            <a:ext cx="609601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droppedImage-23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56600" y="8407400"/>
            <a:ext cx="825500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CS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7200" y="2997200"/>
            <a:ext cx="6350000" cy="2494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CS3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70300" y="5334000"/>
            <a:ext cx="3404681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S1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0400" y="4642905"/>
            <a:ext cx="3479800" cy="4526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CS4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280400" y="3048000"/>
            <a:ext cx="4013200" cy="1819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dvAuto="0"/>
      <p:bldP spid="40" grpId="0" animBg="1" advAuto="0"/>
      <p:bldP spid="41" grpId="0" animBg="1" advAuto="0"/>
      <p:bldP spid="42" grpId="0" animBg="1" advAuto="0"/>
      <p:bldP spid="45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79400" y="2755900"/>
            <a:ext cx="12382500" cy="6667500"/>
          </a:xfrm>
          <a:prstGeom prst="roundRect">
            <a:avLst>
              <a:gd name="adj" fmla="val 2857"/>
            </a:avLst>
          </a:prstGeom>
          <a:solidFill>
            <a:srgbClr val="CDCDCD"/>
          </a:solidFill>
          <a:ln w="12700"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89787" y="1392816"/>
            <a:ext cx="10112382" cy="95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 defTabSz="350520">
              <a:defRPr sz="204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2040"/>
              <a:t>¿Qué organizaciones están haciendo qué?</a:t>
            </a:r>
          </a:p>
        </p:txBody>
      </p:sp>
      <p:pic>
        <p:nvPicPr>
          <p:cNvPr id="55" name="InsertedImage.jpg"/>
          <p:cNvPicPr/>
          <p:nvPr/>
        </p:nvPicPr>
        <p:blipFill>
          <a:blip r:embed="rId2">
            <a:extLst/>
          </a:blip>
          <a:srcRect t="584" b="584"/>
          <a:stretch>
            <a:fillRect/>
          </a:stretch>
        </p:blipFill>
        <p:spPr>
          <a:xfrm>
            <a:off x="9486900" y="4966514"/>
            <a:ext cx="2019473" cy="1817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nsertedImage-3.jpg"/>
          <p:cNvPicPr/>
          <p:nvPr/>
        </p:nvPicPr>
        <p:blipFill>
          <a:blip r:embed="rId3">
            <a:extLst/>
          </a:blip>
          <a:srcRect l="6797" r="6797"/>
          <a:stretch>
            <a:fillRect/>
          </a:stretch>
        </p:blipFill>
        <p:spPr>
          <a:xfrm>
            <a:off x="6946143" y="4761515"/>
            <a:ext cx="2253732" cy="2227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nsertedImage.jpg"/>
          <p:cNvPicPr/>
          <p:nvPr/>
        </p:nvPicPr>
        <p:blipFill>
          <a:blip r:embed="rId4">
            <a:extLst/>
          </a:blip>
          <a:srcRect t="1675" b="1675"/>
          <a:stretch>
            <a:fillRect/>
          </a:stretch>
        </p:blipFill>
        <p:spPr>
          <a:xfrm>
            <a:off x="10120468" y="7503297"/>
            <a:ext cx="2315797" cy="1621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droppedImage-19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0" y="6883400"/>
            <a:ext cx="11811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droppedImage-20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84000" y="7010400"/>
            <a:ext cx="3175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nsertedImage.jpg"/>
          <p:cNvPicPr/>
          <p:nvPr/>
        </p:nvPicPr>
        <p:blipFill>
          <a:blip r:embed="rId7">
            <a:extLst/>
          </a:blip>
          <a:srcRect l="12954" r="12954"/>
          <a:stretch>
            <a:fillRect/>
          </a:stretch>
        </p:blipFill>
        <p:spPr>
          <a:xfrm flipH="1">
            <a:off x="7840719" y="7010400"/>
            <a:ext cx="1857120" cy="1666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droppedImage-22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793248" y="5562600"/>
            <a:ext cx="609601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droppedImage-23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56600" y="8559679"/>
            <a:ext cx="825500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CS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7200" y="2997200"/>
            <a:ext cx="6350000" cy="2494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CS3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70300" y="5334000"/>
            <a:ext cx="3404681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CS1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0400" y="4642905"/>
            <a:ext cx="3479800" cy="4526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CS4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280400" y="3048000"/>
            <a:ext cx="4013200" cy="181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nsertedImage-4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565638" y="7689211"/>
            <a:ext cx="2067063" cy="155371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549707" y="203399"/>
            <a:ext cx="12433943" cy="131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 defTabSz="496570">
              <a:defRPr sz="595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5950"/>
              <a:t>Conozcamos nuestro contexto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 advAuto="0"/>
      <p:bldP spid="55" grpId="0" animBg="1" advAuto="0"/>
      <p:bldP spid="56" grpId="0" animBg="1" advAuto="0"/>
      <p:bldP spid="57" grpId="0" animBg="1" advAuto="0"/>
      <p:bldP spid="60" grpId="0" animBg="1" advAuto="0"/>
      <p:bldP spid="6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6028680" y="4367609"/>
            <a:ext cx="2080965" cy="2078783"/>
          </a:xfrm>
          <a:prstGeom prst="line">
            <a:avLst/>
          </a:prstGeom>
          <a:ln w="19050">
            <a:solidFill>
              <a:srgbClr val="B64442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 flipH="1">
            <a:off x="6070600" y="4368800"/>
            <a:ext cx="2080965" cy="2078782"/>
          </a:xfrm>
          <a:prstGeom prst="line">
            <a:avLst/>
          </a:prstGeom>
          <a:ln w="19050">
            <a:solidFill>
              <a:srgbClr val="B64442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457699" y="2743199"/>
            <a:ext cx="5308602" cy="5308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9A9A9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 sz="1800"/>
            </a:pPr>
            <a:endParaRPr sz="3600"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5054600" y="3340100"/>
            <a:ext cx="4102100" cy="410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6426199" y="4711699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64442"/>
          </a:solidFill>
          <a:ln w="12700"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665561" y="1993900"/>
            <a:ext cx="6807202" cy="680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5993692" y="4090232"/>
            <a:ext cx="2528480" cy="212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4100" b="1">
                <a:latin typeface="Noteworthy Light"/>
                <a:ea typeface="Noteworthy Light"/>
                <a:cs typeface="Noteworthy Light"/>
                <a:sym typeface="Noteworthy Light"/>
              </a:rPr>
              <a:t>El análisis </a:t>
            </a:r>
          </a:p>
          <a:p>
            <a:pPr lvl="0" algn="l">
              <a:defRPr sz="1800"/>
            </a:pPr>
            <a:r>
              <a:rPr sz="4100" b="1">
                <a:latin typeface="Noteworthy Light"/>
                <a:ea typeface="Noteworthy Light"/>
                <a:cs typeface="Noteworthy Light"/>
                <a:sym typeface="Noteworthy Light"/>
              </a:rPr>
              <a:t>  </a:t>
            </a:r>
            <a:r>
              <a:rPr sz="5500" b="1">
                <a:latin typeface="Noteworthy Light"/>
                <a:ea typeface="Noteworthy Light"/>
                <a:cs typeface="Noteworthy Light"/>
                <a:sym typeface="Noteworthy Light"/>
              </a:rPr>
              <a:t>FODA</a:t>
            </a:r>
          </a:p>
        </p:txBody>
      </p:sp>
      <p:sp>
        <p:nvSpPr>
          <p:cNvPr id="77" name="Shape 77"/>
          <p:cNvSpPr/>
          <p:nvPr/>
        </p:nvSpPr>
        <p:spPr>
          <a:xfrm rot="8100001" flipH="1">
            <a:off x="4490955" y="2782806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58F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solidFill>
                  <a:srgbClr val="F58F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8100000" flipH="1">
            <a:off x="5298649" y="3608460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9F19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8100000" flipH="1">
            <a:off x="5765810" y="406664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9F19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8100000" flipH="1">
            <a:off x="4337762" y="2647573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62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8100000" flipH="1">
            <a:off x="4077522" y="2378352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6200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 rot="13500001" flipH="1">
            <a:off x="8361446" y="2800765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4BC53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solidFill>
                  <a:srgbClr val="F58F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 rot="13500000" flipH="1">
            <a:off x="8145391" y="360845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CD7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13500000" flipH="1">
            <a:off x="7903111" y="407562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CD70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13500000" flipH="1">
            <a:off x="9106278" y="2647572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77B28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13500000" flipH="1">
            <a:off x="9591399" y="2387332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77B28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8100000" flipH="1">
            <a:off x="8316544" y="6608393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0D719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solidFill>
                  <a:srgbClr val="F58F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8100000" flipH="1">
            <a:off x="9124239" y="743404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58A08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8100000" flipH="1">
            <a:off x="9591399" y="7892229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58A08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8100000" flipH="1">
            <a:off x="8163351" y="6473161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5FF37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8100000" flipH="1">
            <a:off x="7903111" y="620394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5FF37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2700000" flipH="1">
            <a:off x="4508916" y="6653294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AEAFF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solidFill>
                  <a:srgbClr val="F58F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2700000" flipH="1">
            <a:off x="5334570" y="645519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3F2FF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2700000" flipH="1">
            <a:off x="5792750" y="6203939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3F2FF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2700000" flipH="1">
            <a:off x="4373682" y="7416087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09EB2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2700000" flipH="1">
            <a:off x="4104462" y="7892227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09EB2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583513" y="1662739"/>
            <a:ext cx="3135392" cy="235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¿Cuáles son las </a:t>
            </a:r>
            <a:r>
              <a:rPr sz="2700" b="1" u="sng">
                <a:latin typeface="Noteworthy Light"/>
                <a:ea typeface="Noteworthy Light"/>
                <a:cs typeface="Noteworthy Light"/>
                <a:sym typeface="Noteworthy Light"/>
              </a:rPr>
              <a:t>Fortalezas</a:t>
            </a: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 de nuestra comunidad y de nuestro ministerio actual?</a:t>
            </a:r>
          </a:p>
        </p:txBody>
      </p:sp>
      <p:sp>
        <p:nvSpPr>
          <p:cNvPr id="98" name="Shape 98"/>
          <p:cNvSpPr/>
          <p:nvPr/>
        </p:nvSpPr>
        <p:spPr>
          <a:xfrm>
            <a:off x="393162" y="6809302"/>
            <a:ext cx="3516094" cy="235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¿Cuáles son algunas </a:t>
            </a:r>
            <a:r>
              <a:rPr sz="2700" b="1" u="sng">
                <a:latin typeface="Noteworthy Light"/>
                <a:ea typeface="Noteworthy Light"/>
                <a:cs typeface="Noteworthy Light"/>
                <a:sym typeface="Noteworthy Light"/>
              </a:rPr>
              <a:t>Debilidades</a:t>
            </a: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 de nuestra comunidad y de nuestro ministerio actual?</a:t>
            </a:r>
          </a:p>
        </p:txBody>
      </p:sp>
      <p:sp>
        <p:nvSpPr>
          <p:cNvPr id="99" name="Shape 99"/>
          <p:cNvSpPr/>
          <p:nvPr/>
        </p:nvSpPr>
        <p:spPr>
          <a:xfrm>
            <a:off x="9979553" y="1461610"/>
            <a:ext cx="3135392" cy="235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 ¿Qué </a:t>
            </a:r>
            <a:r>
              <a:rPr sz="2700" b="1" u="sng">
                <a:latin typeface="Noteworthy Light"/>
                <a:ea typeface="Noteworthy Light"/>
                <a:cs typeface="Noteworthy Light"/>
                <a:sym typeface="Noteworthy Light"/>
              </a:rPr>
              <a:t>Oportunidades</a:t>
            </a: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   </a:t>
            </a:r>
          </a:p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   hay en nuestra comunidad, y dentro de nuestro ministerio actual? </a:t>
            </a:r>
          </a:p>
        </p:txBody>
      </p:sp>
      <p:sp>
        <p:nvSpPr>
          <p:cNvPr id="100" name="Shape 100"/>
          <p:cNvSpPr/>
          <p:nvPr/>
        </p:nvSpPr>
        <p:spPr>
          <a:xfrm>
            <a:off x="9979553" y="6979317"/>
            <a:ext cx="3135392" cy="235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¿Qué </a:t>
            </a:r>
            <a:r>
              <a:rPr sz="2700" b="1" u="sng">
                <a:latin typeface="Noteworthy Light"/>
                <a:ea typeface="Noteworthy Light"/>
                <a:cs typeface="Noteworthy Light"/>
                <a:sym typeface="Noteworthy Light"/>
              </a:rPr>
              <a:t>Amenazas</a:t>
            </a: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 hay en nuestra comunidad, y dentro de nuestro ministerio actual? </a:t>
            </a:r>
          </a:p>
        </p:txBody>
      </p:sp>
      <p:sp>
        <p:nvSpPr>
          <p:cNvPr id="101" name="Shape 101"/>
          <p:cNvSpPr/>
          <p:nvPr/>
        </p:nvSpPr>
        <p:spPr>
          <a:xfrm>
            <a:off x="498631" y="314440"/>
            <a:ext cx="12090570" cy="1647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70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7000" dirty="0"/>
              <a:t>Conozcamos nuestro contexto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98" grpId="0" animBg="1" advAuto="0"/>
      <p:bldP spid="99" grpId="0" animBg="1" advAuto="0"/>
      <p:bldP spid="10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S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-25400"/>
            <a:ext cx="13004800" cy="29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CS_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6100"/>
            <a:ext cx="13004800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270000" y="27686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Organizándonos</a:t>
            </a:r>
          </a:p>
        </p:txBody>
      </p:sp>
      <p:sp>
        <p:nvSpPr>
          <p:cNvPr id="106" name="Shape 106"/>
          <p:cNvSpPr/>
          <p:nvPr/>
        </p:nvSpPr>
        <p:spPr>
          <a:xfrm rot="20948947">
            <a:off x="7202099" y="2598639"/>
            <a:ext cx="5611660" cy="194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300">
                <a:latin typeface="Noteworthy Light"/>
                <a:ea typeface="Noteworthy Light"/>
                <a:cs typeface="Noteworthy Light"/>
                <a:sym typeface="Noteworthy Light"/>
              </a:rPr>
              <a:t>Inventario de bienes </a:t>
            </a:r>
          </a:p>
          <a:p>
            <a:pPr lvl="0">
              <a:defRPr sz="1800"/>
            </a:pPr>
            <a:r>
              <a:rPr sz="4300">
                <a:latin typeface="Noteworthy Light"/>
                <a:ea typeface="Noteworthy Light"/>
                <a:cs typeface="Noteworthy Light"/>
                <a:sym typeface="Noteworthy Light"/>
              </a:rPr>
              <a:t>(Asset Mapping)</a:t>
            </a:r>
          </a:p>
        </p:txBody>
      </p:sp>
      <p:sp>
        <p:nvSpPr>
          <p:cNvPr id="107" name="Shape 107"/>
          <p:cNvSpPr/>
          <p:nvPr/>
        </p:nvSpPr>
        <p:spPr>
          <a:xfrm>
            <a:off x="777431" y="3885501"/>
            <a:ext cx="11449937" cy="604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- ¿Cuáles son los 3 principales dones espirituales que Ud. posee?</a:t>
            </a:r>
          </a:p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- Comparta 3 cosas que le gusta hacer para divertirse.</a:t>
            </a:r>
          </a:p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- Diga 2 cosas que los demás dicen que Ud. sabe hacer bien.</a:t>
            </a:r>
          </a:p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- Acuérdese de  2 cosas que solía hacer pero que ya no tiene tiempo para hacerlas. </a:t>
            </a:r>
          </a:p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- Cuente de 2 cosas que tiene y que puede donar si hubiese la necesidad.</a:t>
            </a:r>
          </a:p>
          <a:p>
            <a:pPr lvl="0" algn="l">
              <a:defRPr sz="1800"/>
            </a:pPr>
            <a:r>
              <a:rPr sz="3200">
                <a:latin typeface="Noteworthy Light"/>
                <a:ea typeface="Noteworthy Light"/>
                <a:cs typeface="Noteworthy Light"/>
                <a:sym typeface="Noteworthy Light"/>
              </a:rPr>
              <a:t>- ¿Quiénes serían 2 personas fuera de la iglesia que le deben un favor?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 advAuto="0"/>
      <p:bldP spid="10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S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-25400"/>
            <a:ext cx="13004800" cy="29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CS_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6100"/>
            <a:ext cx="13004800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1270000" y="2768600"/>
            <a:ext cx="104648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Organizándonos</a:t>
            </a:r>
          </a:p>
        </p:txBody>
      </p:sp>
      <p:sp>
        <p:nvSpPr>
          <p:cNvPr id="112" name="Shape 112"/>
          <p:cNvSpPr/>
          <p:nvPr/>
        </p:nvSpPr>
        <p:spPr>
          <a:xfrm rot="20948947">
            <a:off x="6258033" y="3066969"/>
            <a:ext cx="5611659" cy="1779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3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4300"/>
              <a:t>Oportunidades</a:t>
            </a:r>
          </a:p>
        </p:txBody>
      </p:sp>
      <p:sp>
        <p:nvSpPr>
          <p:cNvPr id="113" name="Shape 113"/>
          <p:cNvSpPr/>
          <p:nvPr/>
        </p:nvSpPr>
        <p:spPr>
          <a:xfrm>
            <a:off x="591123" y="4717173"/>
            <a:ext cx="11822554" cy="51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 defTabSz="578358">
              <a:defRPr sz="1800"/>
            </a:pPr>
            <a:r>
              <a:rPr sz="3465">
                <a:latin typeface="Noteworthy Light"/>
                <a:ea typeface="Noteworthy Light"/>
                <a:cs typeface="Noteworthy Light"/>
                <a:sym typeface="Noteworthy Light"/>
              </a:rPr>
              <a:t>- ¿Cuáles son las 3 oportunidades más importantes que tienen al momento?</a:t>
            </a:r>
          </a:p>
          <a:p>
            <a:pPr lvl="0" algn="l" defTabSz="578358">
              <a:defRPr sz="1800"/>
            </a:pPr>
            <a:r>
              <a:rPr sz="3465">
                <a:latin typeface="Noteworthy Light"/>
                <a:ea typeface="Noteworthy Light"/>
                <a:cs typeface="Noteworthy Light"/>
                <a:sym typeface="Noteworthy Light"/>
              </a:rPr>
              <a:t>- ¿Qué tienen ya que les puede ayudar a alcanzar esas oportunidades?</a:t>
            </a:r>
          </a:p>
          <a:p>
            <a:pPr lvl="0" algn="l" defTabSz="578358">
              <a:defRPr sz="1800"/>
            </a:pPr>
            <a:r>
              <a:rPr sz="3465">
                <a:latin typeface="Noteworthy Light"/>
                <a:ea typeface="Noteworthy Light"/>
                <a:cs typeface="Noteworthy Light"/>
                <a:sym typeface="Noteworthy Light"/>
              </a:rPr>
              <a:t>- ¿Qué cosas pueden hacer para mejorar su bienes?</a:t>
            </a:r>
          </a:p>
          <a:p>
            <a:pPr lvl="0" algn="l" defTabSz="578358">
              <a:defRPr sz="1800"/>
            </a:pPr>
            <a:r>
              <a:rPr sz="3465">
                <a:latin typeface="Noteworthy Light"/>
                <a:ea typeface="Noteworthy Light"/>
                <a:cs typeface="Noteworthy Light"/>
                <a:sym typeface="Noteworthy Light"/>
              </a:rPr>
              <a:t>- ¿Qué pueden hacer para evitar las amenazas?</a:t>
            </a:r>
          </a:p>
          <a:p>
            <a:pPr lvl="0" algn="l" defTabSz="578358">
              <a:defRPr sz="1800"/>
            </a:pPr>
            <a:r>
              <a:rPr sz="3465">
                <a:latin typeface="Noteworthy Light"/>
                <a:ea typeface="Noteworthy Light"/>
                <a:cs typeface="Noteworthy Light"/>
                <a:sym typeface="Noteworthy Light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 advAuto="0"/>
      <p:bldP spid="113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S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-25400"/>
            <a:ext cx="13004800" cy="29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CS_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6100"/>
            <a:ext cx="13004800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270000" y="2768600"/>
            <a:ext cx="104648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4800" b="1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 b="0"/>
            </a:pPr>
            <a:r>
              <a:rPr sz="4800" b="1"/>
              <a:t>Organizándonos</a:t>
            </a:r>
          </a:p>
        </p:txBody>
      </p:sp>
      <p:sp>
        <p:nvSpPr>
          <p:cNvPr id="118" name="Shape 118"/>
          <p:cNvSpPr/>
          <p:nvPr/>
        </p:nvSpPr>
        <p:spPr>
          <a:xfrm rot="20948947">
            <a:off x="5772808" y="3204150"/>
            <a:ext cx="2417465" cy="172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2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5200"/>
              <a:t>Visión</a:t>
            </a:r>
          </a:p>
        </p:txBody>
      </p:sp>
      <p:sp>
        <p:nvSpPr>
          <p:cNvPr id="119" name="Shape 119"/>
          <p:cNvSpPr/>
          <p:nvPr/>
        </p:nvSpPr>
        <p:spPr>
          <a:xfrm>
            <a:off x="891642" y="4656259"/>
            <a:ext cx="11221516" cy="584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40894" lvl="0" indent="-340894" algn="l">
              <a:buSzPct val="100000"/>
              <a:buChar char="•"/>
              <a:defRPr sz="1800"/>
            </a:pPr>
            <a:r>
              <a:rPr sz="3400">
                <a:latin typeface="Noteworthy Light"/>
                <a:ea typeface="Noteworthy Light"/>
                <a:cs typeface="Noteworthy Light"/>
                <a:sym typeface="Noteworthy Light"/>
              </a:rPr>
              <a:t>¿Cómo se ven dentro de 5 años?</a:t>
            </a:r>
          </a:p>
          <a:p>
            <a:pPr marL="340894" lvl="0" indent="-340894" algn="l">
              <a:buSzPct val="100000"/>
              <a:buChar char="•"/>
              <a:defRPr sz="1800"/>
            </a:pPr>
            <a:r>
              <a:rPr sz="3400">
                <a:latin typeface="Noteworthy Light"/>
                <a:ea typeface="Noteworthy Light"/>
                <a:cs typeface="Noteworthy Light"/>
                <a:sym typeface="Noteworthy Light"/>
              </a:rPr>
              <a:t>¿Qué tiene eso que ver con la misión de Cristo de hacer discípulos?</a:t>
            </a:r>
          </a:p>
          <a:p>
            <a:pPr marL="340894" lvl="0" indent="-340894" algn="l">
              <a:buSzPct val="100000"/>
              <a:buChar char="•"/>
              <a:defRPr sz="1800"/>
            </a:pPr>
            <a:r>
              <a:rPr sz="3400">
                <a:latin typeface="Noteworthy Light"/>
                <a:ea typeface="Noteworthy Light"/>
                <a:cs typeface="Noteworthy Light"/>
                <a:sym typeface="Noteworthy Light"/>
              </a:rPr>
              <a:t> ¿A quién o a quienes incluye eso?</a:t>
            </a:r>
          </a:p>
          <a:p>
            <a:pPr marL="340894" lvl="0" indent="-340894" algn="l">
              <a:buSzPct val="100000"/>
              <a:buChar char="•"/>
              <a:defRPr sz="1800"/>
            </a:pPr>
            <a:r>
              <a:rPr sz="3400">
                <a:latin typeface="Noteworthy Light"/>
                <a:ea typeface="Noteworthy Light"/>
                <a:cs typeface="Noteworthy Light"/>
                <a:sym typeface="Noteworthy Light"/>
              </a:rPr>
              <a:t> ¿Cuándo planean hacer el primer evento?</a:t>
            </a:r>
          </a:p>
          <a:p>
            <a:pPr marL="340894" lvl="0" indent="-340894" algn="l">
              <a:buSzPct val="100000"/>
              <a:buChar char="•"/>
              <a:defRPr sz="1800"/>
            </a:pPr>
            <a:r>
              <a:rPr sz="3400">
                <a:latin typeface="Noteworthy Light"/>
                <a:ea typeface="Noteworthy Light"/>
                <a:cs typeface="Noteworthy Light"/>
                <a:sym typeface="Noteworthy Light"/>
              </a:rPr>
              <a:t> ¿Con qué frecuencia piensan tener estos eventos?</a:t>
            </a:r>
          </a:p>
          <a:p>
            <a:pPr lvl="0" algn="l">
              <a:defRPr sz="1800"/>
            </a:pPr>
            <a:r>
              <a:rPr sz="3400">
                <a:latin typeface="Noteworthy Light"/>
                <a:ea typeface="Noteworthy Light"/>
                <a:cs typeface="Noteworthy Light"/>
                <a:sym typeface="Noteworthy Light"/>
              </a:rPr>
              <a:t>  </a:t>
            </a:r>
          </a:p>
        </p:txBody>
      </p:sp>
      <p:pic>
        <p:nvPicPr>
          <p:cNvPr id="120" name="InsertedImage-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80275" y="2746891"/>
            <a:ext cx="4669395" cy="3089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 advAuto="0"/>
      <p:bldP spid="119" grpId="0" build="p" bldLvl="5" animBg="1" advAuto="0"/>
      <p:bldP spid="120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430</Value>
      <Value>19</Value>
      <Value>332</Value>
      <Value>330</Value>
      <Value>49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Resource_x0020_Description xmlns="d087f69f-f3c5-4cc5-af88-9bcec61be179" xsi:nil="true"/>
    <ELCA_Include_In_YouthGathering_Search xmlns="8a140621-1a49-429d-a76a-0b4eaceb60d3">false</ELCA_Include_In_YouthGathering_Search>
    <Date xmlns="d087f69f-f3c5-4cc5-af88-9bcec61be179" xsi:nil="true"/>
    <To_x0020_Be_x0020_Archived xmlns="d087f69f-f3c5-4cc5-af88-9bcec61be179">false</To_x0020_Be_x0020_Archiv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olicyDirtyBag xmlns="microsoft.office.server.policy.changes">
  <Microsoft.Office.RecordsManagement.PolicyFeatures.Expiration op="Delete"/>
</PolicyDirtyBag>
</file>

<file path=customXml/itemProps1.xml><?xml version="1.0" encoding="utf-8"?>
<ds:datastoreItem xmlns:ds="http://schemas.openxmlformats.org/officeDocument/2006/customXml" ds:itemID="{B3A93F60-D5C8-4FCC-94A4-19116C5AA4D8}"/>
</file>

<file path=customXml/itemProps2.xml><?xml version="1.0" encoding="utf-8"?>
<ds:datastoreItem xmlns:ds="http://schemas.openxmlformats.org/officeDocument/2006/customXml" ds:itemID="{811A5B98-30BE-43FD-8980-A8BF10BD6533}"/>
</file>

<file path=customXml/itemProps3.xml><?xml version="1.0" encoding="utf-8"?>
<ds:datastoreItem xmlns:ds="http://schemas.openxmlformats.org/officeDocument/2006/customXml" ds:itemID="{D80A8422-6D79-4166-AD24-F505BBA56319}"/>
</file>

<file path=customXml/itemProps4.xml><?xml version="1.0" encoding="utf-8"?>
<ds:datastoreItem xmlns:ds="http://schemas.openxmlformats.org/officeDocument/2006/customXml" ds:itemID="{BD17B298-FCAA-4952-9DBE-5F6D3A2805F5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Application>Microsoft Macintosh PowerPoint</Application>
  <PresentationFormat>Custom</PresentationFormat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Avenir Roman</vt:lpstr>
      <vt:lpstr>Helvetica</vt:lpstr>
      <vt:lpstr>Helvetica Light</vt:lpstr>
      <vt:lpstr>Noteworthy Light</vt:lpstr>
      <vt:lpstr>Tahoma</vt:lpstr>
      <vt:lpstr>Wingdings</vt:lpstr>
      <vt:lpstr>Zapfino</vt:lpstr>
      <vt:lpstr>Arial</vt:lpstr>
      <vt:lpstr>White</vt:lpstr>
      <vt:lpstr>Plan Estratégico de Misión</vt:lpstr>
      <vt:lpstr>¿Por qué un plan estratégico de misión?</vt:lpstr>
      <vt:lpstr>PowerPoint Presentation</vt:lpstr>
      <vt:lpstr>PowerPoint Presentation</vt:lpstr>
      <vt:lpstr>PowerPoint Presentation</vt:lpstr>
      <vt:lpstr>PowerPoint Presentation</vt:lpstr>
      <vt:lpstr>Organizándonos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Plan_Estrategico_de_Mision.pptx</dc:title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b8cf5103550044b6adff90de73dcc70d">
    <vt:lpwstr>Mission Developers|b6201336-d91a-4191-b015-bf06fd46db4e</vt:lpwstr>
  </property>
  <property fmtid="{D5CDD505-2E9C-101B-9397-08002B2CF9AE}" pid="4" name="pff9ff76d6d04245968fbeacd7773757">
    <vt:lpwstr>Spanish|983bf972-2ab5-40e8-8006-d35f24449084</vt:lpwstr>
  </property>
  <property fmtid="{D5CDD505-2E9C-101B-9397-08002B2CF9AE}" pid="5" name="p0eec0248d09446db2b674e7726de702">
    <vt:lpwstr>Mission|34ee18bb-8701-4875-b6e2-da1d311b72a7</vt:lpwstr>
  </property>
  <property fmtid="{D5CDD505-2E9C-101B-9397-08002B2CF9AE}" pid="6" name="dbcb669f85a94c79882e4591e49db382">
    <vt:lpwstr>Director for Evangelical Mission|a0e1380d-332b-4717-98fc-74e594868d81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330;#Director for Evangelical Mission|a0e1380d-332b-4717-98fc-74e594868d81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49;#Spanish|983bf972-2ab5-40e8-8006-d35f24449084</vt:lpwstr>
  </property>
  <property fmtid="{D5CDD505-2E9C-101B-9397-08002B2CF9AE}" pid="11" name="Resource Interests">
    <vt:lpwstr>430;#Mission|34ee18bb-8701-4875-b6e2-da1d311b72a7</vt:lpwstr>
  </property>
  <property fmtid="{D5CDD505-2E9C-101B-9397-08002B2CF9AE}" pid="12" name="Resource Subcategory">
    <vt:lpwstr>332;#Mission Developers|b6201336-d91a-4191-b015-bf06fd46db4e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32a077e0-ba6a-407a-9a7a-918258ea8736,4;</vt:lpwstr>
  </property>
  <property fmtid="{D5CDD505-2E9C-101B-9397-08002B2CF9AE}" pid="16" name="Metrics File with Extension">
    <vt:lpwstr>3478</vt:lpwstr>
  </property>
</Properties>
</file>