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6" r:id="rId6"/>
    <p:sldId id="259" r:id="rId7"/>
    <p:sldId id="267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78981" autoAdjust="0"/>
  </p:normalViewPr>
  <p:slideViewPr>
    <p:cSldViewPr snapToGrid="0">
      <p:cViewPr varScale="1">
        <p:scale>
          <a:sx n="87" d="100"/>
          <a:sy n="87" d="100"/>
        </p:scale>
        <p:origin x="6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A1F8-1718-4261-BA1A-A3F1DE0467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9ED3-2430-471C-9481-71E5A00E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theransrestoringcreation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uULwrL0r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JARRREipm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ca.org/Resources/Caring-for-Creatio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514" y="1737360"/>
            <a:ext cx="4089355" cy="2606084"/>
          </a:xfrm>
        </p:spPr>
        <p:txBody>
          <a:bodyPr/>
          <a:lstStyle/>
          <a:p>
            <a:r>
              <a:rPr lang="en-US" dirty="0"/>
              <a:t>Another way to observe &amp; renew the Reformation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02" y="703482"/>
            <a:ext cx="4794202" cy="528035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935" y="2281380"/>
            <a:ext cx="4338011" cy="3731491"/>
          </a:xfrm>
        </p:spPr>
        <p:txBody>
          <a:bodyPr/>
          <a:lstStyle/>
          <a:p>
            <a:r>
              <a:rPr lang="en-US" sz="6000" dirty="0"/>
              <a:t>Stories from the Field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0493" y="314037"/>
            <a:ext cx="6640163" cy="6373090"/>
          </a:xfrm>
        </p:spPr>
      </p:pic>
    </p:spTree>
    <p:extLst>
      <p:ext uri="{BB962C8B-B14F-4D97-AF65-F5344CB8AC3E}">
        <p14:creationId xmlns:p14="http://schemas.microsoft.com/office/powerpoint/2010/main" val="201414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2980266" cy="4298899"/>
          </a:xfrm>
        </p:spPr>
        <p:txBody>
          <a:bodyPr/>
          <a:lstStyle/>
          <a:p>
            <a:r>
              <a:rPr lang="en-US" dirty="0"/>
              <a:t>What does a Watershed Moment look like? 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1523" b="7650"/>
          <a:stretch/>
        </p:blipFill>
        <p:spPr>
          <a:xfrm>
            <a:off x="3657600" y="56643"/>
            <a:ext cx="6973468" cy="6713575"/>
          </a:xfrm>
        </p:spPr>
      </p:pic>
    </p:spTree>
    <p:extLst>
      <p:ext uri="{BB962C8B-B14F-4D97-AF65-F5344CB8AC3E}">
        <p14:creationId xmlns:p14="http://schemas.microsoft.com/office/powerpoint/2010/main" val="346087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– Play - Pray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5608" y="1270000"/>
            <a:ext cx="9707269" cy="4550054"/>
          </a:xfrm>
        </p:spPr>
        <p:txBody>
          <a:bodyPr>
            <a:noAutofit/>
          </a:bodyPr>
          <a:lstStyle/>
          <a:p>
            <a:r>
              <a:rPr lang="en-US" sz="2800" dirty="0"/>
              <a:t>Take out a map and see what watersheds your congregation is a part of</a:t>
            </a:r>
          </a:p>
          <a:p>
            <a:r>
              <a:rPr lang="en-US" sz="2800" dirty="0"/>
              <a:t>Plan ahead and make a water month</a:t>
            </a:r>
          </a:p>
          <a:p>
            <a:r>
              <a:rPr lang="en-US" sz="2800" dirty="0"/>
              <a:t>Gather a team (worship, music, education, outreach, etc.) in advance</a:t>
            </a:r>
          </a:p>
          <a:p>
            <a:r>
              <a:rPr lang="en-US" sz="2800" dirty="0"/>
              <a:t>Explore then embed resources into worship, committees, and the life of the church for a month or more including but not limited to:</a:t>
            </a:r>
          </a:p>
          <a:p>
            <a:pPr marL="0" indent="0" algn="ctr">
              <a:buNone/>
            </a:pPr>
            <a:r>
              <a:rPr lang="en-US" sz="2800" dirty="0"/>
              <a:t>■ Invite watershed experts</a:t>
            </a:r>
          </a:p>
          <a:p>
            <a:pPr marL="0" indent="0" algn="ctr">
              <a:buNone/>
            </a:pPr>
            <a:r>
              <a:rPr lang="en-US" sz="2800" dirty="0"/>
              <a:t>■ Offer service opportunities</a:t>
            </a:r>
          </a:p>
          <a:p>
            <a:pPr marL="0" indent="0" algn="ctr">
              <a:buNone/>
            </a:pPr>
            <a:r>
              <a:rPr lang="en-US" sz="2800" dirty="0"/>
              <a:t>■ Political advocacy</a:t>
            </a:r>
          </a:p>
        </p:txBody>
      </p:sp>
    </p:spTree>
    <p:extLst>
      <p:ext uri="{BB962C8B-B14F-4D97-AF65-F5344CB8AC3E}">
        <p14:creationId xmlns:p14="http://schemas.microsoft.com/office/powerpoint/2010/main" val="163155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&amp; SERVE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585243">
            <a:off x="12768551" y="5214700"/>
            <a:ext cx="3162282" cy="4573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content.xx.fbcdn.net/v/t34.0-12/13933323_1433919609968047_1995861280_n.jpg?oh=489c8b51ce871f2aec402af16eef8e56&amp;oe=57AC8C8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22027" r="6430" b="18519"/>
          <a:stretch/>
        </p:blipFill>
        <p:spPr bwMode="auto">
          <a:xfrm>
            <a:off x="571673" y="1270000"/>
            <a:ext cx="3605223" cy="51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v/t34.0-12/13936772_1433919596634715_445443478_n.jpg?oh=1d02e54c7aac72ca0fa63b611a8b5c71&amp;oe=57AC921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692">
            <a:off x="4389531" y="199858"/>
            <a:ext cx="3511360" cy="62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34.0-12/13941084_1433918853301456_304857376_n.jpg?oh=1b45ffcca19ab55066e3eb503aba70a2&amp;oe=57AC6C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243">
            <a:off x="7723847" y="716891"/>
            <a:ext cx="3401568" cy="60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0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Images of Worship:</a:t>
            </a:r>
          </a:p>
        </p:txBody>
      </p:sp>
      <p:pic>
        <p:nvPicPr>
          <p:cNvPr id="2050" name="Picture 2" descr="https://scontent.xx.fbcdn.net/v/t34.0-12/13936851_1433919586634716_1595457916_n.jpg?oh=9331a564272440b39e8c16fd63d05a7b&amp;oe=57AC96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67" y="2640787"/>
            <a:ext cx="7310419" cy="41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99287"/>
            <a:ext cx="5102011" cy="38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YOUR CHURCH?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770279"/>
            <a:ext cx="9199775" cy="4271084"/>
          </a:xfrm>
        </p:spPr>
        <p:txBody>
          <a:bodyPr/>
          <a:lstStyle/>
          <a:p>
            <a:r>
              <a:rPr lang="en-US" sz="2800" dirty="0"/>
              <a:t>Energy Stewards Initiative or Energy Star</a:t>
            </a:r>
          </a:p>
          <a:p>
            <a:r>
              <a:rPr lang="en-US" sz="2800" dirty="0"/>
              <a:t>Blessing of the Animals</a:t>
            </a:r>
          </a:p>
          <a:p>
            <a:r>
              <a:rPr lang="en-US" sz="2800" dirty="0"/>
              <a:t>Farmer’s Market or ELCA World Hunger Garden</a:t>
            </a:r>
          </a:p>
          <a:p>
            <a:r>
              <a:rPr lang="en-US" sz="2800" dirty="0"/>
              <a:t>Documentary movie nights – open to the community</a:t>
            </a:r>
          </a:p>
          <a:p>
            <a:r>
              <a:rPr lang="en-US" sz="2800" dirty="0"/>
              <a:t>Tree Plantings</a:t>
            </a:r>
          </a:p>
          <a:p>
            <a:r>
              <a:rPr lang="en-US" sz="2800" dirty="0"/>
              <a:t>Outdoor Ministry Camp trips -  with confirmation kids, intergenerational</a:t>
            </a:r>
          </a:p>
          <a:p>
            <a:r>
              <a:rPr lang="en-US" sz="2800" dirty="0"/>
              <a:t>Vacation Bible School theme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 goal &amp; don’t do it alone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894116">
            <a:off x="485001" y="1448258"/>
            <a:ext cx="10142405" cy="964283"/>
          </a:xfrm>
        </p:spPr>
        <p:txBody>
          <a:bodyPr/>
          <a:lstStyle/>
          <a:p>
            <a:r>
              <a:rPr lang="en-US" b="1" dirty="0"/>
              <a:t>Leave</a:t>
            </a:r>
            <a:r>
              <a:rPr lang="en-US" dirty="0"/>
              <a:t> us your name, Synod, email and ideas for next steps in your church &amp; we’ll follow up with you before summer’s end!</a:t>
            </a:r>
          </a:p>
        </p:txBody>
      </p:sp>
      <p:pic>
        <p:nvPicPr>
          <p:cNvPr id="7" name="Content Placeholder 6" descr="File:Clipboard.svg - Wikipedia, the free encyclopedia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93998" y="1824543"/>
            <a:ext cx="4285201" cy="4285201"/>
          </a:xfrm>
        </p:spPr>
      </p:pic>
      <p:sp>
        <p:nvSpPr>
          <p:cNvPr id="8" name="TextBox 7"/>
          <p:cNvSpPr txBox="1"/>
          <p:nvPr/>
        </p:nvSpPr>
        <p:spPr>
          <a:xfrm>
            <a:off x="1185062" y="4497888"/>
            <a:ext cx="7139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Visit </a:t>
            </a:r>
            <a:r>
              <a:rPr lang="en-US" sz="2800" dirty="0">
                <a:hlinkClick r:id="rId3"/>
              </a:rPr>
              <a:t>www.LutheransRestoringCreation.org</a:t>
            </a:r>
            <a:r>
              <a:rPr lang="en-US" sz="2800" dirty="0"/>
              <a:t> for a copy of this presentation and all Care for Creation information shared at </a:t>
            </a:r>
            <a:r>
              <a:rPr lang="en-US" sz="2800" dirty="0" err="1"/>
              <a:t>Churchwide</a:t>
            </a:r>
            <a:r>
              <a:rPr lang="en-US" sz="2800" dirty="0"/>
              <a:t> Assembly.</a:t>
            </a:r>
          </a:p>
        </p:txBody>
      </p:sp>
    </p:spTree>
    <p:extLst>
      <p:ext uri="{BB962C8B-B14F-4D97-AF65-F5344CB8AC3E}">
        <p14:creationId xmlns:p14="http://schemas.microsoft.com/office/powerpoint/2010/main" val="29816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churches include ALL of God’s Creation in our Ministries?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456688"/>
            <a:ext cx="11154833" cy="2362200"/>
          </a:xfrm>
        </p:spPr>
      </p:pic>
    </p:spTree>
    <p:extLst>
      <p:ext uri="{BB962C8B-B14F-4D97-AF65-F5344CB8AC3E}">
        <p14:creationId xmlns:p14="http://schemas.microsoft.com/office/powerpoint/2010/main" val="154204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Love for Neighbor… </a:t>
            </a:r>
            <a:r>
              <a:rPr lang="en-US" sz="4000" i="1" dirty="0"/>
              <a:t>who is that?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2528" y="1455724"/>
            <a:ext cx="7350417" cy="4878838"/>
          </a:xfrm>
          <a:effectLst>
            <a:softEdge rad="508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79" y="1681696"/>
            <a:ext cx="5113573" cy="48947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Personal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Local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Global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The voiceless: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The Poor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The Future Generations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The Natural World</a:t>
            </a:r>
          </a:p>
        </p:txBody>
      </p:sp>
    </p:spTree>
    <p:extLst>
      <p:ext uri="{BB962C8B-B14F-4D97-AF65-F5344CB8AC3E}">
        <p14:creationId xmlns:p14="http://schemas.microsoft.com/office/powerpoint/2010/main" val="19445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20" y="443966"/>
            <a:ext cx="10190092" cy="1320800"/>
          </a:xfrm>
        </p:spPr>
        <p:txBody>
          <a:bodyPr>
            <a:normAutofit/>
          </a:bodyPr>
          <a:lstStyle/>
          <a:p>
            <a:r>
              <a:rPr lang="en-US" u="sng" dirty="0"/>
              <a:t>Personally: </a:t>
            </a:r>
            <a:br>
              <a:rPr lang="en-US" u="sng" dirty="0"/>
            </a:br>
            <a:r>
              <a:rPr lang="en-US" i="1" dirty="0"/>
              <a:t>Who are the neighbors we don’t see or think of?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56" y="2137841"/>
            <a:ext cx="3994360" cy="32022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Microbial life in the soil, water, air and ALL OVER OUR BODIES!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vFuULwrL0r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2503" y="1993848"/>
            <a:ext cx="6456073" cy="3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Locally: </a:t>
            </a:r>
            <a:r>
              <a:rPr lang="en-US" dirty="0"/>
              <a:t>How does your lifestyle impact the people you share an ecosystem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119901" cy="387445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Watersheds:	everything you put down the drain, on the lawn and in your body ends up somewhere else.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Everything “breathes”: smell something? taste fake?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Use ALL the senses God gave us to explore, appreciate and care for our common home. </a:t>
            </a: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065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27" y="141428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/>
              <a:t>Globally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What is the true cost of our choices?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788" y="1513434"/>
            <a:ext cx="3957832" cy="4755692"/>
          </a:xfrm>
        </p:spPr>
        <p:txBody>
          <a:bodyPr/>
          <a:lstStyle/>
          <a:p>
            <a:r>
              <a:rPr lang="en-US" sz="2400" dirty="0"/>
              <a:t>Transportation costs</a:t>
            </a:r>
          </a:p>
          <a:p>
            <a:r>
              <a:rPr lang="en-US" sz="2400" dirty="0"/>
              <a:t>Treatment of workers</a:t>
            </a:r>
          </a:p>
          <a:p>
            <a:r>
              <a:rPr lang="en-US" sz="2400" dirty="0"/>
              <a:t>Public health conditions in communities where items are produced &amp; disposed</a:t>
            </a:r>
          </a:p>
          <a:p>
            <a:r>
              <a:rPr lang="en-US" sz="2400" dirty="0"/>
              <a:t>Effects on </a:t>
            </a:r>
            <a:r>
              <a:rPr lang="en-US" sz="2400" i="1" dirty="0"/>
              <a:t>all</a:t>
            </a:r>
            <a:r>
              <a:rPr lang="en-US" sz="2400" dirty="0"/>
              <a:t> life of insecticides and herbicides</a:t>
            </a:r>
          </a:p>
          <a:p>
            <a:r>
              <a:rPr lang="en-US" sz="2400" dirty="0"/>
              <a:t>Waste that never goes “away”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UJARRREipmI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5620" y="1769466"/>
            <a:ext cx="7336152" cy="41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17628"/>
            <a:ext cx="8596668" cy="1320800"/>
          </a:xfrm>
        </p:spPr>
        <p:txBody>
          <a:bodyPr/>
          <a:lstStyle/>
          <a:p>
            <a:r>
              <a:rPr lang="en-US" dirty="0"/>
              <a:t>INSIDE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809" y="1369816"/>
            <a:ext cx="4929601" cy="5001247"/>
          </a:xfrm>
        </p:spPr>
        <p:txBody>
          <a:bodyPr/>
          <a:lstStyle/>
          <a:p>
            <a:r>
              <a:rPr lang="en-US" sz="2400" dirty="0"/>
              <a:t>Increase Awareness &amp; Appreciation:</a:t>
            </a:r>
          </a:p>
          <a:p>
            <a:pPr lvl="1"/>
            <a:r>
              <a:rPr lang="en-US" sz="2400" dirty="0"/>
              <a:t>Practice using ALL the senses for Bible Study (Art &amp; Sacred Story – Nature Journaling)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Seek integrative tools:	</a:t>
            </a:r>
          </a:p>
          <a:p>
            <a:pPr lvl="2"/>
            <a:r>
              <a:rPr lang="en-US" sz="2400" dirty="0" err="1"/>
              <a:t>EarthBound</a:t>
            </a:r>
            <a:r>
              <a:rPr lang="en-US" sz="2400" dirty="0"/>
              <a:t> DVD series</a:t>
            </a:r>
          </a:p>
          <a:p>
            <a:pPr lvl="2"/>
            <a:r>
              <a:rPr lang="en-US" sz="2400" dirty="0"/>
              <a:t>God’s Call to </a:t>
            </a:r>
            <a:r>
              <a:rPr lang="en-US" sz="2400" dirty="0" err="1"/>
              <a:t>Earthkeeping</a:t>
            </a:r>
            <a:r>
              <a:rPr lang="en-US" sz="2400" dirty="0"/>
              <a:t> Devotions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174" b="7313"/>
          <a:stretch/>
        </p:blipFill>
        <p:spPr>
          <a:xfrm>
            <a:off x="5300883" y="917146"/>
            <a:ext cx="6756103" cy="49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17628"/>
            <a:ext cx="8596668" cy="1320800"/>
          </a:xfrm>
        </p:spPr>
        <p:txBody>
          <a:bodyPr/>
          <a:lstStyle/>
          <a:p>
            <a:r>
              <a:rPr lang="en-US" dirty="0"/>
              <a:t>INSIDE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481329"/>
            <a:ext cx="6844281" cy="4985308"/>
          </a:xfrm>
        </p:spPr>
        <p:txBody>
          <a:bodyPr>
            <a:normAutofit/>
          </a:bodyPr>
          <a:lstStyle/>
          <a:p>
            <a:r>
              <a:rPr lang="en-US" sz="2800" dirty="0"/>
              <a:t>Sustainable habits:	</a:t>
            </a:r>
          </a:p>
          <a:p>
            <a:pPr lvl="1"/>
            <a:r>
              <a:rPr lang="en-US" sz="2800" dirty="0"/>
              <a:t>POT-LUCKS CONSIDERING FOOD SOURCES</a:t>
            </a:r>
          </a:p>
          <a:p>
            <a:pPr lvl="1"/>
            <a:r>
              <a:rPr lang="en-US" sz="2800" dirty="0"/>
              <a:t>REDUCE DISPOSABLES</a:t>
            </a:r>
          </a:p>
          <a:p>
            <a:pPr lvl="1"/>
            <a:r>
              <a:rPr lang="en-US" sz="2800" dirty="0"/>
              <a:t>ECO-FRIENDLY CLEANERS</a:t>
            </a:r>
          </a:p>
          <a:p>
            <a:pPr lvl="1"/>
            <a:r>
              <a:rPr lang="en-US" sz="2800" dirty="0"/>
              <a:t>CARE FOR THE WHOLE FACILITY</a:t>
            </a:r>
          </a:p>
          <a:p>
            <a:pPr marL="457200" lvl="1" indent="0">
              <a:buNone/>
            </a:pPr>
            <a:r>
              <a:rPr lang="en-US" sz="2800" dirty="0"/>
              <a:t> AS IF YOU WOULD EAT THERE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137" t="5112" r="22846" b="14976"/>
          <a:stretch/>
        </p:blipFill>
        <p:spPr>
          <a:xfrm>
            <a:off x="6878004" y="372822"/>
            <a:ext cx="5112883" cy="31312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0761" y="3345048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346587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CHURCH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86" y="3130093"/>
            <a:ext cx="9421978" cy="3869741"/>
          </a:xfrm>
        </p:spPr>
        <p:txBody>
          <a:bodyPr/>
          <a:lstStyle/>
          <a:p>
            <a:r>
              <a:rPr lang="en-US" sz="3600" dirty="0"/>
              <a:t>Think – Share – 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Tools </a:t>
            </a:r>
            <a:r>
              <a:rPr lang="en-US" sz="3600" dirty="0">
                <a:hlinkClick r:id="rId2"/>
              </a:rPr>
              <a:t>from ELCA  Advocacy </a:t>
            </a:r>
            <a:r>
              <a:rPr lang="en-US" sz="3600" dirty="0"/>
              <a:t>–</a:t>
            </a:r>
          </a:p>
          <a:p>
            <a:pPr lvl="1"/>
            <a:r>
              <a:rPr lang="en-US" sz="3200" dirty="0"/>
              <a:t> </a:t>
            </a:r>
            <a:r>
              <a:rPr lang="en-US" sz="3200" i="1" dirty="0"/>
              <a:t>speak into the microphone with resources like Ruth Ivory-Moore!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Experiences, connections and resources from other churches…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61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19</Value>
      <Value>5</Value>
      <Value>451</Value>
      <Value>16</Value>
      <Value>420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Resource_x0020_Description xmlns="d087f69f-f3c5-4cc5-af88-9bcec61be179" xsi:nil="true"/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Props1.xml><?xml version="1.0" encoding="utf-8"?>
<ds:datastoreItem xmlns:ds="http://schemas.openxmlformats.org/officeDocument/2006/customXml" ds:itemID="{5721A23C-7E6A-4EFE-8913-3B019CD64D61}"/>
</file>

<file path=customXml/itemProps2.xml><?xml version="1.0" encoding="utf-8"?>
<ds:datastoreItem xmlns:ds="http://schemas.openxmlformats.org/officeDocument/2006/customXml" ds:itemID="{17E44E7A-923D-4CDF-9F90-5C5C8B0D21CE}"/>
</file>

<file path=customXml/itemProps3.xml><?xml version="1.0" encoding="utf-8"?>
<ds:datastoreItem xmlns:ds="http://schemas.openxmlformats.org/officeDocument/2006/customXml" ds:itemID="{D27D7BCA-5B07-4303-A2AB-E1ACE8A5DBC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374</Words>
  <Application>Microsoft Office PowerPoint</Application>
  <PresentationFormat>Widescreen</PresentationFormat>
  <Paragraphs>69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Another way to observe &amp; renew the Reformation </vt:lpstr>
      <vt:lpstr>How can churches include ALL of God’s Creation in our Ministries? </vt:lpstr>
      <vt:lpstr>Love for Neighbor… who is that?</vt:lpstr>
      <vt:lpstr>Personally:  Who are the neighbors we don’t see or think of? </vt:lpstr>
      <vt:lpstr>Locally: How does your lifestyle impact the people you share an ecosystem with?</vt:lpstr>
      <vt:lpstr>Globally  What is the true cost of our choices? </vt:lpstr>
      <vt:lpstr>INSIDE CHURCH</vt:lpstr>
      <vt:lpstr>INSIDE CHURCH</vt:lpstr>
      <vt:lpstr>OUTSIDE the CHURCH </vt:lpstr>
      <vt:lpstr>Stories from the Field</vt:lpstr>
      <vt:lpstr>What does a Watershed Moment look like? </vt:lpstr>
      <vt:lpstr>Experiment – Play - Pray</vt:lpstr>
      <vt:lpstr>GROW &amp; SERVE</vt:lpstr>
      <vt:lpstr>New Images of Worship:</vt:lpstr>
      <vt:lpstr>What happens in YOUR CHURCH? </vt:lpstr>
      <vt:lpstr>Set a goal &amp; don’t do it alone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Caring_for_ALL_Gods_Creation.pptx</dc:title>
  <cp:revision>50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b8cf5103550044b6adff90de73dcc70d">
    <vt:lpwstr>Documents|f8558c63-84d9-482b-8eef-839de7da179d</vt:lpwstr>
  </property>
  <property fmtid="{D5CDD505-2E9C-101B-9397-08002B2CF9AE}" pid="4" name="pff9ff76d6d04245968fbeacd7773757">
    <vt:lpwstr>English|2a561fb9-8cee-4c70-9ce6-5f63a2094213</vt:lpwstr>
  </property>
  <property fmtid="{D5CDD505-2E9C-101B-9397-08002B2CF9AE}" pid="5" name="p0eec0248d09446db2b674e7726de702">
    <vt:lpwstr>Reformation|93b28eb7-760a-4918-a86d-8aa5342d8e99</vt:lpwstr>
  </property>
  <property fmtid="{D5CDD505-2E9C-101B-9397-08002B2CF9AE}" pid="6" name="dbcb669f85a94c79882e4591e49db382">
    <vt:lpwstr>Grace Gathering|df550ae6-bc99-4005-94f3-48fa535e4810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451;#Grace Gathering|df550ae6-bc99-4005-94f3-48fa535e4810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420;#Reformation|93b28eb7-760a-4918-a86d-8aa5342d8e99</vt:lpwstr>
  </property>
  <property fmtid="{D5CDD505-2E9C-101B-9397-08002B2CF9AE}" pid="12" name="Resource Subcategory">
    <vt:lpwstr>16;#Documents|f8558c63-84d9-482b-8eef-839de7da179d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</vt:lpwstr>
  </property>
  <property fmtid="{D5CDD505-2E9C-101B-9397-08002B2CF9AE}" pid="16" name="Metrics File with Extension">
    <vt:lpwstr>2826</vt:lpwstr>
  </property>
</Properties>
</file>